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2"/>
  </p:notesMasterIdLst>
  <p:sldIdLst>
    <p:sldId id="256" r:id="rId2"/>
    <p:sldId id="263" r:id="rId3"/>
    <p:sldId id="372" r:id="rId4"/>
    <p:sldId id="275" r:id="rId5"/>
    <p:sldId id="276" r:id="rId6"/>
    <p:sldId id="277" r:id="rId7"/>
    <p:sldId id="360" r:id="rId8"/>
    <p:sldId id="278" r:id="rId9"/>
    <p:sldId id="279" r:id="rId10"/>
    <p:sldId id="280" r:id="rId11"/>
    <p:sldId id="281" r:id="rId12"/>
    <p:sldId id="282" r:id="rId13"/>
    <p:sldId id="361" r:id="rId14"/>
    <p:sldId id="374" r:id="rId15"/>
    <p:sldId id="283" r:id="rId16"/>
    <p:sldId id="369" r:id="rId17"/>
    <p:sldId id="390" r:id="rId18"/>
    <p:sldId id="284" r:id="rId19"/>
    <p:sldId id="285" r:id="rId20"/>
    <p:sldId id="286" r:id="rId21"/>
    <p:sldId id="363" r:id="rId22"/>
    <p:sldId id="364" r:id="rId23"/>
    <p:sldId id="287" r:id="rId24"/>
    <p:sldId id="288" r:id="rId25"/>
    <p:sldId id="289" r:id="rId26"/>
    <p:sldId id="290" r:id="rId27"/>
    <p:sldId id="375" r:id="rId28"/>
    <p:sldId id="291" r:id="rId29"/>
    <p:sldId id="292" r:id="rId30"/>
    <p:sldId id="365" r:id="rId31"/>
    <p:sldId id="293" r:id="rId32"/>
    <p:sldId id="370" r:id="rId33"/>
    <p:sldId id="371" r:id="rId34"/>
    <p:sldId id="294" r:id="rId35"/>
    <p:sldId id="295" r:id="rId36"/>
    <p:sldId id="296" r:id="rId37"/>
    <p:sldId id="366" r:id="rId38"/>
    <p:sldId id="297" r:id="rId39"/>
    <p:sldId id="367" r:id="rId40"/>
    <p:sldId id="298" r:id="rId41"/>
    <p:sldId id="299" r:id="rId42"/>
    <p:sldId id="300" r:id="rId43"/>
    <p:sldId id="301" r:id="rId44"/>
    <p:sldId id="302" r:id="rId45"/>
    <p:sldId id="303" r:id="rId46"/>
    <p:sldId id="304" r:id="rId47"/>
    <p:sldId id="306" r:id="rId48"/>
    <p:sldId id="307" r:id="rId49"/>
    <p:sldId id="309" r:id="rId50"/>
    <p:sldId id="310" r:id="rId51"/>
    <p:sldId id="311" r:id="rId52"/>
    <p:sldId id="312" r:id="rId53"/>
    <p:sldId id="378" r:id="rId54"/>
    <p:sldId id="313" r:id="rId55"/>
    <p:sldId id="314" r:id="rId56"/>
    <p:sldId id="315" r:id="rId57"/>
    <p:sldId id="320" r:id="rId58"/>
    <p:sldId id="321" r:id="rId59"/>
    <p:sldId id="322" r:id="rId60"/>
    <p:sldId id="323" r:id="rId61"/>
    <p:sldId id="325" r:id="rId62"/>
    <p:sldId id="326" r:id="rId63"/>
    <p:sldId id="327" r:id="rId64"/>
    <p:sldId id="328" r:id="rId65"/>
    <p:sldId id="329" r:id="rId66"/>
    <p:sldId id="330" r:id="rId67"/>
    <p:sldId id="368" r:id="rId68"/>
    <p:sldId id="331" r:id="rId69"/>
    <p:sldId id="332" r:id="rId70"/>
    <p:sldId id="333" r:id="rId71"/>
    <p:sldId id="376" r:id="rId72"/>
    <p:sldId id="387" r:id="rId73"/>
    <p:sldId id="388" r:id="rId74"/>
    <p:sldId id="334" r:id="rId75"/>
    <p:sldId id="335" r:id="rId76"/>
    <p:sldId id="336" r:id="rId77"/>
    <p:sldId id="337" r:id="rId78"/>
    <p:sldId id="338" r:id="rId79"/>
    <p:sldId id="339" r:id="rId80"/>
    <p:sldId id="340" r:id="rId81"/>
    <p:sldId id="382" r:id="rId82"/>
    <p:sldId id="348" r:id="rId83"/>
    <p:sldId id="350" r:id="rId84"/>
    <p:sldId id="351" r:id="rId85"/>
    <p:sldId id="385" r:id="rId86"/>
    <p:sldId id="386" r:id="rId87"/>
    <p:sldId id="381" r:id="rId88"/>
    <p:sldId id="383" r:id="rId89"/>
    <p:sldId id="384" r:id="rId90"/>
    <p:sldId id="389" r:id="rId91"/>
    <p:sldId id="380" r:id="rId92"/>
    <p:sldId id="391" r:id="rId93"/>
    <p:sldId id="392" r:id="rId94"/>
    <p:sldId id="393" r:id="rId95"/>
    <p:sldId id="352" r:id="rId96"/>
    <p:sldId id="353" r:id="rId97"/>
    <p:sldId id="354" r:id="rId98"/>
    <p:sldId id="355" r:id="rId99"/>
    <p:sldId id="356" r:id="rId100"/>
    <p:sldId id="357"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ECECEC"/>
    <a:srgbClr val="EBE7EB"/>
    <a:srgbClr val="E9E9E9"/>
    <a:srgbClr val="EAEAEA"/>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72" autoAdjust="0"/>
  </p:normalViewPr>
  <p:slideViewPr>
    <p:cSldViewPr>
      <p:cViewPr varScale="1">
        <p:scale>
          <a:sx n="56" d="100"/>
          <a:sy n="56" d="100"/>
        </p:scale>
        <p:origin x="172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E2749-0594-4064-B5B0-D008F2B031DA}" type="datetimeFigureOut">
              <a:rPr lang="en-US" smtClean="0"/>
              <a:t>10/30/2017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010D6-30F5-4297-9089-27CBCC074E95}" type="slidenum">
              <a:rPr lang="en-US" smtClean="0"/>
              <a:t>‹#›</a:t>
            </a:fld>
            <a:endParaRPr lang="en-US"/>
          </a:p>
        </p:txBody>
      </p:sp>
    </p:spTree>
    <p:extLst>
      <p:ext uri="{BB962C8B-B14F-4D97-AF65-F5344CB8AC3E}">
        <p14:creationId xmlns:p14="http://schemas.microsoft.com/office/powerpoint/2010/main" val="322464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r>
              <a:rPr lang="en-US" smtClean="0">
                <a:latin typeface="Arial" pitchFamily="34" charset="0"/>
              </a:rPr>
              <a:t>Doping is placing pure crystalline silicon in an environment with a gas containing the desired impurity and elevating the temperature so that high energy atoms penetrate the silicon and randomly bump out some silicon atoms.</a:t>
            </a:r>
          </a:p>
        </p:txBody>
      </p:sp>
      <p:sp>
        <p:nvSpPr>
          <p:cNvPr id="10650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6CC522C7-2CEA-4DFE-8B4E-973BD606A16A}" type="slidenum">
              <a:rPr lang="en-US" sz="1200" smtClean="0">
                <a:latin typeface="Arial" pitchFamily="34" charset="0"/>
              </a:rPr>
              <a:pPr eaLnBrk="1" hangingPunct="1"/>
              <a:t>4</a:t>
            </a:fld>
            <a:endParaRPr lang="en-US" sz="1200" smtClean="0">
              <a:latin typeface="Arial" pitchFamily="34" charset="0"/>
            </a:endParaRPr>
          </a:p>
        </p:txBody>
      </p:sp>
    </p:spTree>
    <p:extLst>
      <p:ext uri="{BB962C8B-B14F-4D97-AF65-F5344CB8AC3E}">
        <p14:creationId xmlns:p14="http://schemas.microsoft.com/office/powerpoint/2010/main" val="4031509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gradient </a:t>
            </a:r>
            <a:r>
              <a:rPr lang="en-US" dirty="0" err="1" smtClean="0"/>
              <a:t>dp</a:t>
            </a:r>
            <a:r>
              <a:rPr lang="en-US" dirty="0" smtClean="0"/>
              <a:t>(x)/dx is negative, resulting in a positive current in the x direction, as should be expected.</a:t>
            </a:r>
          </a:p>
          <a:p>
            <a:r>
              <a:rPr lang="en-US" dirty="0" smtClean="0"/>
              <a:t>Observe that a negative (</a:t>
            </a:r>
            <a:r>
              <a:rPr lang="en-US" dirty="0" err="1" smtClean="0"/>
              <a:t>dn</a:t>
            </a:r>
            <a:r>
              <a:rPr lang="en-US" dirty="0" smtClean="0"/>
              <a:t>/dx) gives rise to a negative current, a result of the convention that the positive direction of current</a:t>
            </a:r>
          </a:p>
          <a:p>
            <a:r>
              <a:rPr lang="en-US" dirty="0" smtClean="0"/>
              <a:t>is taken to be that of the flow of positive charge (and opposite to that of the flow of negative charge).</a:t>
            </a:r>
            <a:endParaRPr lang="en-US" dirty="0"/>
          </a:p>
        </p:txBody>
      </p:sp>
      <p:sp>
        <p:nvSpPr>
          <p:cNvPr id="4" name="Slide Number Placeholder 3"/>
          <p:cNvSpPr>
            <a:spLocks noGrp="1"/>
          </p:cNvSpPr>
          <p:nvPr>
            <p:ph type="sldNum" sz="quarter" idx="10"/>
          </p:nvPr>
        </p:nvSpPr>
        <p:spPr/>
        <p:txBody>
          <a:bodyPr/>
          <a:lstStyle/>
          <a:p>
            <a:fld id="{A01010D6-30F5-4297-9089-27CBCC074E95}" type="slidenum">
              <a:rPr lang="en-US" smtClean="0"/>
              <a:t>36</a:t>
            </a:fld>
            <a:endParaRPr lang="en-US"/>
          </a:p>
        </p:txBody>
      </p:sp>
    </p:spTree>
    <p:extLst>
      <p:ext uri="{BB962C8B-B14F-4D97-AF65-F5344CB8AC3E}">
        <p14:creationId xmlns:p14="http://schemas.microsoft.com/office/powerpoint/2010/main" val="198853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this point the reader is probably wondering where the diffusion current in the silicon bar in Fig. 3.6(a) goes. A good question as we are not showing how the right-side end of the bar is connected to the rest of the circuit. We will address this and related questions in detail in our discussion of the </a:t>
            </a:r>
            <a:r>
              <a:rPr lang="en-US" sz="1200" b="0" i="1" u="none" strike="noStrike" kern="1200" baseline="0" dirty="0" err="1" smtClean="0">
                <a:solidFill>
                  <a:schemeClr val="tx1"/>
                </a:solidFill>
                <a:latin typeface="+mn-lt"/>
                <a:ea typeface="+mn-ea"/>
                <a:cs typeface="+mn-cs"/>
              </a:rPr>
              <a:t>pn</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junction in later sections.</a:t>
            </a:r>
            <a:endParaRPr lang="en-US" dirty="0"/>
          </a:p>
        </p:txBody>
      </p:sp>
      <p:sp>
        <p:nvSpPr>
          <p:cNvPr id="4" name="Slide Number Placeholder 3"/>
          <p:cNvSpPr>
            <a:spLocks noGrp="1"/>
          </p:cNvSpPr>
          <p:nvPr>
            <p:ph type="sldNum" sz="quarter" idx="10"/>
          </p:nvPr>
        </p:nvSpPr>
        <p:spPr/>
        <p:txBody>
          <a:bodyPr/>
          <a:lstStyle/>
          <a:p>
            <a:fld id="{A01010D6-30F5-4297-9089-27CBCC074E95}" type="slidenum">
              <a:rPr lang="en-US" smtClean="0"/>
              <a:t>37</a:t>
            </a:fld>
            <a:endParaRPr lang="en-US"/>
          </a:p>
        </p:txBody>
      </p:sp>
    </p:spTree>
    <p:extLst>
      <p:ext uri="{BB962C8B-B14F-4D97-AF65-F5344CB8AC3E}">
        <p14:creationId xmlns:p14="http://schemas.microsoft.com/office/powerpoint/2010/main" val="356948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 </a:t>
            </a:r>
            <a:r>
              <a:rPr lang="en-US" sz="1200" b="0" i="0" u="none" strike="noStrike" kern="1200" baseline="0" dirty="0" smtClean="0">
                <a:solidFill>
                  <a:schemeClr val="tx1"/>
                </a:solidFill>
                <a:latin typeface="+mn-lt"/>
                <a:ea typeface="+mn-ea"/>
                <a:cs typeface="+mn-cs"/>
              </a:rPr>
              <a:t>cross-sectional area of the bar</a:t>
            </a:r>
            <a:endParaRPr lang="en-US" dirty="0"/>
          </a:p>
        </p:txBody>
      </p:sp>
      <p:sp>
        <p:nvSpPr>
          <p:cNvPr id="4" name="Slide Number Placeholder 3"/>
          <p:cNvSpPr>
            <a:spLocks noGrp="1"/>
          </p:cNvSpPr>
          <p:nvPr>
            <p:ph type="sldNum" sz="quarter" idx="10"/>
          </p:nvPr>
        </p:nvSpPr>
        <p:spPr/>
        <p:txBody>
          <a:bodyPr/>
          <a:lstStyle/>
          <a:p>
            <a:fld id="{A01010D6-30F5-4297-9089-27CBCC074E95}" type="slidenum">
              <a:rPr lang="en-US" smtClean="0"/>
              <a:t>38</a:t>
            </a:fld>
            <a:endParaRPr lang="en-US"/>
          </a:p>
        </p:txBody>
      </p:sp>
    </p:spTree>
    <p:extLst>
      <p:ext uri="{BB962C8B-B14F-4D97-AF65-F5344CB8AC3E}">
        <p14:creationId xmlns:p14="http://schemas.microsoft.com/office/powerpoint/2010/main" val="312365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dirty="0" smtClean="0">
                <a:latin typeface="Arial" pitchFamily="34" charset="0"/>
              </a:rPr>
              <a:t>This is a semiconductor diode.  Anode and cathode are old terms from vacuum tube circuits.</a:t>
            </a:r>
          </a:p>
          <a:p>
            <a:r>
              <a:rPr lang="en-US" dirty="0" smtClean="0">
                <a:latin typeface="Arial" pitchFamily="34" charset="0"/>
              </a:rPr>
              <a:t>In actual practice, both the p and n regions are part of the same silicon crystal; that is, the </a:t>
            </a:r>
            <a:r>
              <a:rPr lang="en-US" dirty="0" err="1" smtClean="0">
                <a:latin typeface="Arial" pitchFamily="34" charset="0"/>
              </a:rPr>
              <a:t>pn</a:t>
            </a:r>
            <a:r>
              <a:rPr lang="en-US" dirty="0" smtClean="0">
                <a:latin typeface="Arial" pitchFamily="34" charset="0"/>
              </a:rPr>
              <a:t> junction is formed within a single silicon crystal by creating regions of different </a:t>
            </a:r>
            <a:r>
              <a:rPr lang="en-US" dirty="0" err="1" smtClean="0">
                <a:latin typeface="Arial" pitchFamily="34" charset="0"/>
              </a:rPr>
              <a:t>dopings</a:t>
            </a:r>
            <a:r>
              <a:rPr lang="en-US" dirty="0" smtClean="0">
                <a:latin typeface="Arial" pitchFamily="34" charset="0"/>
              </a:rPr>
              <a:t> (p and n regions).</a:t>
            </a:r>
          </a:p>
          <a:p>
            <a:r>
              <a:rPr lang="en-US" dirty="0" smtClean="0">
                <a:latin typeface="Arial" pitchFamily="34" charset="0"/>
              </a:rPr>
              <a:t>Having learned important semiconductor concepts, we are now ready to consider our first practical semiconductor structure—the </a:t>
            </a:r>
            <a:r>
              <a:rPr lang="en-US" dirty="0" err="1" smtClean="0">
                <a:latin typeface="Arial" pitchFamily="34" charset="0"/>
              </a:rPr>
              <a:t>pn</a:t>
            </a:r>
            <a:r>
              <a:rPr lang="en-US" dirty="0" smtClean="0">
                <a:latin typeface="Arial" pitchFamily="34" charset="0"/>
              </a:rPr>
              <a:t> junction. As mentioned previously, the </a:t>
            </a:r>
            <a:r>
              <a:rPr lang="en-US" dirty="0" err="1" smtClean="0">
                <a:latin typeface="Arial" pitchFamily="34" charset="0"/>
              </a:rPr>
              <a:t>pn</a:t>
            </a:r>
            <a:r>
              <a:rPr lang="en-US" dirty="0" smtClean="0">
                <a:latin typeface="Arial" pitchFamily="34" charset="0"/>
              </a:rPr>
              <a:t> junction implements the diode (Chapter 4) and plays the dominant role in the structure and operation of the bipolar junction transistor (BJT). As well, understanding </a:t>
            </a:r>
            <a:r>
              <a:rPr lang="en-US" dirty="0" err="1" smtClean="0">
                <a:latin typeface="Arial" pitchFamily="34" charset="0"/>
              </a:rPr>
              <a:t>pn</a:t>
            </a:r>
            <a:r>
              <a:rPr lang="en-US" dirty="0" smtClean="0">
                <a:latin typeface="Arial" pitchFamily="34" charset="0"/>
              </a:rPr>
              <a:t> junctions is very important to the study of the MOSFET operation</a:t>
            </a:r>
          </a:p>
        </p:txBody>
      </p:sp>
      <p:sp>
        <p:nvSpPr>
          <p:cNvPr id="11162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05B68559-71B4-49AF-B0D3-BCE61898FE0B}" type="slidenum">
              <a:rPr lang="en-US" sz="1200" smtClean="0">
                <a:latin typeface="Arial" pitchFamily="34" charset="0"/>
              </a:rPr>
              <a:pPr eaLnBrk="1" hangingPunct="1"/>
              <a:t>42</a:t>
            </a:fld>
            <a:endParaRPr lang="en-US" sz="1200" smtClean="0">
              <a:latin typeface="Arial" pitchFamily="34" charset="0"/>
            </a:endParaRPr>
          </a:p>
        </p:txBody>
      </p:sp>
    </p:spTree>
    <p:extLst>
      <p:ext uri="{BB962C8B-B14F-4D97-AF65-F5344CB8AC3E}">
        <p14:creationId xmlns:p14="http://schemas.microsoft.com/office/powerpoint/2010/main" val="3031750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Diffusion Current </a:t>
            </a:r>
            <a:r>
              <a:rPr lang="en-US" sz="1200" b="1" i="1" u="none" strike="noStrike" kern="1200" baseline="0" dirty="0" smtClean="0">
                <a:solidFill>
                  <a:schemeClr val="tx1"/>
                </a:solidFill>
                <a:latin typeface="+mn-lt"/>
                <a:ea typeface="+mn-ea"/>
                <a:cs typeface="+mn-cs"/>
              </a:rPr>
              <a:t>I</a:t>
            </a:r>
            <a:r>
              <a:rPr lang="en-US" sz="1200" b="1" i="0" u="none" strike="noStrike" kern="1200" baseline="-25000" dirty="0" smtClean="0">
                <a:solidFill>
                  <a:schemeClr val="tx1"/>
                </a:solidFill>
                <a:latin typeface="+mn-lt"/>
                <a:ea typeface="+mn-ea"/>
                <a:cs typeface="+mn-cs"/>
              </a:rPr>
              <a:t>D</a:t>
            </a:r>
            <a:endParaRPr lang="en-US" i="0" baseline="-25000" dirty="0"/>
          </a:p>
        </p:txBody>
      </p:sp>
      <p:sp>
        <p:nvSpPr>
          <p:cNvPr id="4" name="Slide Number Placeholder 3"/>
          <p:cNvSpPr>
            <a:spLocks noGrp="1"/>
          </p:cNvSpPr>
          <p:nvPr>
            <p:ph type="sldNum" sz="quarter" idx="10"/>
          </p:nvPr>
        </p:nvSpPr>
        <p:spPr/>
        <p:txBody>
          <a:bodyPr/>
          <a:lstStyle/>
          <a:p>
            <a:fld id="{A01010D6-30F5-4297-9089-27CBCC074E95}" type="slidenum">
              <a:rPr lang="en-US" smtClean="0"/>
              <a:t>44</a:t>
            </a:fld>
            <a:endParaRPr lang="en-US"/>
          </a:p>
        </p:txBody>
      </p:sp>
    </p:spTree>
    <p:extLst>
      <p:ext uri="{BB962C8B-B14F-4D97-AF65-F5344CB8AC3E}">
        <p14:creationId xmlns:p14="http://schemas.microsoft.com/office/powerpoint/2010/main" val="219868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r>
              <a:rPr lang="en-US" smtClean="0">
                <a:latin typeface="Arial" pitchFamily="34" charset="0"/>
              </a:rPr>
              <a:t>The distribution of carriers is approximately uniform (but random).</a:t>
            </a:r>
          </a:p>
        </p:txBody>
      </p:sp>
      <p:sp>
        <p:nvSpPr>
          <p:cNvPr id="112644"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1AAF38DA-DE44-434F-991A-F68CE5D9FA87}" type="slidenum">
              <a:rPr lang="en-US" sz="1200" smtClean="0">
                <a:latin typeface="Arial" pitchFamily="34" charset="0"/>
              </a:rPr>
              <a:pPr eaLnBrk="1" hangingPunct="1"/>
              <a:t>46</a:t>
            </a:fld>
            <a:endParaRPr lang="en-US" sz="1200" smtClean="0">
              <a:latin typeface="Arial" pitchFamily="34" charset="0"/>
            </a:endParaRPr>
          </a:p>
        </p:txBody>
      </p:sp>
    </p:spTree>
    <p:extLst>
      <p:ext uri="{BB962C8B-B14F-4D97-AF65-F5344CB8AC3E}">
        <p14:creationId xmlns:p14="http://schemas.microsoft.com/office/powerpoint/2010/main" val="3219252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r>
              <a:rPr lang="en-US" smtClean="0">
                <a:latin typeface="Arial" pitchFamily="34" charset="0"/>
              </a:rPr>
              <a:t>Now the distribution near the junction is not uniform due to recombination.</a:t>
            </a:r>
          </a:p>
        </p:txBody>
      </p:sp>
      <p:sp>
        <p:nvSpPr>
          <p:cNvPr id="113668"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6F2B85DA-922E-4245-8C21-305CC2DDC1C0}" type="slidenum">
              <a:rPr lang="en-US" sz="1200" smtClean="0">
                <a:latin typeface="Arial" pitchFamily="34" charset="0"/>
              </a:rPr>
              <a:pPr eaLnBrk="1" hangingPunct="1"/>
              <a:t>48</a:t>
            </a:fld>
            <a:endParaRPr lang="en-US" sz="1200" smtClean="0">
              <a:latin typeface="Arial" pitchFamily="34" charset="0"/>
            </a:endParaRPr>
          </a:p>
        </p:txBody>
      </p:sp>
    </p:spTree>
    <p:extLst>
      <p:ext uri="{BB962C8B-B14F-4D97-AF65-F5344CB8AC3E}">
        <p14:creationId xmlns:p14="http://schemas.microsoft.com/office/powerpoint/2010/main" val="292768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r>
              <a:rPr lang="en-US" dirty="0" smtClean="0">
                <a:latin typeface="Arial" pitchFamily="34" charset="0"/>
              </a:rPr>
              <a:t>Barrier in that it resists current flow.</a:t>
            </a:r>
          </a:p>
        </p:txBody>
      </p:sp>
      <p:sp>
        <p:nvSpPr>
          <p:cNvPr id="115716"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0D6E1A0C-453C-4633-A575-73EC2980B861}" type="slidenum">
              <a:rPr lang="en-US" sz="1200" smtClean="0">
                <a:latin typeface="Arial" pitchFamily="34" charset="0"/>
              </a:rPr>
              <a:pPr eaLnBrk="1" hangingPunct="1"/>
              <a:t>49</a:t>
            </a:fld>
            <a:endParaRPr lang="en-US" sz="1200" smtClean="0">
              <a:latin typeface="Arial" pitchFamily="34" charset="0"/>
            </a:endParaRPr>
          </a:p>
        </p:txBody>
      </p:sp>
    </p:spTree>
    <p:extLst>
      <p:ext uri="{BB962C8B-B14F-4D97-AF65-F5344CB8AC3E}">
        <p14:creationId xmlns:p14="http://schemas.microsoft.com/office/powerpoint/2010/main" val="3289998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r>
              <a:rPr lang="en-US" smtClean="0">
                <a:latin typeface="Arial" pitchFamily="34" charset="0"/>
              </a:rPr>
              <a:t>And the terminal voltage needs to exceed the barrier voltage before appreciable current flows.</a:t>
            </a:r>
          </a:p>
        </p:txBody>
      </p:sp>
      <p:sp>
        <p:nvSpPr>
          <p:cNvPr id="11674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36FEE9AA-D70F-41B2-8915-2B50F77EAF61}" type="slidenum">
              <a:rPr lang="en-US" sz="1200" smtClean="0">
                <a:latin typeface="Arial" pitchFamily="34" charset="0"/>
              </a:rPr>
              <a:pPr eaLnBrk="1" hangingPunct="1"/>
              <a:t>52</a:t>
            </a:fld>
            <a:endParaRPr lang="en-US" sz="1200" smtClean="0">
              <a:latin typeface="Arial" pitchFamily="34" charset="0"/>
            </a:endParaRPr>
          </a:p>
        </p:txBody>
      </p:sp>
    </p:spTree>
    <p:extLst>
      <p:ext uri="{BB962C8B-B14F-4D97-AF65-F5344CB8AC3E}">
        <p14:creationId xmlns:p14="http://schemas.microsoft.com/office/powerpoint/2010/main" val="53455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r>
              <a:rPr lang="en-US" smtClean="0">
                <a:latin typeface="Arial" pitchFamily="34" charset="0"/>
              </a:rPr>
              <a:t>I</a:t>
            </a:r>
            <a:r>
              <a:rPr lang="en-US" baseline="-25000" smtClean="0">
                <a:latin typeface="Arial" pitchFamily="34" charset="0"/>
              </a:rPr>
              <a:t>s</a:t>
            </a:r>
            <a:r>
              <a:rPr lang="en-US" smtClean="0">
                <a:latin typeface="Arial" pitchFamily="34" charset="0"/>
              </a:rPr>
              <a:t>is the leakage current that flows when the diode is reverse biased.</a:t>
            </a:r>
          </a:p>
        </p:txBody>
      </p:sp>
      <p:sp>
        <p:nvSpPr>
          <p:cNvPr id="117764"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7BF849AC-8055-48A3-9EB7-6425766DB05E}" type="slidenum">
              <a:rPr lang="en-US" sz="1200" smtClean="0">
                <a:latin typeface="Arial" pitchFamily="34" charset="0"/>
              </a:rPr>
              <a:pPr eaLnBrk="1" hangingPunct="1"/>
              <a:t>54</a:t>
            </a:fld>
            <a:endParaRPr lang="en-US" sz="1200" smtClean="0">
              <a:latin typeface="Arial" pitchFamily="34" charset="0"/>
            </a:endParaRPr>
          </a:p>
        </p:txBody>
      </p:sp>
    </p:spTree>
    <p:extLst>
      <p:ext uri="{BB962C8B-B14F-4D97-AF65-F5344CB8AC3E}">
        <p14:creationId xmlns:p14="http://schemas.microsoft.com/office/powerpoint/2010/main" val="40804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dirty="0" smtClean="0">
                <a:latin typeface="Arial" pitchFamily="34" charset="0"/>
              </a:rPr>
              <a:t>Look at the periodic table of the elements.  The columns correspond to the number of valence electrons.</a:t>
            </a:r>
          </a:p>
          <a:p>
            <a:r>
              <a:rPr lang="en-US" sz="1200" b="0" i="0" u="none" strike="noStrike" kern="1200" baseline="0" dirty="0" smtClean="0">
                <a:solidFill>
                  <a:schemeClr val="tx1"/>
                </a:solidFill>
                <a:latin typeface="+mn-lt"/>
                <a:ea typeface="+mn-ea"/>
                <a:cs typeface="+mn-cs"/>
              </a:rPr>
              <a:t>The intrinsic silicon crystal described above has equal concentrations of free electrons and holes, generated by thermal generation. These concentrations are far too small for silicon to conduct appreciable current at room temperature. Also, the carrier concentrations and hence the conductivity are strong functions of temperature, not a desirable property in an electronic device. Fortunately, a method was developed to change the carrier concentration in a</a:t>
            </a:r>
          </a:p>
          <a:p>
            <a:r>
              <a:rPr lang="en-US" sz="1200" b="0" i="0" u="none" strike="noStrike" kern="1200" baseline="0" dirty="0" smtClean="0">
                <a:solidFill>
                  <a:schemeClr val="tx1"/>
                </a:solidFill>
                <a:latin typeface="+mn-lt"/>
                <a:ea typeface="+mn-ea"/>
                <a:cs typeface="+mn-cs"/>
              </a:rPr>
              <a:t>semiconductor crystal substantially and in a precisely controlled manner. This process is known as doping, and the resulting silicon is referred to as </a:t>
            </a:r>
            <a:r>
              <a:rPr lang="en-US" sz="1200" b="1" i="0" u="none" strike="noStrike" kern="1200" baseline="0" dirty="0" smtClean="0">
                <a:solidFill>
                  <a:schemeClr val="tx1"/>
                </a:solidFill>
                <a:latin typeface="+mn-lt"/>
                <a:ea typeface="+mn-ea"/>
                <a:cs typeface="+mn-cs"/>
              </a:rPr>
              <a:t>doped silicon</a:t>
            </a:r>
            <a:r>
              <a:rPr lang="en-US" sz="1200" b="0" i="0" u="none" strike="noStrike" kern="1200" baseline="0" dirty="0" smtClean="0">
                <a:solidFill>
                  <a:schemeClr val="tx1"/>
                </a:solidFill>
                <a:latin typeface="+mn-lt"/>
                <a:ea typeface="+mn-ea"/>
                <a:cs typeface="+mn-cs"/>
              </a:rPr>
              <a:t>.</a:t>
            </a:r>
            <a:endParaRPr lang="en-US" dirty="0" smtClean="0">
              <a:latin typeface="Arial" pitchFamily="34" charset="0"/>
            </a:endParaRPr>
          </a:p>
        </p:txBody>
      </p:sp>
      <p:sp>
        <p:nvSpPr>
          <p:cNvPr id="107524"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08ADEEC4-3BCE-4EEC-8469-8FC0FF8AB54A}" type="slidenum">
              <a:rPr lang="en-US" sz="1200" smtClean="0">
                <a:latin typeface="Arial" pitchFamily="34" charset="0"/>
              </a:rPr>
              <a:pPr eaLnBrk="1" hangingPunct="1"/>
              <a:t>5</a:t>
            </a:fld>
            <a:endParaRPr lang="en-US" sz="1200" smtClean="0">
              <a:latin typeface="Arial" pitchFamily="34" charset="0"/>
            </a:endParaRPr>
          </a:p>
        </p:txBody>
      </p:sp>
    </p:spTree>
    <p:extLst>
      <p:ext uri="{BB962C8B-B14F-4D97-AF65-F5344CB8AC3E}">
        <p14:creationId xmlns:p14="http://schemas.microsoft.com/office/powerpoint/2010/main" val="45456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US" dirty="0" smtClean="0">
                <a:latin typeface="Arial" pitchFamily="34" charset="0"/>
              </a:rPr>
              <a:t>This determines the Diode V-I curve.</a:t>
            </a:r>
          </a:p>
          <a:p>
            <a:r>
              <a:rPr lang="en-US" sz="1200" b="0" i="0" u="none" strike="noStrike" kern="1200" baseline="0" dirty="0" smtClean="0">
                <a:solidFill>
                  <a:schemeClr val="tx1"/>
                </a:solidFill>
                <a:latin typeface="+mn-lt"/>
                <a:ea typeface="+mn-ea"/>
                <a:cs typeface="+mn-cs"/>
              </a:rPr>
              <a:t>Observe that in the open-circuit case, a barrier voltage develops, making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more positive than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 and limiting the diffusion current to a value exactly equal to the drift current , thus resulting in a zero current at the junction terminals, as should be the case since the terminals are open circuited.</a:t>
            </a:r>
          </a:p>
          <a:p>
            <a:r>
              <a:rPr lang="en-US" sz="1200" b="0" i="0" u="none" strike="noStrike" kern="1200" baseline="0" dirty="0" smtClean="0">
                <a:solidFill>
                  <a:schemeClr val="tx1"/>
                </a:solidFill>
                <a:latin typeface="+mn-lt"/>
                <a:ea typeface="+mn-ea"/>
                <a:cs typeface="+mn-cs"/>
              </a:rPr>
              <a:t>Consider now the reverse-bias case in (b). The externally applied reverse-bias voltage is in the direction to add to the barrier voltage, and it does, thus increasing the effective barrier voltage to as shown. This reduces the number of holes that diffuse into the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region and the number of electrons that diffuse into the </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The end result is that the diffusion current is dramatically reduced.</a:t>
            </a:r>
            <a:endParaRPr lang="en-US" dirty="0" smtClean="0">
              <a:latin typeface="Arial" pitchFamily="34" charset="0"/>
            </a:endParaRPr>
          </a:p>
        </p:txBody>
      </p:sp>
      <p:sp>
        <p:nvSpPr>
          <p:cNvPr id="119812"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EC7E2102-4B35-4F44-A57E-4F417F82D02E}" type="slidenum">
              <a:rPr lang="en-US" sz="1200" smtClean="0">
                <a:latin typeface="Arial" pitchFamily="34" charset="0"/>
              </a:rPr>
              <a:pPr eaLnBrk="1" hangingPunct="1"/>
              <a:t>65</a:t>
            </a:fld>
            <a:endParaRPr lang="en-US" sz="1200" smtClean="0">
              <a:latin typeface="Arial" pitchFamily="34" charset="0"/>
            </a:endParaRPr>
          </a:p>
        </p:txBody>
      </p:sp>
    </p:spTree>
    <p:extLst>
      <p:ext uri="{BB962C8B-B14F-4D97-AF65-F5344CB8AC3E}">
        <p14:creationId xmlns:p14="http://schemas.microsoft.com/office/powerpoint/2010/main" val="3046679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r>
              <a:rPr lang="en-US" smtClean="0">
                <a:latin typeface="Arial" pitchFamily="34" charset="0"/>
              </a:rPr>
              <a:t>So the diode is approximately a “one-way” valve!</a:t>
            </a:r>
          </a:p>
        </p:txBody>
      </p:sp>
      <p:sp>
        <p:nvSpPr>
          <p:cNvPr id="120836"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E3DF7867-9981-46AF-8BEE-410A11AC5EF2}" type="slidenum">
              <a:rPr lang="en-US" sz="1200" smtClean="0">
                <a:latin typeface="Arial" pitchFamily="34" charset="0"/>
              </a:rPr>
              <a:pPr eaLnBrk="1" hangingPunct="1"/>
              <a:t>68</a:t>
            </a:fld>
            <a:endParaRPr lang="en-US" sz="1200" smtClean="0">
              <a:latin typeface="Arial" pitchFamily="34" charset="0"/>
            </a:endParaRPr>
          </a:p>
        </p:txBody>
      </p:sp>
    </p:spTree>
    <p:extLst>
      <p:ext uri="{BB962C8B-B14F-4D97-AF65-F5344CB8AC3E}">
        <p14:creationId xmlns:p14="http://schemas.microsoft.com/office/powerpoint/2010/main" val="1815025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r>
              <a:rPr lang="en-US" smtClean="0">
                <a:latin typeface="Arial" pitchFamily="34" charset="0"/>
              </a:rPr>
              <a:t>Note that the diode in reverse bias looks like a parallel plate capacitor.  Varactor diodes are used ac a voltage controlled capacitor.</a:t>
            </a:r>
          </a:p>
        </p:txBody>
      </p:sp>
      <p:sp>
        <p:nvSpPr>
          <p:cNvPr id="12186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A8843CA9-06DA-45E9-A19A-E403BBA0FE21}" type="slidenum">
              <a:rPr lang="en-US" sz="1200" smtClean="0">
                <a:latin typeface="Arial" pitchFamily="34" charset="0"/>
              </a:rPr>
              <a:pPr eaLnBrk="1" hangingPunct="1"/>
              <a:t>70</a:t>
            </a:fld>
            <a:endParaRPr lang="en-US" sz="1200" smtClean="0">
              <a:latin typeface="Arial" pitchFamily="34" charset="0"/>
            </a:endParaRPr>
          </a:p>
        </p:txBody>
      </p:sp>
    </p:spTree>
    <p:extLst>
      <p:ext uri="{BB962C8B-B14F-4D97-AF65-F5344CB8AC3E}">
        <p14:creationId xmlns:p14="http://schemas.microsoft.com/office/powerpoint/2010/main" val="3348790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010D6-30F5-4297-9089-27CBCC074E95}" type="slidenum">
              <a:rPr lang="en-US" smtClean="0"/>
              <a:t>76</a:t>
            </a:fld>
            <a:endParaRPr lang="en-US"/>
          </a:p>
        </p:txBody>
      </p:sp>
    </p:spTree>
    <p:extLst>
      <p:ext uri="{BB962C8B-B14F-4D97-AF65-F5344CB8AC3E}">
        <p14:creationId xmlns:p14="http://schemas.microsoft.com/office/powerpoint/2010/main" val="146350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Zener</a:t>
            </a:r>
            <a:r>
              <a:rPr lang="en-US" dirty="0" smtClean="0"/>
              <a:t> breakdown occurs when the electric field in the depletion layer increases to the point of breaking covalent bonds and generating electron-hole pairs. The electrons generated in this way will be swept by the electric field into the n side and the holes into the p side. Thus these electrons and holes constitute a reverse current across the junction. Once the </a:t>
            </a:r>
            <a:r>
              <a:rPr lang="en-US" dirty="0" err="1" smtClean="0"/>
              <a:t>zener</a:t>
            </a:r>
            <a:r>
              <a:rPr lang="en-US" dirty="0" smtClean="0"/>
              <a:t> effect starts, a large number of carriers can be generated, with a negligible increase in the</a:t>
            </a:r>
          </a:p>
          <a:p>
            <a:r>
              <a:rPr lang="en-US" dirty="0" smtClean="0"/>
              <a:t>junction voltage. Thus the reverse current in the breakdown region will be large and its value must be determined by the external circuit, while the reverse voltage appearing between the diode terminals will remain close to the specified breakdown voltage VZ.</a:t>
            </a:r>
            <a:endParaRPr lang="en-US" dirty="0"/>
          </a:p>
        </p:txBody>
      </p:sp>
      <p:sp>
        <p:nvSpPr>
          <p:cNvPr id="4" name="Slide Number Placeholder 3"/>
          <p:cNvSpPr>
            <a:spLocks noGrp="1"/>
          </p:cNvSpPr>
          <p:nvPr>
            <p:ph type="sldNum" sz="quarter" idx="10"/>
          </p:nvPr>
        </p:nvSpPr>
        <p:spPr/>
        <p:txBody>
          <a:bodyPr/>
          <a:lstStyle/>
          <a:p>
            <a:fld id="{A01010D6-30F5-4297-9089-27CBCC074E95}" type="slidenum">
              <a:rPr lang="en-US" smtClean="0"/>
              <a:t>87</a:t>
            </a:fld>
            <a:endParaRPr lang="en-US"/>
          </a:p>
        </p:txBody>
      </p:sp>
    </p:spTree>
    <p:extLst>
      <p:ext uri="{BB962C8B-B14F-4D97-AF65-F5344CB8AC3E}">
        <p14:creationId xmlns:p14="http://schemas.microsoft.com/office/powerpoint/2010/main" val="492796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010D6-30F5-4297-9089-27CBCC074E95}" type="slidenum">
              <a:rPr lang="en-US" smtClean="0"/>
              <a:t>89</a:t>
            </a:fld>
            <a:endParaRPr lang="en-US"/>
          </a:p>
        </p:txBody>
      </p:sp>
    </p:spTree>
    <p:extLst>
      <p:ext uri="{BB962C8B-B14F-4D97-AF65-F5344CB8AC3E}">
        <p14:creationId xmlns:p14="http://schemas.microsoft.com/office/powerpoint/2010/main" val="407016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r>
              <a:rPr lang="en-US" smtClean="0">
                <a:latin typeface="Arial" pitchFamily="34" charset="0"/>
              </a:rPr>
              <a:t>These are “densities”</a:t>
            </a:r>
          </a:p>
        </p:txBody>
      </p:sp>
      <p:sp>
        <p:nvSpPr>
          <p:cNvPr id="108548"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6D460D54-CC38-484B-B934-C837EC2B1775}" type="slidenum">
              <a:rPr lang="en-US" sz="1200" smtClean="0">
                <a:latin typeface="Arial" pitchFamily="34" charset="0"/>
              </a:rPr>
              <a:pPr eaLnBrk="1" hangingPunct="1"/>
              <a:t>10</a:t>
            </a:fld>
            <a:endParaRPr lang="en-US" sz="1200" smtClean="0">
              <a:latin typeface="Arial" pitchFamily="34" charset="0"/>
            </a:endParaRPr>
          </a:p>
        </p:txBody>
      </p:sp>
    </p:spTree>
    <p:extLst>
      <p:ext uri="{BB962C8B-B14F-4D97-AF65-F5344CB8AC3E}">
        <p14:creationId xmlns:p14="http://schemas.microsoft.com/office/powerpoint/2010/main" val="172595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1010D6-30F5-4297-9089-27CBCC074E95}" type="slidenum">
              <a:rPr lang="en-US" smtClean="0"/>
              <a:t>12</a:t>
            </a:fld>
            <a:endParaRPr lang="en-US"/>
          </a:p>
        </p:txBody>
      </p:sp>
    </p:spTree>
    <p:extLst>
      <p:ext uri="{BB962C8B-B14F-4D97-AF65-F5344CB8AC3E}">
        <p14:creationId xmlns:p14="http://schemas.microsoft.com/office/powerpoint/2010/main" val="386503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smtClean="0">
                <a:latin typeface="Arial" pitchFamily="34" charset="0"/>
              </a:rPr>
              <a:t>The electric field is determined by applied voltages (divided by the distance between the voltages)</a:t>
            </a:r>
          </a:p>
        </p:txBody>
      </p:sp>
      <p:sp>
        <p:nvSpPr>
          <p:cNvPr id="109572"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D08CC802-BDBC-4E31-B72C-357550A43EC4}" type="slidenum">
              <a:rPr lang="en-US" sz="1200" smtClean="0">
                <a:latin typeface="Arial" pitchFamily="34" charset="0"/>
              </a:rPr>
              <a:pPr eaLnBrk="1" hangingPunct="1"/>
              <a:t>18</a:t>
            </a:fld>
            <a:endParaRPr lang="en-US" sz="1200" smtClean="0">
              <a:latin typeface="Arial" pitchFamily="34" charset="0"/>
            </a:endParaRPr>
          </a:p>
        </p:txBody>
      </p:sp>
    </p:spTree>
    <p:extLst>
      <p:ext uri="{BB962C8B-B14F-4D97-AF65-F5344CB8AC3E}">
        <p14:creationId xmlns:p14="http://schemas.microsoft.com/office/powerpoint/2010/main" val="263098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r>
              <a:rPr lang="en-US" dirty="0" smtClean="0">
                <a:latin typeface="Arial" pitchFamily="34" charset="0"/>
              </a:rPr>
              <a:t>The carriers move slowly, not at the speed of light, but signals can move at near the speed of light.</a:t>
            </a:r>
          </a:p>
          <a:p>
            <a:r>
              <a:rPr lang="en-US" sz="1200" b="1" i="0" u="none" strike="noStrike" kern="1200" baseline="0" dirty="0" smtClean="0">
                <a:solidFill>
                  <a:schemeClr val="tx1"/>
                </a:solidFill>
                <a:latin typeface="+mn-lt"/>
                <a:ea typeface="+mn-ea"/>
                <a:cs typeface="+mn-cs"/>
              </a:rPr>
              <a:t>hole mobility</a:t>
            </a:r>
            <a:r>
              <a:rPr lang="en-US" sz="1200" b="0" i="0" u="none" strike="noStrike" kern="1200" baseline="0" dirty="0" smtClean="0">
                <a:solidFill>
                  <a:schemeClr val="tx1"/>
                </a:solidFill>
                <a:latin typeface="+mn-lt"/>
                <a:ea typeface="+mn-ea"/>
                <a:cs typeface="+mn-cs"/>
              </a:rPr>
              <a:t>: It represents the degree of ease by which holes move through the silicon crystal in response to the electrical field </a:t>
            </a:r>
            <a:r>
              <a:rPr lang="en-US" sz="1200" b="0" i="1"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v</a:t>
            </a:r>
            <a:r>
              <a:rPr lang="en-US" sz="1200" b="0" i="1" u="none" strike="noStrike" kern="1200" baseline="-25000" dirty="0" err="1"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-drift where the result is negative because the electrons move in the direction opposite to </a:t>
            </a:r>
            <a:r>
              <a:rPr lang="en-US" sz="1200" b="0" i="1"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a:t>
            </a:r>
          </a:p>
          <a:p>
            <a:r>
              <a:rPr lang="en-US" dirty="0" smtClean="0"/>
              <a:t>The mobility is proportional to the carrier relaxation time and inversely proportional to the carrier effective mass. </a:t>
            </a:r>
            <a:br>
              <a:rPr lang="en-US" dirty="0" smtClean="0"/>
            </a:br>
            <a:r>
              <a:rPr lang="en-US" dirty="0" smtClean="0"/>
              <a:t>The electron </a:t>
            </a:r>
            <a:r>
              <a:rPr lang="en-US" dirty="0" err="1" smtClean="0"/>
              <a:t>mobilty</a:t>
            </a:r>
            <a:r>
              <a:rPr lang="en-US" dirty="0" smtClean="0"/>
              <a:t> is often greater than hole mobility because quite often, the electron effective mass is smaller than hole effective mass. </a:t>
            </a:r>
            <a:endParaRPr lang="en-US" dirty="0" smtClean="0">
              <a:latin typeface="Arial" pitchFamily="34" charset="0"/>
            </a:endParaRPr>
          </a:p>
        </p:txBody>
      </p:sp>
      <p:sp>
        <p:nvSpPr>
          <p:cNvPr id="110596"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022F5D71-6525-436D-B440-7D81F4EC247B}" type="slidenum">
              <a:rPr lang="en-US" sz="1200" smtClean="0">
                <a:latin typeface="Arial" pitchFamily="34" charset="0"/>
              </a:rPr>
              <a:pPr eaLnBrk="1" hangingPunct="1"/>
              <a:t>19</a:t>
            </a:fld>
            <a:endParaRPr lang="en-US" sz="1200" smtClean="0">
              <a:latin typeface="Arial" pitchFamily="34" charset="0"/>
            </a:endParaRPr>
          </a:p>
        </p:txBody>
      </p:sp>
    </p:spTree>
    <p:extLst>
      <p:ext uri="{BB962C8B-B14F-4D97-AF65-F5344CB8AC3E}">
        <p14:creationId xmlns:p14="http://schemas.microsoft.com/office/powerpoint/2010/main" val="136049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 that the resistivity of the p-type silicon is determined almost entirely by the doping concentration.</a:t>
            </a:r>
          </a:p>
          <a:p>
            <a:r>
              <a:rPr lang="en-US" dirty="0" smtClean="0"/>
              <a:t>Also observe that doping the silicon reduces its resistivity by a factor of about , a truly remarkable change.</a:t>
            </a:r>
            <a:endParaRPr lang="en-US" dirty="0"/>
          </a:p>
        </p:txBody>
      </p:sp>
      <p:sp>
        <p:nvSpPr>
          <p:cNvPr id="4" name="Slide Number Placeholder 3"/>
          <p:cNvSpPr>
            <a:spLocks noGrp="1"/>
          </p:cNvSpPr>
          <p:nvPr>
            <p:ph type="sldNum" sz="quarter" idx="10"/>
          </p:nvPr>
        </p:nvSpPr>
        <p:spPr/>
        <p:txBody>
          <a:bodyPr/>
          <a:lstStyle/>
          <a:p>
            <a:fld id="{A01010D6-30F5-4297-9089-27CBCC074E95}" type="slidenum">
              <a:rPr lang="en-US" smtClean="0"/>
              <a:t>30</a:t>
            </a:fld>
            <a:endParaRPr lang="en-US"/>
          </a:p>
        </p:txBody>
      </p:sp>
    </p:spTree>
    <p:extLst>
      <p:ext uri="{BB962C8B-B14F-4D97-AF65-F5344CB8AC3E}">
        <p14:creationId xmlns:p14="http://schemas.microsoft.com/office/powerpoint/2010/main" val="128676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Such a diffusion process is like that observed if one drops a few ink drops in a water-filled tank. The diffusion of charge carriers gives rise to a net flow of charge, or </a:t>
            </a:r>
            <a:r>
              <a:rPr lang="en-US" sz="1200" b="1" i="0" u="none" strike="noStrike" kern="1200" baseline="0" dirty="0" smtClean="0">
                <a:solidFill>
                  <a:schemeClr val="tx1"/>
                </a:solidFill>
                <a:latin typeface="+mn-lt"/>
                <a:ea typeface="+mn-ea"/>
                <a:cs typeface="+mn-cs"/>
              </a:rPr>
              <a:t>diffusion current</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01010D6-30F5-4297-9089-27CBCC074E95}" type="slidenum">
              <a:rPr lang="en-US" smtClean="0"/>
              <a:t>34</a:t>
            </a:fld>
            <a:endParaRPr lang="en-US"/>
          </a:p>
        </p:txBody>
      </p:sp>
    </p:spTree>
    <p:extLst>
      <p:ext uri="{BB962C8B-B14F-4D97-AF65-F5344CB8AC3E}">
        <p14:creationId xmlns:p14="http://schemas.microsoft.com/office/powerpoint/2010/main" val="169705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magnitude of the current at any point is proportional to</a:t>
            </a:r>
          </a:p>
          <a:p>
            <a:r>
              <a:rPr lang="en-US" sz="1200" b="0" i="0" u="none" strike="noStrike" kern="1200" baseline="0" dirty="0" smtClean="0">
                <a:solidFill>
                  <a:schemeClr val="tx1"/>
                </a:solidFill>
                <a:latin typeface="+mn-lt"/>
                <a:ea typeface="+mn-ea"/>
                <a:cs typeface="+mn-cs"/>
              </a:rPr>
              <a:t>the slope of the concentration profile, or the </a:t>
            </a:r>
            <a:r>
              <a:rPr lang="en-US" sz="1200" b="1" i="0" u="none" strike="noStrike" kern="1200" baseline="0" dirty="0" smtClean="0">
                <a:solidFill>
                  <a:schemeClr val="tx1"/>
                </a:solidFill>
                <a:latin typeface="+mn-lt"/>
                <a:ea typeface="+mn-ea"/>
                <a:cs typeface="+mn-cs"/>
              </a:rPr>
              <a:t>concentration gradient</a:t>
            </a:r>
            <a:r>
              <a:rPr lang="en-US" sz="1200" b="0" i="0" u="none" strike="noStrike" kern="1200" baseline="0" dirty="0" smtClean="0">
                <a:solidFill>
                  <a:schemeClr val="tx1"/>
                </a:solidFill>
                <a:latin typeface="+mn-lt"/>
                <a:ea typeface="+mn-ea"/>
                <a:cs typeface="+mn-cs"/>
              </a:rPr>
              <a:t>, at that point,</a:t>
            </a:r>
            <a:endParaRPr lang="en-US" dirty="0"/>
          </a:p>
        </p:txBody>
      </p:sp>
      <p:sp>
        <p:nvSpPr>
          <p:cNvPr id="4" name="Slide Number Placeholder 3"/>
          <p:cNvSpPr>
            <a:spLocks noGrp="1"/>
          </p:cNvSpPr>
          <p:nvPr>
            <p:ph type="sldNum" sz="quarter" idx="10"/>
          </p:nvPr>
        </p:nvSpPr>
        <p:spPr/>
        <p:txBody>
          <a:bodyPr/>
          <a:lstStyle/>
          <a:p>
            <a:fld id="{A01010D6-30F5-4297-9089-27CBCC074E95}" type="slidenum">
              <a:rPr lang="en-US" smtClean="0"/>
              <a:t>35</a:t>
            </a:fld>
            <a:endParaRPr lang="en-US"/>
          </a:p>
        </p:txBody>
      </p:sp>
    </p:spTree>
    <p:extLst>
      <p:ext uri="{BB962C8B-B14F-4D97-AF65-F5344CB8AC3E}">
        <p14:creationId xmlns:p14="http://schemas.microsoft.com/office/powerpoint/2010/main" val="1593195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6794" y="5054602"/>
            <a:ext cx="751899" cy="279400"/>
          </a:xfrm>
        </p:spPr>
        <p:txBody>
          <a:bodyPr/>
          <a:lstStyle/>
          <a:p>
            <a:fld id="{F75BC4BC-6A73-4761-BB5D-0688740F8C8D}" type="datetime1">
              <a:rPr lang="en-US" smtClean="0"/>
              <a:t>10/30/2017</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r>
              <a:rPr lang="en-US" smtClean="0"/>
              <a:t>Lecture 03</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30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C007C-5BF6-4667-AC2E-D5AA985441D7}"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Lecture 03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10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C2B8C4-7D71-4BBA-BE2D-B1F0DEA7C9FE}"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04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67EC8-4039-4B63-84C4-F0D1E4D63AD4}"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1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40CF4B-5ED6-4F52-9A2D-03F4449FD678}"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615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6BB1F-0A68-437B-AAA1-0ADE1223C78D}"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02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B2E1D-4A77-464D-B66F-D355298B211B}"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9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0D5E7F-68A5-45D7-8E46-0C28FF4EE83D}"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03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C978E-FC99-4A96-8B46-745C24D3E30D}"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66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6576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Lecture 03</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EB48330-7F6E-403F-9A5E-A7F8A7FE2A0B}" type="slidenum">
              <a:rPr lang="en-US"/>
              <a:pPr>
                <a:defRPr/>
              </a:pPr>
              <a:t>‹#›</a:t>
            </a:fld>
            <a:endParaRPr lang="en-US"/>
          </a:p>
        </p:txBody>
      </p:sp>
    </p:spTree>
    <p:extLst>
      <p:ext uri="{BB962C8B-B14F-4D97-AF65-F5344CB8AC3E}">
        <p14:creationId xmlns:p14="http://schemas.microsoft.com/office/powerpoint/2010/main" val="170703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6576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057400"/>
            <a:ext cx="43053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152900"/>
            <a:ext cx="43053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smtClean="0"/>
              <a:t>Lecture 03</a:t>
            </a: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21A621F0-13FD-4818-8AE8-5A1DFCFA9577}" type="slidenum">
              <a:rPr lang="en-US"/>
              <a:pPr>
                <a:defRPr/>
              </a:pPr>
              <a:t>‹#›</a:t>
            </a:fld>
            <a:endParaRPr lang="en-US"/>
          </a:p>
        </p:txBody>
      </p:sp>
    </p:spTree>
    <p:extLst>
      <p:ext uri="{BB962C8B-B14F-4D97-AF65-F5344CB8AC3E}">
        <p14:creationId xmlns:p14="http://schemas.microsoft.com/office/powerpoint/2010/main" val="429470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BF12DE-3D67-42CC-BC51-8A38E0AD25FC}"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52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2C4FF-80FC-4FCF-9975-2F5C46313846}"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85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38B243-F03D-4B62-873A-78A44047D06E}"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Lecture 03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643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94E493-05DC-40E0-8C76-B631416266AC}" type="datetime1">
              <a:rPr lang="en-US" smtClean="0"/>
              <a:t>10/30/2017</a:t>
            </a:fld>
            <a:endParaRPr lang="en-US"/>
          </a:p>
        </p:txBody>
      </p:sp>
      <p:sp>
        <p:nvSpPr>
          <p:cNvPr id="8" name="Footer Placeholder 7"/>
          <p:cNvSpPr>
            <a:spLocks noGrp="1"/>
          </p:cNvSpPr>
          <p:nvPr>
            <p:ph type="ftr" sz="quarter" idx="11"/>
          </p:nvPr>
        </p:nvSpPr>
        <p:spPr/>
        <p:txBody>
          <a:bodyPr/>
          <a:lstStyle/>
          <a:p>
            <a:r>
              <a:rPr lang="en-US" smtClean="0"/>
              <a:t>Lecture 03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54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113788-2692-42C1-B88D-C3B842BB9114}" type="datetime1">
              <a:rPr lang="en-US" smtClean="0"/>
              <a:t>10/30/2017</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80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5523D-AF8A-4CA9-B3B0-EFC7F092A46A}" type="datetime1">
              <a:rPr lang="en-US" smtClean="0"/>
              <a:t>10/30/2017</a:t>
            </a:fld>
            <a:endParaRPr lang="en-US"/>
          </a:p>
        </p:txBody>
      </p:sp>
      <p:sp>
        <p:nvSpPr>
          <p:cNvPr id="3" name="Footer Placeholder 2"/>
          <p:cNvSpPr>
            <a:spLocks noGrp="1"/>
          </p:cNvSpPr>
          <p:nvPr>
            <p:ph type="ftr" sz="quarter" idx="11"/>
          </p:nvPr>
        </p:nvSpPr>
        <p:spPr/>
        <p:txBody>
          <a:bodyPr/>
          <a:lstStyle/>
          <a:p>
            <a:r>
              <a:rPr lang="en-US" smtClean="0"/>
              <a:t>Lecture 03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88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3343A-5A1A-46FC-A7CC-3598A34FCE6E}"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Lecture 03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9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B5665-C3F3-47F0-A377-172032DD3E1A}"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Lecture 03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782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5A5A44-AAD4-4C28-B1DB-9DD909751985}" type="datetime1">
              <a:rPr lang="en-US" smtClean="0"/>
              <a:t>10/30/2017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Lecture 03</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606284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hd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5.wm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4.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27.jpeg"/><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37.wmf"/><Relationship Id="rId5" Type="http://schemas.openxmlformats.org/officeDocument/2006/relationships/oleObject" Target="../embeddings/oleObject9.bin"/><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39.wmf"/><Relationship Id="rId5" Type="http://schemas.openxmlformats.org/officeDocument/2006/relationships/oleObject" Target="../embeddings/oleObject11.bin"/><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14.bin"/><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7.xml"/><Relationship Id="rId7" Type="http://schemas.openxmlformats.org/officeDocument/2006/relationships/image" Target="../media/image46.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17.bin"/><Relationship Id="rId11" Type="http://schemas.openxmlformats.org/officeDocument/2006/relationships/image" Target="../media/image47.wmf"/><Relationship Id="rId5" Type="http://schemas.openxmlformats.org/officeDocument/2006/relationships/image" Target="../media/image45.wmf"/><Relationship Id="rId10" Type="http://schemas.openxmlformats.org/officeDocument/2006/relationships/oleObject" Target="../embeddings/oleObject18.bin"/><Relationship Id="rId4" Type="http://schemas.openxmlformats.org/officeDocument/2006/relationships/oleObject" Target="../embeddings/oleObject16.bin"/><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12.vml"/><Relationship Id="rId5" Type="http://schemas.openxmlformats.org/officeDocument/2006/relationships/image" Target="../media/image53.wmf"/><Relationship Id="rId4"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55.wmf"/><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57.wmf"/><Relationship Id="rId5" Type="http://schemas.openxmlformats.org/officeDocument/2006/relationships/oleObject" Target="../embeddings/oleObject22.bin"/><Relationship Id="rId4" Type="http://schemas.openxmlformats.org/officeDocument/2006/relationships/image" Target="../media/image5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8.xml"/><Relationship Id="rId1" Type="http://schemas.openxmlformats.org/officeDocument/2006/relationships/vmlDrawing" Target="../drawings/vmlDrawing15.vml"/><Relationship Id="rId6" Type="http://schemas.openxmlformats.org/officeDocument/2006/relationships/image" Target="../media/image59.wmf"/><Relationship Id="rId5" Type="http://schemas.openxmlformats.org/officeDocument/2006/relationships/oleObject" Target="../embeddings/oleObject24.bin"/><Relationship Id="rId4" Type="http://schemas.openxmlformats.org/officeDocument/2006/relationships/image" Target="../media/image58.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9.xml"/><Relationship Id="rId1" Type="http://schemas.openxmlformats.org/officeDocument/2006/relationships/vmlDrawing" Target="../drawings/vmlDrawing16.vml"/><Relationship Id="rId4" Type="http://schemas.openxmlformats.org/officeDocument/2006/relationships/image" Target="../media/image60.wmf"/></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17.vml"/><Relationship Id="rId5" Type="http://schemas.openxmlformats.org/officeDocument/2006/relationships/image" Target="../media/image62.wmf"/><Relationship Id="rId4" Type="http://schemas.openxmlformats.org/officeDocument/2006/relationships/oleObject" Target="../embeddings/oleObject26.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8.xml"/><Relationship Id="rId1" Type="http://schemas.openxmlformats.org/officeDocument/2006/relationships/vmlDrawing" Target="../drawings/vmlDrawing18.vml"/><Relationship Id="rId4" Type="http://schemas.openxmlformats.org/officeDocument/2006/relationships/image" Target="../media/image63.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8.xml"/><Relationship Id="rId1" Type="http://schemas.openxmlformats.org/officeDocument/2006/relationships/vmlDrawing" Target="../drawings/vmlDrawing19.vml"/><Relationship Id="rId4" Type="http://schemas.openxmlformats.org/officeDocument/2006/relationships/image" Target="../media/image64.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8.xml"/><Relationship Id="rId1" Type="http://schemas.openxmlformats.org/officeDocument/2006/relationships/vmlDrawing" Target="../drawings/vmlDrawing20.vml"/><Relationship Id="rId4" Type="http://schemas.openxmlformats.org/officeDocument/2006/relationships/image" Target="../media/image65.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8.xml"/><Relationship Id="rId1" Type="http://schemas.openxmlformats.org/officeDocument/2006/relationships/vmlDrawing" Target="../drawings/vmlDrawing21.vml"/><Relationship Id="rId4" Type="http://schemas.openxmlformats.org/officeDocument/2006/relationships/image" Target="../media/image66.w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8.xml"/><Relationship Id="rId1" Type="http://schemas.openxmlformats.org/officeDocument/2006/relationships/vmlDrawing" Target="../drawings/vmlDrawing22.vml"/><Relationship Id="rId4" Type="http://schemas.openxmlformats.org/officeDocument/2006/relationships/image" Target="../media/image67.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8.xml"/><Relationship Id="rId1" Type="http://schemas.openxmlformats.org/officeDocument/2006/relationships/vmlDrawing" Target="../drawings/vmlDrawing23.vml"/><Relationship Id="rId4" Type="http://schemas.openxmlformats.org/officeDocument/2006/relationships/image" Target="../media/image71.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vmlDrawing" Target="../drawings/vmlDrawing24.vml"/><Relationship Id="rId5" Type="http://schemas.openxmlformats.org/officeDocument/2006/relationships/image" Target="../media/image72.wmf"/><Relationship Id="rId4" Type="http://schemas.openxmlformats.org/officeDocument/2006/relationships/oleObject" Target="../embeddings/oleObject33.bin"/></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8.xml"/><Relationship Id="rId4" Type="http://schemas.openxmlformats.org/officeDocument/2006/relationships/image" Target="../media/image76.png"/></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image" Target="../media/image7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8.xml"/><Relationship Id="rId1" Type="http://schemas.openxmlformats.org/officeDocument/2006/relationships/vmlDrawing" Target="../drawings/vmlDrawing25.vml"/><Relationship Id="rId4" Type="http://schemas.openxmlformats.org/officeDocument/2006/relationships/image" Target="../media/image81.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8.xml"/><Relationship Id="rId1" Type="http://schemas.openxmlformats.org/officeDocument/2006/relationships/vmlDrawing" Target="../drawings/vmlDrawing26.vml"/><Relationship Id="rId5" Type="http://schemas.openxmlformats.org/officeDocument/2006/relationships/image" Target="../media/image83.jpeg"/><Relationship Id="rId4" Type="http://schemas.openxmlformats.org/officeDocument/2006/relationships/image" Target="../media/image82.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mon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703" y="1579564"/>
            <a:ext cx="4742393" cy="2308225"/>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76400" y="2339975"/>
            <a:ext cx="5715000" cy="1012825"/>
          </a:xfrm>
        </p:spPr>
        <p:txBody>
          <a:bodyPr/>
          <a:lstStyle/>
          <a:p>
            <a:r>
              <a:rPr lang="en-US" sz="4000" dirty="0"/>
              <a:t>Lecture </a:t>
            </a:r>
            <a:r>
              <a:rPr lang="en-US" sz="4000" dirty="0" smtClean="0"/>
              <a:t>03 </a:t>
            </a:r>
            <a:r>
              <a:rPr lang="en-US" sz="4000" dirty="0"/>
              <a:t/>
            </a:r>
            <a:br>
              <a:rPr lang="en-US" sz="4000" dirty="0"/>
            </a:br>
            <a:r>
              <a:rPr lang="en-US" sz="4000" dirty="0"/>
              <a:t>Semiconductor Physics </a:t>
            </a:r>
          </a:p>
        </p:txBody>
      </p:sp>
      <p:sp>
        <p:nvSpPr>
          <p:cNvPr id="3" name="Subtitle 2"/>
          <p:cNvSpPr>
            <a:spLocks noGrp="1"/>
          </p:cNvSpPr>
          <p:nvPr>
            <p:ph type="subTitle" idx="1"/>
          </p:nvPr>
        </p:nvSpPr>
        <p:spPr>
          <a:xfrm>
            <a:off x="1905000" y="3733800"/>
            <a:ext cx="5325800" cy="1295400"/>
          </a:xfrm>
        </p:spPr>
        <p:txBody>
          <a:bodyPr/>
          <a:lstStyle/>
          <a:p>
            <a:pPr>
              <a:spcAft>
                <a:spcPct val="0"/>
              </a:spcAft>
              <a:buClrTx/>
              <a:buSzTx/>
            </a:pPr>
            <a:r>
              <a:rPr lang="en-US" altLang="en-US" dirty="0">
                <a:latin typeface="Calibri" panose="020F0502020204030204" pitchFamily="34" charset="0"/>
              </a:rPr>
              <a:t>Prepared By</a:t>
            </a:r>
          </a:p>
          <a:p>
            <a:pPr>
              <a:spcAft>
                <a:spcPct val="0"/>
              </a:spcAft>
              <a:buClrTx/>
              <a:buSzTx/>
            </a:pPr>
            <a:r>
              <a:rPr lang="en-US" altLang="en-US" dirty="0">
                <a:latin typeface="Calibri" panose="020F0502020204030204" pitchFamily="34" charset="0"/>
              </a:rPr>
              <a:t>Dr. Eng. </a:t>
            </a:r>
            <a:r>
              <a:rPr lang="en-US" altLang="en-US" dirty="0" err="1">
                <a:latin typeface="Calibri" panose="020F0502020204030204" pitchFamily="34" charset="0"/>
              </a:rPr>
              <a:t>Sherif</a:t>
            </a:r>
            <a:r>
              <a:rPr lang="en-US" altLang="en-US" dirty="0">
                <a:latin typeface="Calibri" panose="020F0502020204030204" pitchFamily="34" charset="0"/>
              </a:rPr>
              <a:t> Hekal</a:t>
            </a:r>
          </a:p>
          <a:p>
            <a:pPr>
              <a:spcAft>
                <a:spcPct val="0"/>
              </a:spcAft>
              <a:buClrTx/>
              <a:buSzTx/>
            </a:pPr>
            <a:r>
              <a:rPr lang="en-US" altLang="en-US" dirty="0">
                <a:latin typeface="Calibri" panose="020F0502020204030204" pitchFamily="34" charset="0"/>
              </a:rPr>
              <a:t>Assistant Professor, CCE department</a:t>
            </a:r>
          </a:p>
        </p:txBody>
      </p:sp>
      <p:sp>
        <p:nvSpPr>
          <p:cNvPr id="4" name="Date Placeholder 3"/>
          <p:cNvSpPr>
            <a:spLocks noGrp="1"/>
          </p:cNvSpPr>
          <p:nvPr>
            <p:ph type="dt" sz="half" idx="10"/>
          </p:nvPr>
        </p:nvSpPr>
        <p:spPr>
          <a:xfrm>
            <a:off x="5791200" y="5029200"/>
            <a:ext cx="947493" cy="304802"/>
          </a:xfrm>
        </p:spPr>
        <p:txBody>
          <a:bodyPr/>
          <a:lstStyle/>
          <a:p>
            <a:fld id="{28E5BF4B-DAC8-499A-9E9F-A3230FFF7D47}" type="datetime1">
              <a:rPr lang="en-US" smtClean="0"/>
              <a:t>10/30/2017</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92976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
          <p:cNvSpPr>
            <a:spLocks noGrp="1" noChangeArrowheads="1"/>
          </p:cNvSpPr>
          <p:nvPr>
            <p:ph type="title"/>
          </p:nvPr>
        </p:nvSpPr>
        <p:spPr/>
        <p:txBody>
          <a:bodyPr/>
          <a:lstStyle/>
          <a:p>
            <a:pPr eaLnBrk="1" hangingPunct="1"/>
            <a:r>
              <a:rPr lang="en-US" sz="3200" dirty="0" smtClean="0"/>
              <a:t>Doped Semiconductors</a:t>
            </a:r>
          </a:p>
        </p:txBody>
      </p:sp>
      <p:sp>
        <p:nvSpPr>
          <p:cNvPr id="20486" name="Rectangle 5"/>
          <p:cNvSpPr>
            <a:spLocks noGrp="1" noChangeArrowheads="1"/>
          </p:cNvSpPr>
          <p:nvPr>
            <p:ph sz="half" idx="1"/>
          </p:nvPr>
        </p:nvSpPr>
        <p:spPr>
          <a:xfrm>
            <a:off x="1176865" y="2590800"/>
            <a:ext cx="3852335" cy="3188108"/>
          </a:xfrm>
        </p:spPr>
        <p:txBody>
          <a:bodyPr>
            <a:normAutofit/>
          </a:bodyPr>
          <a:lstStyle/>
          <a:p>
            <a:pPr marL="0" indent="0" eaLnBrk="1" hangingPunct="1">
              <a:buNone/>
            </a:pPr>
            <a:r>
              <a:rPr lang="en-US" sz="2000" b="1" i="1" dirty="0" smtClean="0">
                <a:solidFill>
                  <a:srgbClr val="3333FF"/>
                </a:solidFill>
              </a:rPr>
              <a:t>p</a:t>
            </a:r>
            <a:r>
              <a:rPr lang="en-US" sz="2000" b="1" dirty="0" smtClean="0">
                <a:solidFill>
                  <a:srgbClr val="3333FF"/>
                </a:solidFill>
              </a:rPr>
              <a:t>-type semiconductor</a:t>
            </a:r>
          </a:p>
          <a:p>
            <a:pPr lvl="1" eaLnBrk="1" hangingPunct="1"/>
            <a:r>
              <a:rPr lang="en-US" sz="2400" b="1" dirty="0" smtClean="0">
                <a:solidFill>
                  <a:srgbClr val="FF0000"/>
                </a:solidFill>
              </a:rPr>
              <a:t>Q:</a:t>
            </a:r>
            <a:r>
              <a:rPr lang="en-US" sz="2400" dirty="0" smtClean="0">
                <a:solidFill>
                  <a:srgbClr val="FF0000"/>
                </a:solidFill>
              </a:rPr>
              <a:t> </a:t>
            </a:r>
            <a:r>
              <a:rPr lang="en-US" sz="2400" dirty="0" smtClean="0"/>
              <a:t>How can one find the concentration?</a:t>
            </a:r>
          </a:p>
          <a:p>
            <a:pPr marL="1023938" lvl="2" eaLnBrk="1" hangingPunct="1"/>
            <a:r>
              <a:rPr lang="en-US" sz="2400" b="1" dirty="0" smtClean="0">
                <a:solidFill>
                  <a:srgbClr val="008000"/>
                </a:solidFill>
              </a:rPr>
              <a:t>A:</a:t>
            </a:r>
            <a:r>
              <a:rPr lang="en-US" sz="2400" dirty="0" smtClean="0">
                <a:solidFill>
                  <a:srgbClr val="008000"/>
                </a:solidFill>
              </a:rPr>
              <a:t> </a:t>
            </a:r>
            <a:r>
              <a:rPr lang="en-US" sz="2400" dirty="0" smtClean="0"/>
              <a:t>Use the formula to right, adapted for the </a:t>
            </a:r>
            <a:r>
              <a:rPr lang="en-US" sz="2400" i="1" dirty="0" smtClean="0"/>
              <a:t>p</a:t>
            </a:r>
            <a:r>
              <a:rPr lang="en-US" sz="2400" dirty="0" smtClean="0"/>
              <a:t>-type semiconductor.</a:t>
            </a:r>
            <a:endParaRPr lang="en-US" sz="2000" dirty="0" smtClean="0"/>
          </a:p>
        </p:txBody>
      </p:sp>
      <p:sp>
        <p:nvSpPr>
          <p:cNvPr id="2" name="Date Placeholder 1"/>
          <p:cNvSpPr>
            <a:spLocks noGrp="1"/>
          </p:cNvSpPr>
          <p:nvPr>
            <p:ph type="dt" sz="half" idx="10"/>
          </p:nvPr>
        </p:nvSpPr>
        <p:spPr/>
        <p:txBody>
          <a:bodyPr/>
          <a:lstStyle/>
          <a:p>
            <a:fld id="{2EA74BC8-2EB4-45B9-8227-FEFA240B90D2}"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20487" name="Object 8"/>
          <p:cNvGraphicFramePr>
            <a:graphicFrameLocks noChangeAspect="1"/>
          </p:cNvGraphicFramePr>
          <p:nvPr>
            <p:extLst>
              <p:ext uri="{D42A27DB-BD31-4B8C-83A1-F6EECF244321}">
                <p14:modId xmlns:p14="http://schemas.microsoft.com/office/powerpoint/2010/main" val="1093755845"/>
              </p:ext>
            </p:extLst>
          </p:nvPr>
        </p:nvGraphicFramePr>
        <p:xfrm>
          <a:off x="5363155" y="2400829"/>
          <a:ext cx="3135312" cy="3665538"/>
        </p:xfrm>
        <a:graphic>
          <a:graphicData uri="http://schemas.openxmlformats.org/presentationml/2006/ole">
            <mc:AlternateContent xmlns:mc="http://schemas.openxmlformats.org/markup-compatibility/2006">
              <mc:Choice xmlns:v="urn:schemas-microsoft-com:vml" Requires="v">
                <p:oleObj spid="_x0000_s7271" name="Equation" r:id="rId4" imgW="1117600" imgH="1308100" progId="Equation.DSMT4">
                  <p:embed/>
                </p:oleObj>
              </mc:Choice>
              <mc:Fallback>
                <p:oleObj name="Equation" r:id="rId4" imgW="1117600" imgH="1308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155" y="2400829"/>
                        <a:ext cx="3135312" cy="36655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Lecture 03</a:t>
            </a:r>
            <a:endParaRPr lang="en-US"/>
          </a:p>
        </p:txBody>
      </p:sp>
      <p:sp>
        <p:nvSpPr>
          <p:cNvPr id="10" name="Rectangle 9"/>
          <p:cNvSpPr/>
          <p:nvPr/>
        </p:nvSpPr>
        <p:spPr>
          <a:xfrm>
            <a:off x="5548228" y="5217298"/>
            <a:ext cx="1371600" cy="68118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680584"/>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sz="3200" smtClean="0"/>
              <a:t>Summary </a:t>
            </a:r>
            <a:r>
              <a:rPr lang="en-US" sz="3200" b="0" smtClean="0"/>
              <a:t>(6)</a:t>
            </a:r>
          </a:p>
        </p:txBody>
      </p:sp>
      <p:sp>
        <p:nvSpPr>
          <p:cNvPr id="99332" name="Rectangle 3"/>
          <p:cNvSpPr>
            <a:spLocks noGrp="1" noChangeArrowheads="1"/>
          </p:cNvSpPr>
          <p:nvPr>
            <p:ph idx="1"/>
          </p:nvPr>
        </p:nvSpPr>
        <p:spPr>
          <a:xfrm>
            <a:off x="842433" y="2438400"/>
            <a:ext cx="7467600" cy="3657600"/>
          </a:xfrm>
          <a:solidFill>
            <a:schemeClr val="bg1"/>
          </a:solidFill>
        </p:spPr>
        <p:txBody>
          <a:bodyPr>
            <a:normAutofit fontScale="85000" lnSpcReduction="10000"/>
          </a:bodyPr>
          <a:lstStyle/>
          <a:p>
            <a:pPr eaLnBrk="1" hangingPunct="1"/>
            <a:r>
              <a:rPr lang="en-US" sz="2800" dirty="0" smtClean="0">
                <a:solidFill>
                  <a:srgbClr val="FF0000"/>
                </a:solidFill>
              </a:rPr>
              <a:t>The drift current </a:t>
            </a:r>
            <a:r>
              <a:rPr lang="en-US" sz="2800" i="1" dirty="0" smtClean="0">
                <a:solidFill>
                  <a:srgbClr val="FF0000"/>
                </a:solidFill>
              </a:rPr>
              <a:t>I</a:t>
            </a:r>
            <a:r>
              <a:rPr lang="en-US" sz="2800" i="1" baseline="-25000" dirty="0" smtClean="0">
                <a:solidFill>
                  <a:srgbClr val="FF0000"/>
                </a:solidFill>
              </a:rPr>
              <a:t>S</a:t>
            </a:r>
            <a:r>
              <a:rPr lang="en-US" sz="2800" dirty="0" smtClean="0">
                <a:solidFill>
                  <a:srgbClr val="FF0000"/>
                </a:solidFill>
              </a:rPr>
              <a:t> </a:t>
            </a:r>
            <a:r>
              <a:rPr lang="en-US" sz="2800" dirty="0" err="1" smtClean="0">
                <a:solidFill>
                  <a:srgbClr val="FF0000"/>
                </a:solidFill>
              </a:rPr>
              <a:t>is</a:t>
            </a:r>
            <a:r>
              <a:rPr lang="en-US" sz="2800" dirty="0" smtClean="0">
                <a:solidFill>
                  <a:srgbClr val="FF0000"/>
                </a:solidFill>
              </a:rPr>
              <a:t> carried by thermally generated minority electrons </a:t>
            </a:r>
            <a:r>
              <a:rPr lang="en-US" sz="2800" dirty="0" smtClean="0"/>
              <a:t>in the </a:t>
            </a:r>
            <a:r>
              <a:rPr lang="en-US" sz="2800" i="1" dirty="0" smtClean="0"/>
              <a:t>p</a:t>
            </a:r>
            <a:r>
              <a:rPr lang="en-US" sz="2800" dirty="0" smtClean="0"/>
              <a:t>-material that are swept across the depletion region into the n-side.  The opposite occurs in the </a:t>
            </a:r>
            <a:r>
              <a:rPr lang="en-US" sz="2800" i="1" dirty="0" smtClean="0"/>
              <a:t>n</a:t>
            </a:r>
            <a:r>
              <a:rPr lang="en-US" sz="2800" dirty="0" smtClean="0"/>
              <a:t>-material.  </a:t>
            </a:r>
            <a:r>
              <a:rPr lang="en-US" sz="2800" i="1" dirty="0" smtClean="0"/>
              <a:t>I</a:t>
            </a:r>
            <a:r>
              <a:rPr lang="en-US" sz="2800" i="1" baseline="-25000" dirty="0" smtClean="0"/>
              <a:t>S</a:t>
            </a:r>
            <a:r>
              <a:rPr lang="en-US" sz="2800" dirty="0" smtClean="0"/>
              <a:t> flows from </a:t>
            </a:r>
            <a:r>
              <a:rPr lang="en-US" sz="2800" i="1" dirty="0" smtClean="0"/>
              <a:t>n</a:t>
            </a:r>
            <a:r>
              <a:rPr lang="en-US" sz="2800" dirty="0" smtClean="0"/>
              <a:t> to </a:t>
            </a:r>
            <a:r>
              <a:rPr lang="en-US" sz="2800" i="1" dirty="0" smtClean="0"/>
              <a:t>p</a:t>
            </a:r>
            <a:r>
              <a:rPr lang="en-US" sz="2800" dirty="0" smtClean="0"/>
              <a:t>, in the reverse direction of the junction.  Its value is a strong function of temperature, but independent of </a:t>
            </a:r>
            <a:r>
              <a:rPr lang="en-US" sz="2800" i="1" dirty="0" smtClean="0"/>
              <a:t>V</a:t>
            </a:r>
            <a:r>
              <a:rPr lang="en-US" sz="2800" baseline="-25000" dirty="0" smtClean="0"/>
              <a:t>0</a:t>
            </a:r>
            <a:r>
              <a:rPr lang="en-US" sz="2800" dirty="0" smtClean="0"/>
              <a:t>.</a:t>
            </a:r>
          </a:p>
          <a:p>
            <a:pPr eaLnBrk="1" hangingPunct="1"/>
            <a:r>
              <a:rPr lang="en-US" sz="2800" dirty="0" smtClean="0"/>
              <a:t>Forward biasing of the </a:t>
            </a:r>
            <a:r>
              <a:rPr lang="en-US" sz="2800" i="1" dirty="0" err="1" smtClean="0"/>
              <a:t>pn</a:t>
            </a:r>
            <a:r>
              <a:rPr lang="en-US" sz="2800" dirty="0" smtClean="0"/>
              <a:t>-junction, that is applying an external voltage that makes </a:t>
            </a:r>
            <a:r>
              <a:rPr lang="en-US" sz="2800" i="1" dirty="0" smtClean="0"/>
              <a:t>p</a:t>
            </a:r>
            <a:r>
              <a:rPr lang="en-US" sz="2800" dirty="0" smtClean="0"/>
              <a:t> more positive than </a:t>
            </a:r>
            <a:r>
              <a:rPr lang="en-US" sz="2800" i="1" dirty="0" smtClean="0"/>
              <a:t>n</a:t>
            </a:r>
            <a:r>
              <a:rPr lang="en-US" sz="2800" dirty="0" smtClean="0"/>
              <a:t>, reduces the barrier voltage to </a:t>
            </a:r>
            <a:r>
              <a:rPr lang="en-US" sz="2800" i="1" dirty="0" smtClean="0"/>
              <a:t>V</a:t>
            </a:r>
            <a:r>
              <a:rPr lang="en-US" sz="2800" baseline="-25000" dirty="0" smtClean="0"/>
              <a:t>0</a:t>
            </a:r>
            <a:r>
              <a:rPr lang="en-US" sz="2800" dirty="0" smtClean="0"/>
              <a:t> - </a:t>
            </a:r>
            <a:r>
              <a:rPr lang="en-US" sz="2800" i="1" dirty="0" smtClean="0"/>
              <a:t>V</a:t>
            </a:r>
            <a:r>
              <a:rPr lang="en-US" sz="2800" dirty="0" smtClean="0"/>
              <a:t> and results in an</a:t>
            </a:r>
            <a:r>
              <a:rPr lang="en-US" sz="2800" dirty="0" smtClean="0">
                <a:solidFill>
                  <a:srgbClr val="FF0000"/>
                </a:solidFill>
              </a:rPr>
              <a:t> exponential increase in </a:t>
            </a:r>
            <a:r>
              <a:rPr lang="en-US" sz="2800" i="1" dirty="0" smtClean="0">
                <a:solidFill>
                  <a:srgbClr val="FF0000"/>
                </a:solidFill>
              </a:rPr>
              <a:t>I</a:t>
            </a:r>
            <a:r>
              <a:rPr lang="en-US" sz="2800" i="1" baseline="-25000" dirty="0" smtClean="0">
                <a:solidFill>
                  <a:srgbClr val="FF0000"/>
                </a:solidFill>
              </a:rPr>
              <a:t>D</a:t>
            </a:r>
            <a:r>
              <a:rPr lang="en-US" sz="2800" dirty="0" smtClean="0">
                <a:solidFill>
                  <a:srgbClr val="FF0000"/>
                </a:solidFill>
              </a:rPr>
              <a:t> (while </a:t>
            </a:r>
            <a:r>
              <a:rPr lang="en-US" sz="2800" i="1" dirty="0" smtClean="0">
                <a:solidFill>
                  <a:srgbClr val="FF0000"/>
                </a:solidFill>
              </a:rPr>
              <a:t>I</a:t>
            </a:r>
            <a:r>
              <a:rPr lang="en-US" sz="2800" i="1" baseline="-25000" dirty="0" smtClean="0">
                <a:solidFill>
                  <a:srgbClr val="FF0000"/>
                </a:solidFill>
              </a:rPr>
              <a:t>S</a:t>
            </a:r>
            <a:r>
              <a:rPr lang="en-US" sz="2800" dirty="0" smtClean="0">
                <a:solidFill>
                  <a:srgbClr val="FF0000"/>
                </a:solidFill>
              </a:rPr>
              <a:t> remains unchanged).</a:t>
            </a:r>
            <a:endParaRPr lang="en-US" sz="2800" dirty="0" smtClean="0"/>
          </a:p>
        </p:txBody>
      </p:sp>
      <p:sp>
        <p:nvSpPr>
          <p:cNvPr id="2" name="Date Placeholder 1"/>
          <p:cNvSpPr>
            <a:spLocks noGrp="1"/>
          </p:cNvSpPr>
          <p:nvPr>
            <p:ph type="dt" sz="half" idx="10"/>
          </p:nvPr>
        </p:nvSpPr>
        <p:spPr/>
        <p:txBody>
          <a:bodyPr/>
          <a:lstStyle/>
          <a:p>
            <a:fld id="{964D0E91-113F-498C-AA97-ADB3756A942F}"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100</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0113202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4"/>
          <p:cNvSpPr>
            <a:spLocks noGrp="1" noChangeArrowheads="1"/>
          </p:cNvSpPr>
          <p:nvPr>
            <p:ph type="title"/>
          </p:nvPr>
        </p:nvSpPr>
        <p:spPr/>
        <p:txBody>
          <a:bodyPr/>
          <a:lstStyle/>
          <a:p>
            <a:pPr eaLnBrk="1" hangingPunct="1"/>
            <a:r>
              <a:rPr lang="en-US" sz="3200" dirty="0" smtClean="0"/>
              <a:t>Doped Semiconductors</a:t>
            </a:r>
          </a:p>
        </p:txBody>
      </p:sp>
      <p:sp>
        <p:nvSpPr>
          <p:cNvPr id="21510" name="Rectangle 6"/>
          <p:cNvSpPr>
            <a:spLocks noGrp="1" noChangeArrowheads="1"/>
          </p:cNvSpPr>
          <p:nvPr>
            <p:ph sz="half" idx="1"/>
          </p:nvPr>
        </p:nvSpPr>
        <p:spPr>
          <a:xfrm>
            <a:off x="1066800" y="2486218"/>
            <a:ext cx="3768725" cy="3292327"/>
          </a:xfrm>
        </p:spPr>
        <p:txBody>
          <a:bodyPr>
            <a:normAutofit/>
          </a:bodyPr>
          <a:lstStyle/>
          <a:p>
            <a:pPr marL="0" indent="0" eaLnBrk="1" hangingPunct="1">
              <a:buNone/>
            </a:pPr>
            <a:r>
              <a:rPr lang="en-US" sz="2000" b="1" i="1" dirty="0" smtClean="0">
                <a:solidFill>
                  <a:srgbClr val="3333FF"/>
                </a:solidFill>
              </a:rPr>
              <a:t>n</a:t>
            </a:r>
            <a:r>
              <a:rPr lang="en-US" sz="2000" b="1" dirty="0" smtClean="0">
                <a:solidFill>
                  <a:srgbClr val="3333FF"/>
                </a:solidFill>
              </a:rPr>
              <a:t>-type semiconductor</a:t>
            </a:r>
          </a:p>
          <a:p>
            <a:pPr lvl="1" eaLnBrk="1" hangingPunct="1"/>
            <a:r>
              <a:rPr lang="en-US" sz="2400" b="1" dirty="0" smtClean="0">
                <a:solidFill>
                  <a:srgbClr val="FF0000"/>
                </a:solidFill>
              </a:rPr>
              <a:t>Q:</a:t>
            </a:r>
            <a:r>
              <a:rPr lang="en-US" sz="2400" dirty="0" smtClean="0">
                <a:solidFill>
                  <a:srgbClr val="FF0000"/>
                </a:solidFill>
              </a:rPr>
              <a:t> </a:t>
            </a:r>
            <a:r>
              <a:rPr lang="en-US" sz="2400" dirty="0" smtClean="0"/>
              <a:t>How can one find the concentration?</a:t>
            </a:r>
          </a:p>
          <a:p>
            <a:pPr lvl="2" eaLnBrk="1" hangingPunct="1"/>
            <a:r>
              <a:rPr lang="en-US" sz="2400" b="1" dirty="0" smtClean="0">
                <a:solidFill>
                  <a:srgbClr val="008000"/>
                </a:solidFill>
              </a:rPr>
              <a:t>A:</a:t>
            </a:r>
            <a:r>
              <a:rPr lang="en-US" sz="2400" dirty="0" smtClean="0">
                <a:solidFill>
                  <a:srgbClr val="008000"/>
                </a:solidFill>
              </a:rPr>
              <a:t> </a:t>
            </a:r>
            <a:r>
              <a:rPr lang="en-US" sz="2400" dirty="0" smtClean="0"/>
              <a:t>Use the formula to right, adapted for the </a:t>
            </a:r>
            <a:r>
              <a:rPr lang="en-US" sz="2400" i="1" dirty="0" smtClean="0"/>
              <a:t>n</a:t>
            </a:r>
            <a:r>
              <a:rPr lang="en-US" sz="2400" dirty="0" smtClean="0"/>
              <a:t>-type semiconductor.</a:t>
            </a:r>
          </a:p>
        </p:txBody>
      </p:sp>
      <p:sp>
        <p:nvSpPr>
          <p:cNvPr id="2" name="Date Placeholder 1"/>
          <p:cNvSpPr>
            <a:spLocks noGrp="1"/>
          </p:cNvSpPr>
          <p:nvPr>
            <p:ph type="dt" sz="half" idx="10"/>
          </p:nvPr>
        </p:nvSpPr>
        <p:spPr/>
        <p:txBody>
          <a:bodyPr/>
          <a:lstStyle/>
          <a:p>
            <a:fld id="{25F04AD6-90D1-43B5-8744-0175A4C89E14}"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21511" name="Object 7"/>
          <p:cNvGraphicFramePr>
            <a:graphicFrameLocks noChangeAspect="1"/>
          </p:cNvGraphicFramePr>
          <p:nvPr>
            <p:extLst>
              <p:ext uri="{D42A27DB-BD31-4B8C-83A1-F6EECF244321}">
                <p14:modId xmlns:p14="http://schemas.microsoft.com/office/powerpoint/2010/main" val="1935060326"/>
              </p:ext>
            </p:extLst>
          </p:nvPr>
        </p:nvGraphicFramePr>
        <p:xfrm>
          <a:off x="5181600" y="2397780"/>
          <a:ext cx="3125788" cy="3654425"/>
        </p:xfrm>
        <a:graphic>
          <a:graphicData uri="http://schemas.openxmlformats.org/presentationml/2006/ole">
            <mc:AlternateContent xmlns:mc="http://schemas.openxmlformats.org/markup-compatibility/2006">
              <mc:Choice xmlns:v="urn:schemas-microsoft-com:vml" Requires="v">
                <p:oleObj spid="_x0000_s8295" name="Equation" r:id="rId3" imgW="1117600" imgH="1308100" progId="Equation.DSMT4">
                  <p:embed/>
                </p:oleObj>
              </mc:Choice>
              <mc:Fallback>
                <p:oleObj name="Equation" r:id="rId3" imgW="1117600" imgH="1308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97780"/>
                        <a:ext cx="3125788" cy="36544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Lecture 03</a:t>
            </a:r>
            <a:endParaRPr lang="en-US"/>
          </a:p>
        </p:txBody>
      </p:sp>
      <p:sp>
        <p:nvSpPr>
          <p:cNvPr id="10" name="Rectangle 9"/>
          <p:cNvSpPr/>
          <p:nvPr/>
        </p:nvSpPr>
        <p:spPr>
          <a:xfrm>
            <a:off x="5372894" y="5258815"/>
            <a:ext cx="1371600" cy="68118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8696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z="3200" dirty="0" smtClean="0"/>
              <a:t>Doped Semiconductors</a:t>
            </a:r>
          </a:p>
        </p:txBody>
      </p:sp>
      <p:sp>
        <p:nvSpPr>
          <p:cNvPr id="22532" name="Rectangle 3"/>
          <p:cNvSpPr>
            <a:spLocks noGrp="1" noChangeArrowheads="1"/>
          </p:cNvSpPr>
          <p:nvPr>
            <p:ph sz="half" idx="1"/>
          </p:nvPr>
        </p:nvSpPr>
        <p:spPr>
          <a:xfrm>
            <a:off x="914400" y="2438400"/>
            <a:ext cx="3886200" cy="3657600"/>
          </a:xfrm>
          <a:noFill/>
        </p:spPr>
        <p:txBody>
          <a:bodyPr>
            <a:normAutofit fontScale="92500" lnSpcReduction="10000"/>
          </a:bodyPr>
          <a:lstStyle/>
          <a:p>
            <a:pPr eaLnBrk="1" hangingPunct="1"/>
            <a:r>
              <a:rPr lang="en-US" sz="2400" b="1" i="1" dirty="0" smtClean="0">
                <a:solidFill>
                  <a:srgbClr val="3333FF"/>
                </a:solidFill>
              </a:rPr>
              <a:t>p</a:t>
            </a:r>
            <a:r>
              <a:rPr lang="en-US" sz="2400" b="1" dirty="0" smtClean="0">
                <a:solidFill>
                  <a:srgbClr val="3333FF"/>
                </a:solidFill>
              </a:rPr>
              <a:t>-type semiconductor</a:t>
            </a:r>
          </a:p>
          <a:p>
            <a:pPr lvl="1" eaLnBrk="1" hangingPunct="1"/>
            <a:r>
              <a:rPr lang="en-US" i="1" dirty="0" err="1" smtClean="0"/>
              <a:t>n</a:t>
            </a:r>
            <a:r>
              <a:rPr lang="en-US" i="1" baseline="-25000" dirty="0" err="1" smtClean="0"/>
              <a:t>p</a:t>
            </a:r>
            <a:r>
              <a:rPr lang="en-US" dirty="0" smtClean="0"/>
              <a:t> will have the same </a:t>
            </a:r>
            <a:r>
              <a:rPr lang="en-US" dirty="0" smtClean="0">
                <a:solidFill>
                  <a:srgbClr val="FF0000"/>
                </a:solidFill>
              </a:rPr>
              <a:t>dependence on temperature</a:t>
            </a:r>
            <a:r>
              <a:rPr lang="en-US" dirty="0" smtClean="0"/>
              <a:t> as </a:t>
            </a:r>
            <a:r>
              <a:rPr lang="en-US" i="1" dirty="0" smtClean="0"/>
              <a:t>n</a:t>
            </a:r>
            <a:r>
              <a:rPr lang="en-US" baseline="-25000" dirty="0" smtClean="0"/>
              <a:t>i</a:t>
            </a:r>
            <a:r>
              <a:rPr lang="en-US" baseline="30000" dirty="0" smtClean="0"/>
              <a:t>2</a:t>
            </a:r>
          </a:p>
          <a:p>
            <a:pPr lvl="1" eaLnBrk="1" hangingPunct="1"/>
            <a:r>
              <a:rPr lang="en-US" dirty="0" smtClean="0"/>
              <a:t>the </a:t>
            </a:r>
            <a:r>
              <a:rPr lang="en-US" dirty="0" smtClean="0">
                <a:solidFill>
                  <a:srgbClr val="FF0000"/>
                </a:solidFill>
              </a:rPr>
              <a:t>concentration of holes (</a:t>
            </a:r>
            <a:r>
              <a:rPr lang="en-US" i="1" dirty="0" err="1" smtClean="0">
                <a:solidFill>
                  <a:srgbClr val="FF0000"/>
                </a:solidFill>
              </a:rPr>
              <a:t>p</a:t>
            </a:r>
            <a:r>
              <a:rPr lang="en-US" i="1" baseline="-25000" dirty="0" err="1" smtClean="0">
                <a:solidFill>
                  <a:srgbClr val="FF0000"/>
                </a:solidFill>
              </a:rPr>
              <a:t>n</a:t>
            </a:r>
            <a:r>
              <a:rPr lang="en-US" dirty="0" smtClean="0">
                <a:solidFill>
                  <a:srgbClr val="FF0000"/>
                </a:solidFill>
              </a:rPr>
              <a:t>)</a:t>
            </a:r>
            <a:r>
              <a:rPr lang="en-US" dirty="0" smtClean="0"/>
              <a:t> will be much larger than free electrons</a:t>
            </a:r>
          </a:p>
          <a:p>
            <a:pPr lvl="1" eaLnBrk="1" hangingPunct="1"/>
            <a:r>
              <a:rPr lang="en-US" dirty="0" smtClean="0">
                <a:solidFill>
                  <a:srgbClr val="FF0000"/>
                </a:solidFill>
              </a:rPr>
              <a:t>holes</a:t>
            </a:r>
            <a:r>
              <a:rPr lang="en-US" dirty="0" smtClean="0"/>
              <a:t> are the majority charge carriers</a:t>
            </a:r>
          </a:p>
          <a:p>
            <a:pPr lvl="1" eaLnBrk="1" hangingPunct="1"/>
            <a:r>
              <a:rPr lang="en-US" dirty="0" smtClean="0">
                <a:solidFill>
                  <a:srgbClr val="FF0000"/>
                </a:solidFill>
              </a:rPr>
              <a:t>free electrons</a:t>
            </a:r>
            <a:r>
              <a:rPr lang="en-US" dirty="0" smtClean="0"/>
              <a:t> are the minority charge carrier</a:t>
            </a:r>
          </a:p>
        </p:txBody>
      </p:sp>
      <p:sp>
        <p:nvSpPr>
          <p:cNvPr id="22533" name="Rectangle 4"/>
          <p:cNvSpPr>
            <a:spLocks noGrp="1" noChangeArrowheads="1"/>
          </p:cNvSpPr>
          <p:nvPr>
            <p:ph sz="half" idx="2"/>
          </p:nvPr>
        </p:nvSpPr>
        <p:spPr>
          <a:xfrm>
            <a:off x="4648200" y="2447499"/>
            <a:ext cx="3810000" cy="4038600"/>
          </a:xfrm>
        </p:spPr>
        <p:txBody>
          <a:bodyPr>
            <a:normAutofit fontScale="92500" lnSpcReduction="10000"/>
          </a:bodyPr>
          <a:lstStyle/>
          <a:p>
            <a:pPr eaLnBrk="1" hangingPunct="1"/>
            <a:r>
              <a:rPr lang="en-US" sz="2400" b="1" i="1" dirty="0" smtClean="0">
                <a:solidFill>
                  <a:srgbClr val="3333FF"/>
                </a:solidFill>
              </a:rPr>
              <a:t>n</a:t>
            </a:r>
            <a:r>
              <a:rPr lang="en-US" sz="2400" b="1" dirty="0" smtClean="0">
                <a:solidFill>
                  <a:srgbClr val="3333FF"/>
                </a:solidFill>
              </a:rPr>
              <a:t>-type semiconductor</a:t>
            </a:r>
          </a:p>
          <a:p>
            <a:pPr lvl="1" eaLnBrk="1" hangingPunct="1"/>
            <a:r>
              <a:rPr lang="en-US" i="1" dirty="0" err="1" smtClean="0"/>
              <a:t>p</a:t>
            </a:r>
            <a:r>
              <a:rPr lang="en-US" i="1" baseline="-25000" dirty="0" err="1" smtClean="0"/>
              <a:t>n</a:t>
            </a:r>
            <a:r>
              <a:rPr lang="en-US" dirty="0" smtClean="0"/>
              <a:t> will have the same </a:t>
            </a:r>
            <a:r>
              <a:rPr lang="en-US" dirty="0" smtClean="0">
                <a:solidFill>
                  <a:srgbClr val="FF0000"/>
                </a:solidFill>
              </a:rPr>
              <a:t>dependence on temperature</a:t>
            </a:r>
            <a:r>
              <a:rPr lang="en-US" dirty="0" smtClean="0"/>
              <a:t> as </a:t>
            </a:r>
            <a:r>
              <a:rPr lang="en-US" i="1" dirty="0" smtClean="0"/>
              <a:t>n</a:t>
            </a:r>
            <a:r>
              <a:rPr lang="en-US" baseline="-25000" dirty="0" smtClean="0"/>
              <a:t>i</a:t>
            </a:r>
            <a:r>
              <a:rPr lang="en-US" baseline="30000" dirty="0" smtClean="0"/>
              <a:t>2</a:t>
            </a:r>
          </a:p>
          <a:p>
            <a:pPr lvl="1" eaLnBrk="1" hangingPunct="1"/>
            <a:r>
              <a:rPr lang="en-US" dirty="0" smtClean="0"/>
              <a:t>the </a:t>
            </a:r>
            <a:r>
              <a:rPr lang="en-US" dirty="0" smtClean="0">
                <a:solidFill>
                  <a:srgbClr val="FF0000"/>
                </a:solidFill>
              </a:rPr>
              <a:t>concentration of free electrons (</a:t>
            </a:r>
            <a:r>
              <a:rPr lang="en-US" i="1" dirty="0" err="1" smtClean="0">
                <a:solidFill>
                  <a:srgbClr val="FF0000"/>
                </a:solidFill>
              </a:rPr>
              <a:t>n</a:t>
            </a:r>
            <a:r>
              <a:rPr lang="en-US" i="1" baseline="-25000" dirty="0" err="1" smtClean="0">
                <a:solidFill>
                  <a:srgbClr val="FF0000"/>
                </a:solidFill>
              </a:rPr>
              <a:t>n</a:t>
            </a:r>
            <a:r>
              <a:rPr lang="en-US" dirty="0" smtClean="0">
                <a:solidFill>
                  <a:srgbClr val="FF0000"/>
                </a:solidFill>
              </a:rPr>
              <a:t>)</a:t>
            </a:r>
            <a:r>
              <a:rPr lang="en-US" dirty="0" smtClean="0"/>
              <a:t> will be much larger than holes</a:t>
            </a:r>
          </a:p>
          <a:p>
            <a:pPr lvl="1" eaLnBrk="1" hangingPunct="1"/>
            <a:r>
              <a:rPr lang="en-US" dirty="0" smtClean="0">
                <a:solidFill>
                  <a:srgbClr val="FF0000"/>
                </a:solidFill>
              </a:rPr>
              <a:t>electrons </a:t>
            </a:r>
            <a:r>
              <a:rPr lang="en-US" dirty="0" smtClean="0"/>
              <a:t>are the majority charge carriers</a:t>
            </a:r>
          </a:p>
          <a:p>
            <a:pPr lvl="1" eaLnBrk="1" hangingPunct="1"/>
            <a:r>
              <a:rPr lang="en-US" dirty="0" smtClean="0">
                <a:solidFill>
                  <a:srgbClr val="FF0000"/>
                </a:solidFill>
              </a:rPr>
              <a:t>holes</a:t>
            </a:r>
            <a:r>
              <a:rPr lang="en-US" dirty="0" smtClean="0"/>
              <a:t> are the minority charge carrier</a:t>
            </a:r>
          </a:p>
          <a:p>
            <a:pPr lvl="1" eaLnBrk="1" hangingPunct="1"/>
            <a:endParaRPr lang="en-US" dirty="0" smtClean="0"/>
          </a:p>
        </p:txBody>
      </p:sp>
      <p:sp>
        <p:nvSpPr>
          <p:cNvPr id="2" name="Date Placeholder 1"/>
          <p:cNvSpPr>
            <a:spLocks noGrp="1"/>
          </p:cNvSpPr>
          <p:nvPr>
            <p:ph type="dt" sz="half" idx="10"/>
          </p:nvPr>
        </p:nvSpPr>
        <p:spPr/>
        <p:txBody>
          <a:bodyPr/>
          <a:lstStyle/>
          <a:p>
            <a:fld id="{2D2A7EE4-BCBA-48D8-B556-2DA94C84CA7D}"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6113901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2335479"/>
            <a:ext cx="7696200" cy="1323439"/>
          </a:xfrm>
          <a:prstGeom prst="rect">
            <a:avLst/>
          </a:prstGeom>
        </p:spPr>
        <p:txBody>
          <a:bodyPr wrap="square">
            <a:spAutoFit/>
          </a:bodyPr>
          <a:lstStyle/>
          <a:p>
            <a:pPr algn="just"/>
            <a:r>
              <a:rPr lang="en-US" sz="2000" dirty="0"/>
              <a:t>It should be emphasized that a piece of </a:t>
            </a:r>
            <a:r>
              <a:rPr lang="en-US" sz="2000" i="1" dirty="0">
                <a:solidFill>
                  <a:srgbClr val="FF0000"/>
                </a:solidFill>
              </a:rPr>
              <a:t>n</a:t>
            </a:r>
            <a:r>
              <a:rPr lang="en-US" sz="2000" dirty="0">
                <a:solidFill>
                  <a:srgbClr val="FF0000"/>
                </a:solidFill>
              </a:rPr>
              <a:t>-type or </a:t>
            </a:r>
            <a:r>
              <a:rPr lang="en-US" sz="2000" i="1" dirty="0">
                <a:solidFill>
                  <a:srgbClr val="FF0000"/>
                </a:solidFill>
              </a:rPr>
              <a:t>p</a:t>
            </a:r>
            <a:r>
              <a:rPr lang="en-US" sz="2000" dirty="0">
                <a:solidFill>
                  <a:srgbClr val="FF0000"/>
                </a:solidFill>
              </a:rPr>
              <a:t>-type </a:t>
            </a:r>
            <a:r>
              <a:rPr lang="en-US" sz="2000" dirty="0"/>
              <a:t>silicon is </a:t>
            </a:r>
            <a:r>
              <a:rPr lang="en-US" sz="2000" dirty="0">
                <a:solidFill>
                  <a:srgbClr val="FF0000"/>
                </a:solidFill>
              </a:rPr>
              <a:t>electrically neutral</a:t>
            </a:r>
            <a:r>
              <a:rPr lang="en-US" sz="2000" dirty="0"/>
              <a:t>; </a:t>
            </a:r>
            <a:r>
              <a:rPr lang="en-US" sz="2000" dirty="0" smtClean="0"/>
              <a:t>the charge </a:t>
            </a:r>
            <a:r>
              <a:rPr lang="en-US" sz="2000" dirty="0"/>
              <a:t>of the </a:t>
            </a:r>
            <a:r>
              <a:rPr lang="en-US" sz="2000" dirty="0">
                <a:solidFill>
                  <a:srgbClr val="FF0000"/>
                </a:solidFill>
              </a:rPr>
              <a:t>majority free carriers </a:t>
            </a:r>
            <a:r>
              <a:rPr lang="en-US" sz="2000" dirty="0"/>
              <a:t>(electrons in the </a:t>
            </a:r>
            <a:r>
              <a:rPr lang="en-US" sz="2000" i="1" dirty="0"/>
              <a:t>n</a:t>
            </a:r>
            <a:r>
              <a:rPr lang="en-US" sz="2000" dirty="0"/>
              <a:t>-type and holes in the </a:t>
            </a:r>
            <a:r>
              <a:rPr lang="en-US" sz="2000" i="1" dirty="0"/>
              <a:t>p</a:t>
            </a:r>
            <a:r>
              <a:rPr lang="en-US" sz="2000" dirty="0"/>
              <a:t>-type silicon) </a:t>
            </a:r>
            <a:r>
              <a:rPr lang="en-US" sz="2000" dirty="0" smtClean="0"/>
              <a:t>are </a:t>
            </a:r>
            <a:r>
              <a:rPr lang="en-US" sz="2000" dirty="0" smtClean="0">
                <a:solidFill>
                  <a:srgbClr val="FF0000"/>
                </a:solidFill>
              </a:rPr>
              <a:t>neutralized</a:t>
            </a:r>
            <a:r>
              <a:rPr lang="en-US" sz="2000" dirty="0" smtClean="0"/>
              <a:t> </a:t>
            </a:r>
            <a:r>
              <a:rPr lang="en-US" sz="2000" dirty="0"/>
              <a:t>by </a:t>
            </a:r>
            <a:r>
              <a:rPr lang="en-US" sz="2000" dirty="0">
                <a:solidFill>
                  <a:srgbClr val="FF0000"/>
                </a:solidFill>
              </a:rPr>
              <a:t>the bound charges </a:t>
            </a:r>
            <a:r>
              <a:rPr lang="en-US" sz="2000" dirty="0"/>
              <a:t>associated with the impurity atoms.</a:t>
            </a:r>
          </a:p>
        </p:txBody>
      </p:sp>
      <p:sp>
        <p:nvSpPr>
          <p:cNvPr id="6" name="Rectangle 2"/>
          <p:cNvSpPr>
            <a:spLocks noGrp="1" noChangeArrowheads="1"/>
          </p:cNvSpPr>
          <p:nvPr>
            <p:ph type="title"/>
          </p:nvPr>
        </p:nvSpPr>
        <p:spPr/>
        <p:txBody>
          <a:bodyPr/>
          <a:lstStyle/>
          <a:p>
            <a:pPr eaLnBrk="1" hangingPunct="1"/>
            <a:r>
              <a:rPr lang="en-US" sz="3200" dirty="0" smtClean="0"/>
              <a:t>Doped Semiconductors</a:t>
            </a:r>
          </a:p>
        </p:txBody>
      </p:sp>
      <p:sp>
        <p:nvSpPr>
          <p:cNvPr id="7" name="Date Placeholder 6"/>
          <p:cNvSpPr>
            <a:spLocks noGrp="1"/>
          </p:cNvSpPr>
          <p:nvPr>
            <p:ph type="dt" sz="half" idx="10"/>
          </p:nvPr>
        </p:nvSpPr>
        <p:spPr/>
        <p:txBody>
          <a:bodyPr/>
          <a:lstStyle/>
          <a:p>
            <a:fld id="{A9756F87-B093-4575-82E9-383500D3F000}" type="datetime1">
              <a:rPr lang="en-US" smtClean="0"/>
              <a:t>10/30/2017</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
        <p:nvSpPr>
          <p:cNvPr id="2" name="Rectangle 1"/>
          <p:cNvSpPr/>
          <p:nvPr/>
        </p:nvSpPr>
        <p:spPr>
          <a:xfrm>
            <a:off x="762000" y="3686341"/>
            <a:ext cx="7696200" cy="2246769"/>
          </a:xfrm>
          <a:prstGeom prst="rect">
            <a:avLst/>
          </a:prstGeom>
        </p:spPr>
        <p:txBody>
          <a:bodyPr wrap="square">
            <a:spAutoFit/>
          </a:bodyPr>
          <a:lstStyle/>
          <a:p>
            <a:r>
              <a:rPr lang="en-US" sz="2000" dirty="0" smtClean="0">
                <a:latin typeface="Times New Roman" pitchFamily="18" charset="0"/>
                <a:cs typeface="Times New Roman" pitchFamily="18" charset="0"/>
              </a:rPr>
              <a:t>Let</a:t>
            </a:r>
          </a:p>
          <a:p>
            <a:r>
              <a:rPr lang="en-US" sz="2000" i="1" dirty="0" smtClean="0">
                <a:latin typeface="Times New Roman" pitchFamily="18" charset="0"/>
                <a:cs typeface="Times New Roman" pitchFamily="18" charset="0"/>
              </a:rPr>
              <a:t>n</a:t>
            </a:r>
            <a:r>
              <a:rPr lang="en-US" sz="2000" baseline="-25000" dirty="0" smtClean="0">
                <a:latin typeface="Times New Roman" pitchFamily="18" charset="0"/>
                <a:cs typeface="Times New Roman" pitchFamily="18" charset="0"/>
              </a:rPr>
              <a:t>o</a:t>
            </a:r>
            <a:r>
              <a:rPr lang="en-US" sz="2000" i="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thermal-equilibrium concentration of electrons</a:t>
            </a:r>
          </a:p>
          <a:p>
            <a:r>
              <a:rPr lang="en-US" sz="2000" i="1" dirty="0" err="1" smtClean="0">
                <a:latin typeface="Times New Roman" pitchFamily="18" charset="0"/>
                <a:cs typeface="Times New Roman" pitchFamily="18" charset="0"/>
              </a:rPr>
              <a:t>p</a:t>
            </a:r>
            <a:r>
              <a:rPr lang="en-US" sz="2000" baseline="-25000" dirty="0" err="1" smtClean="0">
                <a:latin typeface="Times New Roman" pitchFamily="18" charset="0"/>
                <a:cs typeface="Times New Roman" pitchFamily="18" charset="0"/>
              </a:rPr>
              <a:t>o</a:t>
            </a:r>
            <a:r>
              <a:rPr lang="en-US" sz="2000" i="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thermal-equilibrium concentration of holes</a:t>
            </a:r>
          </a:p>
          <a:p>
            <a:r>
              <a:rPr lang="en-US" sz="2000" i="1" dirty="0" err="1" smtClean="0">
                <a:latin typeface="Times New Roman" pitchFamily="18" charset="0"/>
                <a:cs typeface="Times New Roman" pitchFamily="18" charset="0"/>
              </a:rPr>
              <a:t>N</a:t>
            </a:r>
            <a:r>
              <a:rPr lang="en-US" sz="2000" baseline="-25000" dirty="0" err="1" smtClean="0">
                <a:latin typeface="Times New Roman" pitchFamily="18" charset="0"/>
                <a:cs typeface="Times New Roman" pitchFamily="18" charset="0"/>
              </a:rPr>
              <a:t>d</a:t>
            </a:r>
            <a:r>
              <a:rPr lang="en-US" sz="2000" i="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concentration of donor atoms</a:t>
            </a:r>
          </a:p>
          <a:p>
            <a:r>
              <a:rPr lang="en-US" sz="2000" i="1" dirty="0">
                <a:latin typeface="Times New Roman" pitchFamily="18" charset="0"/>
                <a:cs typeface="Times New Roman" pitchFamily="18" charset="0"/>
              </a:rPr>
              <a:t>N</a:t>
            </a:r>
            <a:r>
              <a:rPr lang="en-US" sz="2000" baseline="-25000" dirty="0">
                <a:latin typeface="Times New Roman" pitchFamily="18" charset="0"/>
                <a:cs typeface="Times New Roman" pitchFamily="18" charset="0"/>
              </a:rPr>
              <a:t>a</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 concentration of acceptor atoms</a:t>
            </a:r>
          </a:p>
          <a:p>
            <a:r>
              <a:rPr lang="en-US" sz="2000" i="1" dirty="0" err="1" smtClean="0">
                <a:latin typeface="Times New Roman" pitchFamily="18" charset="0"/>
                <a:cs typeface="Times New Roman" pitchFamily="18" charset="0"/>
              </a:rPr>
              <a:t>N</a:t>
            </a:r>
            <a:r>
              <a:rPr lang="en-US" sz="2000" baseline="-25000" dirty="0" err="1" smtClean="0">
                <a:latin typeface="Times New Roman" pitchFamily="18" charset="0"/>
                <a:cs typeface="Times New Roman" pitchFamily="18" charset="0"/>
              </a:rPr>
              <a:t>d</a:t>
            </a:r>
            <a:r>
              <a:rPr lang="en-US" sz="2000" i="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concentration of positively charged donors (ionized donors)</a:t>
            </a:r>
          </a:p>
          <a:p>
            <a:r>
              <a:rPr lang="en-US" sz="2000" i="1" dirty="0" smtClean="0">
                <a:latin typeface="Times New Roman" pitchFamily="18" charset="0"/>
                <a:cs typeface="Times New Roman" pitchFamily="18" charset="0"/>
              </a:rPr>
              <a:t>N</a:t>
            </a:r>
            <a:r>
              <a:rPr lang="en-US" sz="2000" baseline="-25000" dirty="0" smtClean="0">
                <a:latin typeface="Times New Roman" pitchFamily="18" charset="0"/>
                <a:cs typeface="Times New Roman" pitchFamily="18" charset="0"/>
              </a:rPr>
              <a:t>a</a:t>
            </a:r>
            <a:r>
              <a:rPr lang="en-US" sz="2000" i="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concentration of negatively charged acceptors (ionized acceptors)</a:t>
            </a:r>
          </a:p>
        </p:txBody>
      </p:sp>
      <p:sp>
        <p:nvSpPr>
          <p:cNvPr id="3" name="Footer Placeholder 2"/>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700833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Doped </a:t>
            </a:r>
            <a:r>
              <a:rPr lang="en-US" dirty="0"/>
              <a:t>Semiconductors</a:t>
            </a:r>
          </a:p>
        </p:txBody>
      </p:sp>
      <p:sp>
        <p:nvSpPr>
          <p:cNvPr id="5" name="Date Placeholder 4"/>
          <p:cNvSpPr>
            <a:spLocks noGrp="1"/>
          </p:cNvSpPr>
          <p:nvPr>
            <p:ph type="dt" sz="half" idx="10"/>
          </p:nvPr>
        </p:nvSpPr>
        <p:spPr/>
        <p:txBody>
          <a:bodyPr/>
          <a:lstStyle/>
          <a:p>
            <a:fld id="{3065FA15-6A03-4B04-8D8F-DF1CE0D15C7E}" type="datetime1">
              <a:rPr lang="en-US" smtClean="0"/>
              <a:t>10/30/2017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922" y="4103045"/>
            <a:ext cx="3200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032933" y="3575156"/>
            <a:ext cx="7086600" cy="369332"/>
          </a:xfrm>
          <a:prstGeom prst="rect">
            <a:avLst/>
          </a:prstGeom>
        </p:spPr>
        <p:txBody>
          <a:bodyPr wrap="square">
            <a:spAutoFit/>
          </a:bodyPr>
          <a:lstStyle/>
          <a:p>
            <a:r>
              <a:rPr lang="en-US" dirty="0">
                <a:latin typeface="Times New Roman" pitchFamily="18" charset="0"/>
                <a:cs typeface="Times New Roman" pitchFamily="18" charset="0"/>
              </a:rPr>
              <a:t>by the charge neutrality </a:t>
            </a:r>
            <a:r>
              <a:rPr lang="en-US" dirty="0" smtClean="0">
                <a:latin typeface="Times New Roman" pitchFamily="18" charset="0"/>
                <a:cs typeface="Times New Roman" pitchFamily="18" charset="0"/>
              </a:rPr>
              <a:t>condition, </a:t>
            </a:r>
            <a:r>
              <a:rPr lang="en-US" i="1" dirty="0" smtClean="0">
                <a:latin typeface="Times New Roman" pitchFamily="18" charset="0"/>
                <a:cs typeface="Times New Roman" pitchFamily="18" charset="0"/>
              </a:rPr>
              <a:t>n</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N</a:t>
            </a:r>
            <a:r>
              <a:rPr lang="en-US" baseline="-25000" dirty="0">
                <a:latin typeface="Times New Roman" pitchFamily="18" charset="0"/>
                <a:cs typeface="Times New Roman" pitchFamily="18" charset="0"/>
              </a:rPr>
              <a:t>a</a:t>
            </a:r>
            <a:r>
              <a:rPr lang="en-US" baseline="30000"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p</a:t>
            </a:r>
            <a:r>
              <a:rPr lang="en-US" baseline="-25000" dirty="0">
                <a:latin typeface="Times New Roman" pitchFamily="18" charset="0"/>
                <a:cs typeface="Times New Roman" pitchFamily="18" charset="0"/>
              </a:rPr>
              <a:t>0 </a:t>
            </a:r>
            <a:r>
              <a:rPr lang="en-US"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N</a:t>
            </a:r>
            <a:r>
              <a:rPr lang="en-US" baseline="-25000" dirty="0" err="1" smtClean="0">
                <a:latin typeface="Times New Roman" pitchFamily="18" charset="0"/>
                <a:cs typeface="Times New Roman" pitchFamily="18" charset="0"/>
              </a:rPr>
              <a:t>d</a:t>
            </a:r>
            <a:r>
              <a:rPr lang="en-US" baseline="30000" dirty="0" smtClean="0">
                <a:latin typeface="Times New Roman" pitchFamily="18" charset="0"/>
                <a:cs typeface="Times New Roman" pitchFamily="18" charset="0"/>
              </a:rPr>
              <a:t>+</a:t>
            </a:r>
            <a:endParaRPr lang="en-US" baseline="30000" dirty="0">
              <a:latin typeface="Times New Roman" pitchFamily="18" charset="0"/>
              <a:cs typeface="Times New Roman" pitchFamily="18" charset="0"/>
            </a:endParaRPr>
          </a:p>
        </p:txBody>
      </p:sp>
      <p:sp>
        <p:nvSpPr>
          <p:cNvPr id="7" name="Rectangle 6"/>
          <p:cNvSpPr/>
          <p:nvPr/>
        </p:nvSpPr>
        <p:spPr>
          <a:xfrm>
            <a:off x="871698" y="2446208"/>
            <a:ext cx="7357902" cy="646331"/>
          </a:xfrm>
          <a:prstGeom prst="rect">
            <a:avLst/>
          </a:prstGeom>
        </p:spPr>
        <p:txBody>
          <a:bodyPr wrap="square">
            <a:spAutoFit/>
          </a:bodyPr>
          <a:lstStyle/>
          <a:p>
            <a:r>
              <a:rPr lang="en-US" dirty="0"/>
              <a:t>At equilibrium, the product of the majority and minority carrier concentration is a constant, and this is mathematically expressed by the Law of Mass Action.</a:t>
            </a:r>
          </a:p>
        </p:txBody>
      </p:sp>
      <p:pic>
        <p:nvPicPr>
          <p:cNvPr id="46084" name="Picture 4" descr="Law of Mass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198" y="3171818"/>
            <a:ext cx="1219200" cy="4000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3483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z="3200" dirty="0" smtClean="0"/>
              <a:t>Example 2: </a:t>
            </a:r>
            <a:r>
              <a:rPr lang="en-US" sz="3200" b="0" dirty="0" smtClean="0"/>
              <a:t>Doped Semiconductor</a:t>
            </a:r>
            <a:endParaRPr lang="en-US" sz="3200" b="0" dirty="0" smtClean="0">
              <a:solidFill>
                <a:srgbClr val="FF0000"/>
              </a:solidFill>
            </a:endParaRPr>
          </a:p>
        </p:txBody>
      </p:sp>
      <p:sp>
        <p:nvSpPr>
          <p:cNvPr id="23556" name="Rectangle 3"/>
          <p:cNvSpPr>
            <a:spLocks noGrp="1" noChangeArrowheads="1"/>
          </p:cNvSpPr>
          <p:nvPr>
            <p:ph sz="half" idx="1"/>
          </p:nvPr>
        </p:nvSpPr>
        <p:spPr>
          <a:xfrm>
            <a:off x="746586" y="2575669"/>
            <a:ext cx="7772400" cy="1063326"/>
          </a:xfrm>
        </p:spPr>
        <p:txBody>
          <a:bodyPr>
            <a:normAutofit lnSpcReduction="10000"/>
          </a:bodyPr>
          <a:lstStyle/>
          <a:p>
            <a:pPr eaLnBrk="1" hangingPunct="1"/>
            <a:r>
              <a:rPr lang="en-US" sz="1800" dirty="0" smtClean="0">
                <a:latin typeface="Times New Roman" pitchFamily="18" charset="0"/>
                <a:cs typeface="Times New Roman" pitchFamily="18" charset="0"/>
              </a:rPr>
              <a:t>Consider an n-type silicon for which the dopant concentration is </a:t>
            </a:r>
            <a:r>
              <a:rPr lang="en-US" sz="1800" i="1" dirty="0" smtClean="0">
                <a:latin typeface="Times New Roman" pitchFamily="18" charset="0"/>
                <a:cs typeface="Times New Roman" pitchFamily="18" charset="0"/>
              </a:rPr>
              <a:t>N</a:t>
            </a:r>
            <a:r>
              <a:rPr lang="en-US" sz="1800" baseline="-25000" dirty="0" smtClean="0">
                <a:latin typeface="Times New Roman" pitchFamily="18" charset="0"/>
                <a:cs typeface="Times New Roman" pitchFamily="18" charset="0"/>
              </a:rPr>
              <a:t>D</a:t>
            </a:r>
            <a:r>
              <a:rPr lang="en-US" sz="1800"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10</a:t>
            </a:r>
            <a:r>
              <a:rPr lang="en-US" sz="1800" baseline="30000" dirty="0" smtClean="0">
                <a:latin typeface="Times New Roman" pitchFamily="18" charset="0"/>
                <a:cs typeface="Times New Roman" pitchFamily="18" charset="0"/>
              </a:rPr>
              <a:t>17</a:t>
            </a:r>
            <a:r>
              <a:rPr lang="en-US" sz="1800" dirty="0" smtClean="0">
                <a:solidFill>
                  <a:srgbClr val="FF0000"/>
                </a:solidFill>
                <a:latin typeface="Times New Roman" pitchFamily="18" charset="0"/>
                <a:cs typeface="Times New Roman" pitchFamily="18" charset="0"/>
              </a:rPr>
              <a:t>/cm</a:t>
            </a:r>
            <a:r>
              <a:rPr lang="en-US" sz="1800" baseline="30000" dirty="0" smtClean="0">
                <a:solidFill>
                  <a:srgbClr val="FF0000"/>
                </a:solidFill>
                <a:latin typeface="Times New Roman" pitchFamily="18" charset="0"/>
                <a:cs typeface="Times New Roman" pitchFamily="18" charset="0"/>
              </a:rPr>
              <a:t>3</a:t>
            </a:r>
            <a:r>
              <a:rPr lang="en-US" sz="1800" dirty="0" smtClean="0">
                <a:latin typeface="Times New Roman" pitchFamily="18" charset="0"/>
                <a:cs typeface="Times New Roman" pitchFamily="18" charset="0"/>
              </a:rPr>
              <a:t>.  Find the electron and hole concentrations at </a:t>
            </a:r>
            <a:r>
              <a:rPr lang="en-US" sz="1800" i="1" dirty="0" smtClean="0">
                <a:latin typeface="Times New Roman" pitchFamily="18" charset="0"/>
                <a:cs typeface="Times New Roman" pitchFamily="18" charset="0"/>
              </a:rPr>
              <a:t>T</a:t>
            </a:r>
            <a:r>
              <a:rPr lang="en-US" sz="1800" dirty="0" smtClean="0">
                <a:latin typeface="Times New Roman" pitchFamily="18" charset="0"/>
                <a:cs typeface="Times New Roman" pitchFamily="18" charset="0"/>
              </a:rPr>
              <a:t> = 300</a:t>
            </a:r>
            <a:r>
              <a:rPr lang="en-US" sz="1800" dirty="0" smtClean="0">
                <a:solidFill>
                  <a:srgbClr val="FF0000"/>
                </a:solidFill>
                <a:latin typeface="Times New Roman" pitchFamily="18" charset="0"/>
                <a:cs typeface="Times New Roman" pitchFamily="18" charset="0"/>
              </a:rPr>
              <a:t>K</a:t>
            </a:r>
            <a:r>
              <a:rPr lang="en-US" sz="1800" dirty="0" smtClean="0">
                <a:latin typeface="Times New Roman" pitchFamily="18" charset="0"/>
                <a:cs typeface="Times New Roman" pitchFamily="18" charset="0"/>
              </a:rPr>
              <a:t>.</a:t>
            </a:r>
          </a:p>
          <a:p>
            <a:pPr eaLnBrk="1" hangingPunct="1">
              <a:lnSpc>
                <a:spcPct val="150000"/>
              </a:lnSpc>
            </a:pPr>
            <a:r>
              <a:rPr lang="en-US" b="1" baseline="30000" dirty="0" smtClean="0">
                <a:solidFill>
                  <a:srgbClr val="008000"/>
                </a:solidFill>
                <a:latin typeface="Times New Roman" pitchFamily="18" charset="0"/>
                <a:cs typeface="Times New Roman" pitchFamily="18" charset="0"/>
              </a:rPr>
              <a:t>Solution</a:t>
            </a:r>
          </a:p>
        </p:txBody>
      </p:sp>
      <p:sp>
        <p:nvSpPr>
          <p:cNvPr id="9" name="Date Placeholder 8"/>
          <p:cNvSpPr>
            <a:spLocks noGrp="1"/>
          </p:cNvSpPr>
          <p:nvPr>
            <p:ph type="dt" sz="half" idx="10"/>
          </p:nvPr>
        </p:nvSpPr>
        <p:spPr/>
        <p:txBody>
          <a:bodyPr/>
          <a:lstStyle/>
          <a:p>
            <a:fld id="{DD212DCD-946E-4127-A9BC-1B4FCE7075C3}" type="datetime1">
              <a:rPr lang="en-US" sz="800" smtClean="0"/>
              <a:t>10/30/2017</a:t>
            </a:fld>
            <a:endParaRPr lang="en-US" sz="800"/>
          </a:p>
        </p:txBody>
      </p:sp>
      <p:sp>
        <p:nvSpPr>
          <p:cNvPr id="11" name="Slide Number Placeholder 10"/>
          <p:cNvSpPr>
            <a:spLocks noGrp="1"/>
          </p:cNvSpPr>
          <p:nvPr>
            <p:ph type="sldNum" sz="quarter" idx="12"/>
          </p:nvPr>
        </p:nvSpPr>
        <p:spPr/>
        <p:txBody>
          <a:bodyPr/>
          <a:lstStyle/>
          <a:p>
            <a:fld id="{B6F15528-21DE-4FAA-801E-634DDDAF4B2B}" type="slidenum">
              <a:rPr lang="en-US" sz="800" smtClean="0"/>
              <a:pPr/>
              <a:t>15</a:t>
            </a:fld>
            <a:endParaRPr lang="en-US" sz="800"/>
          </a:p>
        </p:txBody>
      </p:sp>
      <p:sp>
        <p:nvSpPr>
          <p:cNvPr id="2" name="Rectangle 1"/>
          <p:cNvSpPr/>
          <p:nvPr/>
        </p:nvSpPr>
        <p:spPr>
          <a:xfrm>
            <a:off x="856303" y="3522728"/>
            <a:ext cx="3935693" cy="338554"/>
          </a:xfrm>
          <a:prstGeom prst="rect">
            <a:avLst/>
          </a:prstGeom>
        </p:spPr>
        <p:txBody>
          <a:bodyPr wrap="none">
            <a:spAutoFit/>
          </a:bodyPr>
          <a:lstStyle/>
          <a:p>
            <a:r>
              <a:rPr lang="en-US" sz="1600" dirty="0">
                <a:latin typeface="Times New Roman" pitchFamily="18" charset="0"/>
                <a:cs typeface="Times New Roman" pitchFamily="18" charset="0"/>
              </a:rPr>
              <a:t>The concentration of the majority electrons is</a:t>
            </a:r>
          </a:p>
        </p:txBody>
      </p:sp>
      <mc:AlternateContent xmlns:mc="http://schemas.openxmlformats.org/markup-compatibility/2006" xmlns:a14="http://schemas.microsoft.com/office/drawing/2010/main">
        <mc:Choice Requires="a14">
          <p:sp>
            <p:nvSpPr>
              <p:cNvPr id="4" name="TextBox 3"/>
              <p:cNvSpPr txBox="1"/>
              <p:nvPr/>
            </p:nvSpPr>
            <p:spPr>
              <a:xfrm>
                <a:off x="6095053" y="3553506"/>
                <a:ext cx="190911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a:rPr>
                            <m:t>𝑛</m:t>
                          </m:r>
                        </m:e>
                        <m:sub>
                          <m:r>
                            <a:rPr lang="en-US" sz="1400" b="0" i="1" smtClean="0">
                              <a:latin typeface="Cambria Math"/>
                            </a:rPr>
                            <m:t>𝑛</m:t>
                          </m:r>
                        </m:sub>
                      </m:sSub>
                      <m:r>
                        <a:rPr lang="en-US" sz="1400" i="1" smtClean="0">
                          <a:latin typeface="Cambria Math"/>
                          <a:ea typeface="Cambria Math"/>
                        </a:rPr>
                        <m:t>≃</m:t>
                      </m:r>
                      <m:sSub>
                        <m:sSubPr>
                          <m:ctrlPr>
                            <a:rPr lang="en-US" sz="1400" i="1" smtClean="0">
                              <a:latin typeface="Cambria Math" panose="02040503050406030204" pitchFamily="18" charset="0"/>
                              <a:ea typeface="Cambria Math"/>
                            </a:rPr>
                          </m:ctrlPr>
                        </m:sSubPr>
                        <m:e>
                          <m:r>
                            <a:rPr lang="en-US" sz="1400" b="0" i="1" smtClean="0">
                              <a:latin typeface="Cambria Math"/>
                              <a:ea typeface="Cambria Math"/>
                            </a:rPr>
                            <m:t>𝑁</m:t>
                          </m:r>
                        </m:e>
                        <m:sub>
                          <m:r>
                            <a:rPr lang="en-US" sz="1400" b="0" i="1" smtClean="0">
                              <a:latin typeface="Cambria Math"/>
                              <a:ea typeface="Cambria Math"/>
                            </a:rPr>
                            <m:t>𝐷</m:t>
                          </m:r>
                        </m:sub>
                      </m:sSub>
                      <m:r>
                        <a:rPr lang="en-US" sz="1400" b="0" i="1" smtClean="0">
                          <a:latin typeface="Cambria Math"/>
                          <a:ea typeface="Cambria Math"/>
                        </a:rPr>
                        <m:t>=</m:t>
                      </m:r>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10</m:t>
                          </m:r>
                        </m:e>
                        <m:sup>
                          <m:r>
                            <a:rPr lang="en-US" sz="1400" b="0" i="1" smtClean="0">
                              <a:latin typeface="Cambria Math"/>
                              <a:ea typeface="Cambria Math"/>
                            </a:rPr>
                            <m:t>17</m:t>
                          </m:r>
                        </m:sup>
                      </m:sSup>
                      <m:r>
                        <a:rPr lang="en-US" sz="1400" b="0" i="1" smtClean="0">
                          <a:latin typeface="Cambria Math"/>
                          <a:ea typeface="Cambria Math"/>
                        </a:rPr>
                        <m:t> </m:t>
                      </m:r>
                      <m:r>
                        <a:rPr lang="en-US" sz="1400" b="0" i="0" smtClean="0">
                          <a:latin typeface="Cambria Math"/>
                          <a:ea typeface="Cambria Math"/>
                        </a:rPr>
                        <m:t>/</m:t>
                      </m:r>
                      <m:sSup>
                        <m:sSupPr>
                          <m:ctrlPr>
                            <a:rPr lang="en-US" sz="1400" b="0" i="1" smtClean="0">
                              <a:latin typeface="Cambria Math" panose="02040503050406030204" pitchFamily="18" charset="0"/>
                              <a:ea typeface="Cambria Math"/>
                            </a:rPr>
                          </m:ctrlPr>
                        </m:sSupPr>
                        <m:e>
                          <m:r>
                            <m:rPr>
                              <m:sty m:val="p"/>
                            </m:rPr>
                            <a:rPr lang="en-US" sz="1400" b="0" i="0" smtClean="0">
                              <a:latin typeface="Cambria Math"/>
                              <a:ea typeface="Cambria Math"/>
                            </a:rPr>
                            <m:t>cm</m:t>
                          </m:r>
                        </m:e>
                        <m:sup>
                          <m:r>
                            <a:rPr lang="en-US" sz="1400" b="0" i="0" smtClean="0">
                              <a:latin typeface="Cambria Math"/>
                              <a:ea typeface="Cambria Math"/>
                            </a:rPr>
                            <m:t>3</m:t>
                          </m:r>
                        </m:sup>
                      </m:sSup>
                    </m:oMath>
                  </m:oMathPara>
                </a14:m>
                <a:endParaRPr lang="en-US" sz="1400" dirty="0"/>
              </a:p>
            </p:txBody>
          </p:sp>
        </mc:Choice>
        <mc:Fallback xmlns="">
          <p:sp>
            <p:nvSpPr>
              <p:cNvPr id="4" name="TextBox 3"/>
              <p:cNvSpPr txBox="1">
                <a:spLocks noRot="1" noChangeAspect="1" noMove="1" noResize="1" noEditPoints="1" noAdjustHandles="1" noChangeArrowheads="1" noChangeShapeType="1" noTextEdit="1"/>
              </p:cNvSpPr>
              <p:nvPr/>
            </p:nvSpPr>
            <p:spPr>
              <a:xfrm>
                <a:off x="6095053" y="3553506"/>
                <a:ext cx="1909112" cy="307777"/>
              </a:xfrm>
              <a:prstGeom prst="rect">
                <a:avLst/>
              </a:prstGeom>
              <a:blipFill rotWithShape="0">
                <a:blip r:embed="rId2"/>
                <a:stretch>
                  <a:fillRect b="-8000"/>
                </a:stretch>
              </a:blipFill>
            </p:spPr>
            <p:txBody>
              <a:bodyPr/>
              <a:lstStyle/>
              <a:p>
                <a:r>
                  <a:rPr lang="en-US">
                    <a:noFill/>
                  </a:rPr>
                  <a:t> </a:t>
                </a:r>
              </a:p>
            </p:txBody>
          </p:sp>
        </mc:Fallback>
      </mc:AlternateContent>
      <p:sp>
        <p:nvSpPr>
          <p:cNvPr id="5" name="Rectangle 4"/>
          <p:cNvSpPr/>
          <p:nvPr/>
        </p:nvSpPr>
        <p:spPr>
          <a:xfrm>
            <a:off x="856303" y="3971981"/>
            <a:ext cx="3637534" cy="338554"/>
          </a:xfrm>
          <a:prstGeom prst="rect">
            <a:avLst/>
          </a:prstGeom>
        </p:spPr>
        <p:txBody>
          <a:bodyPr wrap="none">
            <a:spAutoFit/>
          </a:bodyPr>
          <a:lstStyle/>
          <a:p>
            <a:r>
              <a:rPr lang="en-US" sz="1600" dirty="0">
                <a:latin typeface="Times New Roman" pitchFamily="18" charset="0"/>
                <a:cs typeface="Times New Roman" pitchFamily="18" charset="0"/>
              </a:rPr>
              <a:t>The concentration of the minority holes is</a:t>
            </a:r>
          </a:p>
        </p:txBody>
      </p:sp>
      <mc:AlternateContent xmlns:mc="http://schemas.openxmlformats.org/markup-compatibility/2006" xmlns:a14="http://schemas.microsoft.com/office/drawing/2010/main">
        <mc:Choice Requires="a14">
          <p:sp>
            <p:nvSpPr>
              <p:cNvPr id="10" name="TextBox 9"/>
              <p:cNvSpPr txBox="1"/>
              <p:nvPr/>
            </p:nvSpPr>
            <p:spPr>
              <a:xfrm>
                <a:off x="6476053" y="3895781"/>
                <a:ext cx="894797" cy="559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a:rPr>
                            <m:t>𝑝</m:t>
                          </m:r>
                        </m:e>
                        <m:sub>
                          <m:r>
                            <a:rPr lang="en-US" sz="1400" b="0" i="1" smtClean="0">
                              <a:latin typeface="Cambria Math"/>
                            </a:rPr>
                            <m:t>𝑛</m:t>
                          </m:r>
                        </m:sub>
                      </m:sSub>
                      <m:r>
                        <a:rPr lang="en-US" sz="1400" i="1" smtClean="0">
                          <a:latin typeface="Cambria Math"/>
                          <a:ea typeface="Cambria Math"/>
                        </a:rPr>
                        <m:t>≃</m:t>
                      </m:r>
                      <m:f>
                        <m:fPr>
                          <m:ctrlPr>
                            <a:rPr lang="en-US" sz="1400" i="1" smtClean="0">
                              <a:latin typeface="Cambria Math" panose="02040503050406030204" pitchFamily="18" charset="0"/>
                              <a:ea typeface="Cambria Math"/>
                            </a:rPr>
                          </m:ctrlPr>
                        </m:fPr>
                        <m:num>
                          <m:sSup>
                            <m:sSupPr>
                              <m:ctrlPr>
                                <a:rPr lang="en-US" sz="1400" i="1" smtClean="0">
                                  <a:latin typeface="Cambria Math" panose="02040503050406030204" pitchFamily="18" charset="0"/>
                                  <a:ea typeface="Cambria Math"/>
                                </a:rPr>
                              </m:ctrlPr>
                            </m:sSupPr>
                            <m:e>
                              <m:sSub>
                                <m:sSubPr>
                                  <m:ctrlPr>
                                    <a:rPr lang="en-US" sz="1400" i="1" smtClean="0">
                                      <a:latin typeface="Cambria Math" panose="02040503050406030204" pitchFamily="18" charset="0"/>
                                      <a:ea typeface="Cambria Math"/>
                                    </a:rPr>
                                  </m:ctrlPr>
                                </m:sSubPr>
                                <m:e>
                                  <m:r>
                                    <a:rPr lang="en-US" sz="1400" b="0" i="1" smtClean="0">
                                      <a:latin typeface="Cambria Math"/>
                                      <a:ea typeface="Cambria Math"/>
                                    </a:rPr>
                                    <m:t>𝑛</m:t>
                                  </m:r>
                                </m:e>
                                <m:sub>
                                  <m:r>
                                    <a:rPr lang="en-US" sz="1400" b="0" i="1" smtClean="0">
                                      <a:latin typeface="Cambria Math"/>
                                      <a:ea typeface="Cambria Math"/>
                                    </a:rPr>
                                    <m:t>𝑖</m:t>
                                  </m:r>
                                </m:sub>
                              </m:sSub>
                            </m:e>
                            <m:sup>
                              <m:r>
                                <a:rPr lang="en-US" sz="1400" b="0" i="1" smtClean="0">
                                  <a:latin typeface="Cambria Math"/>
                                  <a:ea typeface="Cambria Math"/>
                                </a:rPr>
                                <m:t>2</m:t>
                              </m:r>
                            </m:sup>
                          </m:sSup>
                        </m:num>
                        <m:den>
                          <m:sSub>
                            <m:sSubPr>
                              <m:ctrlPr>
                                <a:rPr lang="en-US" sz="1400" i="1">
                                  <a:latin typeface="Cambria Math" panose="02040503050406030204" pitchFamily="18" charset="0"/>
                                  <a:ea typeface="Cambria Math"/>
                                </a:rPr>
                              </m:ctrlPr>
                            </m:sSubPr>
                            <m:e>
                              <m:r>
                                <a:rPr lang="en-US" sz="1400" i="1">
                                  <a:latin typeface="Cambria Math"/>
                                  <a:ea typeface="Cambria Math"/>
                                </a:rPr>
                                <m:t>𝑁</m:t>
                              </m:r>
                            </m:e>
                            <m:sub>
                              <m:r>
                                <a:rPr lang="en-US" sz="1400" i="1">
                                  <a:latin typeface="Cambria Math"/>
                                  <a:ea typeface="Cambria Math"/>
                                </a:rPr>
                                <m:t>𝐷</m:t>
                              </m:r>
                            </m:sub>
                          </m:sSub>
                        </m:den>
                      </m:f>
                    </m:oMath>
                  </m:oMathPara>
                </a14:m>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476053" y="3895781"/>
                <a:ext cx="894797" cy="559769"/>
              </a:xfrm>
              <a:prstGeom prst="rect">
                <a:avLst/>
              </a:prstGeom>
              <a:blipFill rotWithShape="0">
                <a:blip r:embed="rId3"/>
                <a:stretch>
                  <a:fillRect/>
                </a:stretch>
              </a:blipFill>
            </p:spPr>
            <p:txBody>
              <a:bodyPr/>
              <a:lstStyle/>
              <a:p>
                <a:r>
                  <a:rPr lang="en-US">
                    <a:noFill/>
                  </a:rPr>
                  <a:t> </a:t>
                </a:r>
              </a:p>
            </p:txBody>
          </p:sp>
        </mc:Fallback>
      </mc:AlternateContent>
      <p:sp>
        <p:nvSpPr>
          <p:cNvPr id="6" name="Rectangle 5"/>
          <p:cNvSpPr/>
          <p:nvPr/>
        </p:nvSpPr>
        <p:spPr>
          <a:xfrm>
            <a:off x="856303" y="4602457"/>
            <a:ext cx="3673891" cy="338554"/>
          </a:xfrm>
          <a:prstGeom prst="rect">
            <a:avLst/>
          </a:prstGeom>
        </p:spPr>
        <p:txBody>
          <a:bodyPr wrap="none">
            <a:spAutoFit/>
          </a:bodyPr>
          <a:lstStyle/>
          <a:p>
            <a:r>
              <a:rPr lang="en-US" sz="1600" dirty="0">
                <a:latin typeface="Times New Roman" pitchFamily="18" charset="0"/>
                <a:cs typeface="Times New Roman" pitchFamily="18" charset="0"/>
              </a:rPr>
              <a:t>In Example </a:t>
            </a:r>
            <a:r>
              <a:rPr lang="en-US" sz="1600" dirty="0" smtClean="0">
                <a:latin typeface="Times New Roman" pitchFamily="18" charset="0"/>
                <a:cs typeface="Times New Roman" pitchFamily="18" charset="0"/>
              </a:rPr>
              <a:t>1, </a:t>
            </a:r>
            <a:r>
              <a:rPr lang="en-US" sz="1600" dirty="0">
                <a:latin typeface="Times New Roman" pitchFamily="18" charset="0"/>
                <a:cs typeface="Times New Roman" pitchFamily="18" charset="0"/>
              </a:rPr>
              <a:t>we found that at </a:t>
            </a:r>
            <a:r>
              <a:rPr lang="en-US" sz="1600" i="1" dirty="0">
                <a:latin typeface="Times New Roman" pitchFamily="18" charset="0"/>
                <a:cs typeface="Times New Roman" pitchFamily="18" charset="0"/>
              </a:rPr>
              <a:t>T </a:t>
            </a:r>
            <a:r>
              <a:rPr lang="en-US" sz="1600" dirty="0">
                <a:latin typeface="Times New Roman" pitchFamily="18" charset="0"/>
                <a:cs typeface="Times New Roman" pitchFamily="18" charset="0"/>
              </a:rPr>
              <a:t>= 300 K,</a:t>
            </a:r>
          </a:p>
        </p:txBody>
      </p:sp>
      <mc:AlternateContent xmlns:mc="http://schemas.openxmlformats.org/markup-compatibility/2006" xmlns:a14="http://schemas.microsoft.com/office/drawing/2010/main">
        <mc:Choice Requires="a14">
          <p:sp>
            <p:nvSpPr>
              <p:cNvPr id="7" name="Rectangle 6"/>
              <p:cNvSpPr/>
              <p:nvPr/>
            </p:nvSpPr>
            <p:spPr>
              <a:xfrm>
                <a:off x="5719930" y="4633235"/>
                <a:ext cx="2253437" cy="307777"/>
              </a:xfrm>
              <a:prstGeom prst="rect">
                <a:avLst/>
              </a:prstGeom>
            </p:spPr>
            <p:txBody>
              <a:bodyPr wrap="none">
                <a:spAutoFit/>
              </a:bodyPr>
              <a:lstStyle/>
              <a:p>
                <a14:m>
                  <m:oMath xmlns:m="http://schemas.openxmlformats.org/officeDocument/2006/math">
                    <m:sSub>
                      <m:sSubPr>
                        <m:ctrlPr>
                          <a:rPr lang="en-US" sz="1400" i="1" smtClean="0">
                            <a:latin typeface="Cambria Math" panose="02040503050406030204" pitchFamily="18" charset="0"/>
                          </a:rPr>
                        </m:ctrlPr>
                      </m:sSubPr>
                      <m:e>
                        <m:r>
                          <a:rPr lang="en-US" sz="1400" i="1">
                            <a:latin typeface="Cambria Math"/>
                          </a:rPr>
                          <m:t>𝑛</m:t>
                        </m:r>
                      </m:e>
                      <m:sub>
                        <m:r>
                          <a:rPr lang="en-US" sz="1400" b="0" i="1" smtClean="0">
                            <a:latin typeface="Cambria Math"/>
                          </a:rPr>
                          <m:t>𝑖</m:t>
                        </m:r>
                      </m:sub>
                    </m:sSub>
                    <m:r>
                      <a:rPr lang="en-US" sz="1400" b="0" i="1" smtClean="0">
                        <a:latin typeface="Cambria Math"/>
                      </a:rPr>
                      <m:t>=</m:t>
                    </m:r>
                    <m:r>
                      <a:rPr lang="en-US" sz="1400" b="0" i="1" smtClean="0">
                        <a:latin typeface="Cambria Math"/>
                      </a:rPr>
                      <m:t>1</m:t>
                    </m:r>
                    <m:r>
                      <a:rPr lang="en-US" sz="1400" b="0" i="1" smtClean="0">
                        <a:latin typeface="Cambria Math"/>
                      </a:rPr>
                      <m:t>.</m:t>
                    </m:r>
                    <m:r>
                      <a:rPr lang="en-US" sz="1400" b="0" i="1" smtClean="0">
                        <a:latin typeface="Cambria Math"/>
                      </a:rPr>
                      <m:t>5</m:t>
                    </m:r>
                    <m:r>
                      <a:rPr lang="en-US" sz="1400" b="0" i="1" smtClean="0">
                        <a:latin typeface="Cambria Math"/>
                        <a:ea typeface="Cambria Math"/>
                      </a:rPr>
                      <m:t>×</m:t>
                    </m:r>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10</m:t>
                        </m:r>
                      </m:e>
                      <m:sup>
                        <m:r>
                          <a:rPr lang="en-US" sz="1400" b="0" i="1" smtClean="0">
                            <a:latin typeface="Cambria Math"/>
                            <a:ea typeface="Cambria Math"/>
                          </a:rPr>
                          <m:t>10</m:t>
                        </m:r>
                      </m:sup>
                    </m:sSup>
                    <m:r>
                      <a:rPr lang="en-US" sz="1400">
                        <a:latin typeface="Cambria Math"/>
                        <a:ea typeface="Cambria Math"/>
                      </a:rPr>
                      <m:t>/</m:t>
                    </m:r>
                    <m:sSup>
                      <m:sSupPr>
                        <m:ctrlPr>
                          <a:rPr lang="en-US" sz="1400" i="1">
                            <a:latin typeface="Cambria Math" panose="02040503050406030204" pitchFamily="18" charset="0"/>
                            <a:ea typeface="Cambria Math"/>
                          </a:rPr>
                        </m:ctrlPr>
                      </m:sSupPr>
                      <m:e>
                        <m:r>
                          <m:rPr>
                            <m:sty m:val="p"/>
                          </m:rPr>
                          <a:rPr lang="en-US" sz="1400">
                            <a:latin typeface="Cambria Math"/>
                            <a:ea typeface="Cambria Math"/>
                          </a:rPr>
                          <m:t>cm</m:t>
                        </m:r>
                      </m:e>
                      <m:sup>
                        <m:r>
                          <a:rPr lang="en-US" sz="1400">
                            <a:latin typeface="Cambria Math"/>
                            <a:ea typeface="Cambria Math"/>
                          </a:rPr>
                          <m:t>3</m:t>
                        </m:r>
                      </m:sup>
                    </m:sSup>
                  </m:oMath>
                </a14:m>
                <a:r>
                  <a:rPr lang="en-US" sz="1400" dirty="0" smtClean="0"/>
                  <a:t>. Thus,</a:t>
                </a:r>
                <a:endParaRPr lang="en-US" sz="1400" dirty="0"/>
              </a:p>
            </p:txBody>
          </p:sp>
        </mc:Choice>
        <mc:Fallback xmlns="">
          <p:sp>
            <p:nvSpPr>
              <p:cNvPr id="7" name="Rectangle 6"/>
              <p:cNvSpPr>
                <a:spLocks noRot="1" noChangeAspect="1" noMove="1" noResize="1" noEditPoints="1" noAdjustHandles="1" noChangeArrowheads="1" noChangeShapeType="1" noTextEdit="1"/>
              </p:cNvSpPr>
              <p:nvPr/>
            </p:nvSpPr>
            <p:spPr>
              <a:xfrm>
                <a:off x="5719930" y="4633235"/>
                <a:ext cx="2253437" cy="307777"/>
              </a:xfrm>
              <a:prstGeom prst="rect">
                <a:avLst/>
              </a:prstGeom>
              <a:blipFill rotWithShape="0">
                <a:blip r:embed="rId4"/>
                <a:stretch>
                  <a:fillRect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98413" y="5058787"/>
                <a:ext cx="3137077"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a:rPr>
                            <m:t>𝑝</m:t>
                          </m:r>
                        </m:e>
                        <m:sub>
                          <m:r>
                            <a:rPr lang="en-US" sz="1400" b="0" i="1" smtClean="0">
                              <a:latin typeface="Cambria Math"/>
                            </a:rPr>
                            <m:t>𝑛</m:t>
                          </m:r>
                        </m:sub>
                      </m:sSub>
                      <m:r>
                        <a:rPr lang="en-US" sz="1400" i="1" smtClean="0">
                          <a:latin typeface="Cambria Math"/>
                          <a:ea typeface="Cambria Math"/>
                        </a:rPr>
                        <m:t>≃</m:t>
                      </m:r>
                      <m:f>
                        <m:fPr>
                          <m:ctrlPr>
                            <a:rPr lang="en-US" sz="1400" i="1" smtClean="0">
                              <a:latin typeface="Cambria Math" panose="02040503050406030204" pitchFamily="18" charset="0"/>
                              <a:ea typeface="Cambria Math"/>
                            </a:rPr>
                          </m:ctrlPr>
                        </m:fPr>
                        <m:num>
                          <m:sSup>
                            <m:sSupPr>
                              <m:ctrlPr>
                                <a:rPr lang="en-US" sz="1400" i="1" smtClean="0">
                                  <a:latin typeface="Cambria Math" panose="02040503050406030204" pitchFamily="18" charset="0"/>
                                  <a:ea typeface="Cambria Math"/>
                                </a:rPr>
                              </m:ctrlPr>
                            </m:sSupPr>
                            <m:e>
                              <m:d>
                                <m:dPr>
                                  <m:ctrlPr>
                                    <a:rPr lang="en-US" sz="1400" i="1" smtClean="0">
                                      <a:latin typeface="Cambria Math" panose="02040503050406030204" pitchFamily="18" charset="0"/>
                                      <a:ea typeface="Cambria Math"/>
                                    </a:rPr>
                                  </m:ctrlPr>
                                </m:dPr>
                                <m:e>
                                  <m:r>
                                    <a:rPr lang="en-US" sz="1400" i="1">
                                      <a:latin typeface="Cambria Math"/>
                                    </a:rPr>
                                    <m:t>1</m:t>
                                  </m:r>
                                  <m:r>
                                    <a:rPr lang="en-US" sz="1400" i="1">
                                      <a:latin typeface="Cambria Math"/>
                                    </a:rPr>
                                    <m:t>.</m:t>
                                  </m:r>
                                  <m:r>
                                    <a:rPr lang="en-US" sz="1400" i="1">
                                      <a:latin typeface="Cambria Math"/>
                                    </a:rPr>
                                    <m:t>5</m:t>
                                  </m:r>
                                  <m:r>
                                    <a:rPr lang="en-US" sz="1400" i="1">
                                      <a:latin typeface="Cambria Math"/>
                                      <a:ea typeface="Cambria Math"/>
                                    </a:rPr>
                                    <m:t>×</m:t>
                                  </m:r>
                                  <m:sSup>
                                    <m:sSupPr>
                                      <m:ctrlPr>
                                        <a:rPr lang="en-US" sz="1400" i="1">
                                          <a:latin typeface="Cambria Math" panose="02040503050406030204" pitchFamily="18" charset="0"/>
                                          <a:ea typeface="Cambria Math"/>
                                        </a:rPr>
                                      </m:ctrlPr>
                                    </m:sSupPr>
                                    <m:e>
                                      <m:r>
                                        <a:rPr lang="en-US" sz="1400" i="1">
                                          <a:latin typeface="Cambria Math"/>
                                          <a:ea typeface="Cambria Math"/>
                                        </a:rPr>
                                        <m:t>10</m:t>
                                      </m:r>
                                    </m:e>
                                    <m:sup>
                                      <m:r>
                                        <a:rPr lang="en-US" sz="1400" i="1">
                                          <a:latin typeface="Cambria Math"/>
                                          <a:ea typeface="Cambria Math"/>
                                        </a:rPr>
                                        <m:t>10</m:t>
                                      </m:r>
                                    </m:sup>
                                  </m:sSup>
                                </m:e>
                              </m:d>
                            </m:e>
                            <m:sup>
                              <m:r>
                                <a:rPr lang="en-US" sz="1400" b="0" i="1" smtClean="0">
                                  <a:latin typeface="Cambria Math"/>
                                  <a:ea typeface="Cambria Math"/>
                                </a:rPr>
                                <m:t>2</m:t>
                              </m:r>
                            </m:sup>
                          </m:sSup>
                        </m:num>
                        <m:den>
                          <m:sSup>
                            <m:sSupPr>
                              <m:ctrlPr>
                                <a:rPr lang="en-US" sz="1400" i="1">
                                  <a:latin typeface="Cambria Math" panose="02040503050406030204" pitchFamily="18" charset="0"/>
                                  <a:ea typeface="Cambria Math"/>
                                </a:rPr>
                              </m:ctrlPr>
                            </m:sSupPr>
                            <m:e>
                              <m:r>
                                <a:rPr lang="en-US" sz="1400" i="1">
                                  <a:latin typeface="Cambria Math"/>
                                  <a:ea typeface="Cambria Math"/>
                                </a:rPr>
                                <m:t>10</m:t>
                              </m:r>
                            </m:e>
                            <m:sup>
                              <m:r>
                                <a:rPr lang="en-US" sz="1400" i="1">
                                  <a:latin typeface="Cambria Math"/>
                                  <a:ea typeface="Cambria Math"/>
                                </a:rPr>
                                <m:t>17</m:t>
                              </m:r>
                            </m:sup>
                          </m:sSup>
                        </m:den>
                      </m:f>
                      <m:r>
                        <a:rPr lang="en-US" sz="1400" b="0" i="1" smtClean="0">
                          <a:latin typeface="Cambria Math"/>
                          <a:ea typeface="Cambria Math"/>
                        </a:rPr>
                        <m:t>=</m:t>
                      </m:r>
                      <m:r>
                        <a:rPr lang="en-US" sz="1400" b="0" i="1" smtClean="0">
                          <a:latin typeface="Cambria Math"/>
                          <a:ea typeface="Cambria Math"/>
                        </a:rPr>
                        <m:t>2</m:t>
                      </m:r>
                      <m:r>
                        <a:rPr lang="en-US" sz="1400" b="0" i="1" smtClean="0">
                          <a:latin typeface="Cambria Math"/>
                          <a:ea typeface="Cambria Math"/>
                        </a:rPr>
                        <m:t>.</m:t>
                      </m:r>
                      <m:r>
                        <a:rPr lang="en-US" sz="1400" b="0" i="1" smtClean="0">
                          <a:latin typeface="Cambria Math"/>
                          <a:ea typeface="Cambria Math"/>
                        </a:rPr>
                        <m:t>25</m:t>
                      </m:r>
                      <m:r>
                        <a:rPr lang="en-US" sz="1400" i="1">
                          <a:latin typeface="Cambria Math"/>
                          <a:ea typeface="Cambria Math"/>
                        </a:rPr>
                        <m:t>×</m:t>
                      </m:r>
                      <m:sSup>
                        <m:sSupPr>
                          <m:ctrlPr>
                            <a:rPr lang="en-US" sz="1400" i="1">
                              <a:latin typeface="Cambria Math" panose="02040503050406030204" pitchFamily="18" charset="0"/>
                              <a:ea typeface="Cambria Math"/>
                            </a:rPr>
                          </m:ctrlPr>
                        </m:sSupPr>
                        <m:e>
                          <m:r>
                            <a:rPr lang="en-US" sz="1400" i="1">
                              <a:latin typeface="Cambria Math"/>
                              <a:ea typeface="Cambria Math"/>
                            </a:rPr>
                            <m:t>10</m:t>
                          </m:r>
                        </m:e>
                        <m:sup>
                          <m:r>
                            <a:rPr lang="en-US" sz="1400" b="0" i="1" smtClean="0">
                              <a:latin typeface="Cambria Math"/>
                              <a:ea typeface="Cambria Math"/>
                            </a:rPr>
                            <m:t>3</m:t>
                          </m:r>
                        </m:sup>
                      </m:sSup>
                      <m:r>
                        <a:rPr lang="en-US" sz="1400">
                          <a:latin typeface="Cambria Math"/>
                          <a:ea typeface="Cambria Math"/>
                        </a:rPr>
                        <m:t>/</m:t>
                      </m:r>
                      <m:sSup>
                        <m:sSupPr>
                          <m:ctrlPr>
                            <a:rPr lang="en-US" sz="1400" i="1">
                              <a:latin typeface="Cambria Math" panose="02040503050406030204" pitchFamily="18" charset="0"/>
                              <a:ea typeface="Cambria Math"/>
                            </a:rPr>
                          </m:ctrlPr>
                        </m:sSupPr>
                        <m:e>
                          <m:r>
                            <m:rPr>
                              <m:sty m:val="p"/>
                            </m:rPr>
                            <a:rPr lang="en-US" sz="1400">
                              <a:latin typeface="Cambria Math"/>
                              <a:ea typeface="Cambria Math"/>
                            </a:rPr>
                            <m:t>cm</m:t>
                          </m:r>
                        </m:e>
                        <m:sup>
                          <m:r>
                            <a:rPr lang="en-US" sz="1400">
                              <a:latin typeface="Cambria Math"/>
                              <a:ea typeface="Cambria Math"/>
                            </a:rPr>
                            <m:t>3</m:t>
                          </m:r>
                        </m:sup>
                      </m:sSup>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98413" y="5058787"/>
                <a:ext cx="3137077" cy="52456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56303" y="5680309"/>
                <a:ext cx="7439860" cy="338554"/>
              </a:xfrm>
              <a:prstGeom prst="rect">
                <a:avLst/>
              </a:prstGeom>
            </p:spPr>
            <p:txBody>
              <a:bodyPr wrap="square">
                <a:spAutoFit/>
              </a:bodyPr>
              <a:lstStyle/>
              <a:p>
                <a:r>
                  <a:rPr lang="en-US" sz="1600" dirty="0" smtClean="0">
                    <a:latin typeface="Times New Roman" pitchFamily="18" charset="0"/>
                    <a:cs typeface="Times New Roman" pitchFamily="18" charset="0"/>
                  </a:rPr>
                  <a:t>Observe that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𝑛</m:t>
                        </m:r>
                      </m:e>
                      <m:sub>
                        <m:r>
                          <a:rPr lang="en-US" sz="1600" i="1">
                            <a:latin typeface="Cambria Math"/>
                          </a:rPr>
                          <m:t>𝑛</m:t>
                        </m:r>
                      </m:sub>
                    </m:sSub>
                    <m:r>
                      <a:rPr lang="en-US" sz="1600" i="1" smtClean="0">
                        <a:latin typeface="Cambria Math"/>
                        <a:ea typeface="Cambria Math"/>
                      </a:rPr>
                      <m:t>≫</m:t>
                    </m:r>
                    <m:sSub>
                      <m:sSubPr>
                        <m:ctrlPr>
                          <a:rPr lang="en-US" sz="1600" i="1">
                            <a:latin typeface="Cambria Math" panose="02040503050406030204" pitchFamily="18" charset="0"/>
                          </a:rPr>
                        </m:ctrlPr>
                      </m:sSubPr>
                      <m:e>
                        <m:r>
                          <a:rPr lang="en-US" sz="1600" i="1">
                            <a:latin typeface="Cambria Math"/>
                          </a:rPr>
                          <m:t>𝑛</m:t>
                        </m:r>
                      </m:e>
                      <m:sub>
                        <m:r>
                          <a:rPr lang="en-US" sz="1600" b="0" i="1" smtClean="0">
                            <a:latin typeface="Cambria Math"/>
                          </a:rPr>
                          <m:t>𝑖</m:t>
                        </m:r>
                      </m:sub>
                    </m:sSub>
                  </m:oMath>
                </a14:m>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and that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𝑛</m:t>
                        </m:r>
                      </m:e>
                      <m:sub>
                        <m:r>
                          <a:rPr lang="en-US" sz="1600" i="1">
                            <a:latin typeface="Cambria Math"/>
                          </a:rPr>
                          <m:t>𝑛</m:t>
                        </m:r>
                      </m:sub>
                    </m:sSub>
                    <m:r>
                      <a:rPr lang="en-US" sz="1600" i="1">
                        <a:latin typeface="Cambria Math"/>
                      </a:rPr>
                      <m:t> </m:t>
                    </m:r>
                  </m:oMath>
                </a14:m>
                <a:r>
                  <a:rPr lang="en-US" sz="1600" dirty="0" smtClean="0">
                    <a:latin typeface="Times New Roman" pitchFamily="18" charset="0"/>
                    <a:cs typeface="Times New Roman" pitchFamily="18" charset="0"/>
                  </a:rPr>
                  <a:t> is </a:t>
                </a:r>
                <a:r>
                  <a:rPr lang="en-US" sz="1600" dirty="0">
                    <a:latin typeface="Times New Roman" pitchFamily="18" charset="0"/>
                    <a:cs typeface="Times New Roman" pitchFamily="18" charset="0"/>
                  </a:rPr>
                  <a:t>vastly higher than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a:rPr>
                          <m:t>𝑝</m:t>
                        </m:r>
                      </m:e>
                      <m:sub>
                        <m:r>
                          <a:rPr lang="en-US" sz="1600" i="1">
                            <a:latin typeface="Cambria Math"/>
                          </a:rPr>
                          <m:t>𝑛</m:t>
                        </m:r>
                      </m:sub>
                    </m:sSub>
                  </m:oMath>
                </a14:m>
                <a:r>
                  <a:rPr lang="en-US" sz="1600" dirty="0">
                    <a:latin typeface="Times New Roman" pitchFamily="18" charset="0"/>
                    <a:cs typeface="Times New Roman"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856303" y="5680309"/>
                <a:ext cx="7439860" cy="338554"/>
              </a:xfrm>
              <a:prstGeom prst="rect">
                <a:avLst/>
              </a:prstGeom>
              <a:blipFill rotWithShape="0">
                <a:blip r:embed="rId6"/>
                <a:stretch>
                  <a:fillRect l="-410" t="-5455" b="-23636"/>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z="800" smtClean="0"/>
              <a:t>Lecture 03</a:t>
            </a:r>
            <a:endParaRPr lang="en-US" sz="800"/>
          </a:p>
        </p:txBody>
      </p:sp>
    </p:spTree>
    <p:extLst>
      <p:ext uri="{BB962C8B-B14F-4D97-AF65-F5344CB8AC3E}">
        <p14:creationId xmlns:p14="http://schemas.microsoft.com/office/powerpoint/2010/main" val="1089625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p:bldP spid="6" grpId="0"/>
      <p:bldP spid="7" grpId="0"/>
      <p:bldP spid="1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t>
            </a:r>
            <a:r>
              <a:rPr lang="en-US" dirty="0" smtClean="0"/>
              <a:t>3</a:t>
            </a:r>
            <a:r>
              <a:rPr lang="en-US" dirty="0"/>
              <a:t> : Doped Semiconductor</a:t>
            </a:r>
          </a:p>
        </p:txBody>
      </p:sp>
      <p:sp>
        <p:nvSpPr>
          <p:cNvPr id="5" name="Date Placeholder 4"/>
          <p:cNvSpPr>
            <a:spLocks noGrp="1"/>
          </p:cNvSpPr>
          <p:nvPr>
            <p:ph type="dt" sz="half" idx="10"/>
          </p:nvPr>
        </p:nvSpPr>
        <p:spPr/>
        <p:txBody>
          <a:bodyPr/>
          <a:lstStyle/>
          <a:p>
            <a:fld id="{D128EA63-B58D-4567-992E-0376A172DBA9}" type="datetime1">
              <a:rPr lang="en-US" smtClean="0"/>
              <a:t>10/30/2017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7" name="Rectangle 6"/>
          <p:cNvSpPr/>
          <p:nvPr/>
        </p:nvSpPr>
        <p:spPr>
          <a:xfrm>
            <a:off x="832600" y="2514705"/>
            <a:ext cx="7567684" cy="646331"/>
          </a:xfrm>
          <a:prstGeom prst="rect">
            <a:avLst/>
          </a:prstGeom>
        </p:spPr>
        <p:txBody>
          <a:bodyPr wrap="square">
            <a:spAutoFit/>
          </a:bodyPr>
          <a:lstStyle/>
          <a:p>
            <a:pPr algn="just"/>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a silicon crystal doped with boron, what must </a:t>
            </a:r>
            <a:r>
              <a:rPr lang="en-US" b="1" i="1" dirty="0" smtClean="0">
                <a:latin typeface="Times New Roman" pitchFamily="18" charset="0"/>
                <a:cs typeface="Times New Roman" pitchFamily="18" charset="0"/>
              </a:rPr>
              <a:t>N</a:t>
            </a:r>
            <a:r>
              <a:rPr lang="en-US" b="1" i="1"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be </a:t>
            </a:r>
            <a:r>
              <a:rPr lang="en-US" dirty="0">
                <a:latin typeface="Times New Roman" pitchFamily="18" charset="0"/>
                <a:cs typeface="Times New Roman" pitchFamily="18" charset="0"/>
              </a:rPr>
              <a:t>if at </a:t>
            </a:r>
            <a:r>
              <a:rPr lang="en-US" i="1" dirty="0">
                <a:latin typeface="Times New Roman" pitchFamily="18" charset="0"/>
                <a:cs typeface="Times New Roman" pitchFamily="18" charset="0"/>
              </a:rPr>
              <a:t>T </a:t>
            </a:r>
            <a:r>
              <a:rPr lang="en-US" dirty="0">
                <a:latin typeface="Times New Roman" pitchFamily="18" charset="0"/>
                <a:cs typeface="Times New Roman" pitchFamily="18" charset="0"/>
              </a:rPr>
              <a:t>= 300 K the electron </a:t>
            </a:r>
            <a:r>
              <a:rPr lang="en-US" dirty="0" smtClean="0">
                <a:latin typeface="Times New Roman" pitchFamily="18" charset="0"/>
                <a:cs typeface="Times New Roman" pitchFamily="18" charset="0"/>
              </a:rPr>
              <a:t>concentration drops </a:t>
            </a:r>
            <a:r>
              <a:rPr lang="en-US" dirty="0">
                <a:latin typeface="Times New Roman" pitchFamily="18" charset="0"/>
                <a:cs typeface="Times New Roman" pitchFamily="18" charset="0"/>
              </a:rPr>
              <a:t>below the intrinsic level by a factor of </a:t>
            </a:r>
            <a:r>
              <a:rPr lang="en-US" b="1" dirty="0" smtClean="0">
                <a:latin typeface="Times New Roman" pitchFamily="18" charset="0"/>
                <a:cs typeface="Times New Roman" pitchFamily="18" charset="0"/>
              </a:rPr>
              <a:t>10</a:t>
            </a:r>
            <a:r>
              <a:rPr lang="en-US" b="1"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402" y="3456537"/>
            <a:ext cx="2926080" cy="264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346310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Current Flow in </a:t>
            </a:r>
            <a:r>
              <a:rPr lang="en-US" b="1" dirty="0" smtClean="0"/>
              <a:t>Semiconductors</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a:xfrm>
            <a:off x="5791200" y="4975978"/>
            <a:ext cx="947493" cy="358024"/>
          </a:xfrm>
        </p:spPr>
        <p:txBody>
          <a:bodyPr/>
          <a:lstStyle/>
          <a:p>
            <a:fld id="{F75BC4BC-6A73-4761-BB5D-0688740F8C8D}" type="datetime1">
              <a:rPr lang="en-US" smtClean="0"/>
              <a:t>10/30/2017</a:t>
            </a:fld>
            <a:endParaRPr lang="en-US" dirty="0"/>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114407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1" name="Object 5"/>
          <p:cNvGraphicFramePr>
            <a:graphicFrameLocks noGrp="1" noChangeAspect="1"/>
          </p:cNvGraphicFramePr>
          <p:nvPr>
            <p:ph sz="half" idx="2"/>
            <p:extLst>
              <p:ext uri="{D42A27DB-BD31-4B8C-83A1-F6EECF244321}">
                <p14:modId xmlns:p14="http://schemas.microsoft.com/office/powerpoint/2010/main" val="563029343"/>
              </p:ext>
            </p:extLst>
          </p:nvPr>
        </p:nvGraphicFramePr>
        <p:xfrm>
          <a:off x="1600200" y="4607983"/>
          <a:ext cx="6727825" cy="1352550"/>
        </p:xfrm>
        <a:graphic>
          <a:graphicData uri="http://schemas.openxmlformats.org/presentationml/2006/ole">
            <mc:AlternateContent xmlns:mc="http://schemas.openxmlformats.org/markup-compatibility/2006">
              <mc:Choice xmlns:v="urn:schemas-microsoft-com:vml" Requires="v">
                <p:oleObj spid="_x0000_s9358" name="Equation" r:id="rId4" imgW="2400300" imgH="482600" progId="Equation.DSMT4">
                  <p:embed/>
                </p:oleObj>
              </mc:Choice>
              <mc:Fallback>
                <p:oleObj name="Equation" r:id="rId4" imgW="24003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607983"/>
                        <a:ext cx="6727825" cy="1352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79" name="Rectangle 2"/>
          <p:cNvSpPr>
            <a:spLocks noGrp="1" noChangeArrowheads="1"/>
          </p:cNvSpPr>
          <p:nvPr>
            <p:ph type="title"/>
          </p:nvPr>
        </p:nvSpPr>
        <p:spPr>
          <a:xfrm>
            <a:off x="838200" y="792230"/>
            <a:ext cx="7315200" cy="914400"/>
          </a:xfrm>
        </p:spPr>
        <p:txBody>
          <a:bodyPr/>
          <a:lstStyle/>
          <a:p>
            <a:r>
              <a:rPr lang="en-US" sz="3200" dirty="0"/>
              <a:t>1. Drift </a:t>
            </a:r>
            <a:r>
              <a:rPr lang="en-US" sz="3200" dirty="0" smtClean="0"/>
              <a:t>Current</a:t>
            </a:r>
          </a:p>
        </p:txBody>
      </p:sp>
      <p:sp>
        <p:nvSpPr>
          <p:cNvPr id="24580" name="Rectangle 3"/>
          <p:cNvSpPr>
            <a:spLocks noGrp="1" noChangeArrowheads="1"/>
          </p:cNvSpPr>
          <p:nvPr>
            <p:ph type="body" sz="half" idx="1"/>
          </p:nvPr>
        </p:nvSpPr>
        <p:spPr>
          <a:xfrm>
            <a:off x="838200" y="2772895"/>
            <a:ext cx="7620000" cy="1960319"/>
          </a:xfrm>
        </p:spPr>
        <p:txBody>
          <a:bodyPr>
            <a:normAutofit/>
          </a:bodyPr>
          <a:lstStyle/>
          <a:p>
            <a:pPr eaLnBrk="1" hangingPunct="1"/>
            <a:r>
              <a:rPr lang="en-US" sz="2000" b="1" dirty="0" smtClean="0">
                <a:solidFill>
                  <a:srgbClr val="FF0000"/>
                </a:solidFill>
                <a:latin typeface="Times New Roman" pitchFamily="18" charset="0"/>
                <a:cs typeface="Times New Roman" pitchFamily="18" charset="0"/>
              </a:rPr>
              <a:t>Q:</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What happens when an </a:t>
            </a:r>
            <a:r>
              <a:rPr lang="en-US" sz="2000" dirty="0" smtClean="0">
                <a:solidFill>
                  <a:srgbClr val="FF0000"/>
                </a:solidFill>
                <a:latin typeface="Times New Roman" pitchFamily="18" charset="0"/>
                <a:cs typeface="Times New Roman" pitchFamily="18" charset="0"/>
              </a:rPr>
              <a:t>electrical field (</a:t>
            </a:r>
            <a:r>
              <a:rPr lang="en-US" sz="2000" i="1" dirty="0" smtClean="0">
                <a:solidFill>
                  <a:srgbClr val="FF0000"/>
                </a:solidFill>
                <a:latin typeface="Times New Roman" pitchFamily="18" charset="0"/>
                <a:cs typeface="Times New Roman" pitchFamily="18" charset="0"/>
              </a:rPr>
              <a:t>E</a:t>
            </a:r>
            <a:r>
              <a:rPr lang="en-US" sz="2000" dirty="0" smtClean="0">
                <a:solidFill>
                  <a:srgbClr val="FF0000"/>
                </a:solidFill>
                <a:latin typeface="Times New Roman" pitchFamily="18" charset="0"/>
                <a:cs typeface="Times New Roman" pitchFamily="18" charset="0"/>
              </a:rPr>
              <a:t>) is applied </a:t>
            </a:r>
            <a:r>
              <a:rPr lang="en-US" sz="2000" dirty="0" smtClean="0">
                <a:latin typeface="Times New Roman" pitchFamily="18" charset="0"/>
                <a:cs typeface="Times New Roman" pitchFamily="18" charset="0"/>
              </a:rPr>
              <a:t>to a semiconductor crystal?</a:t>
            </a:r>
          </a:p>
          <a:p>
            <a:pPr lvl="1" eaLnBrk="1" hangingPunct="1"/>
            <a:r>
              <a:rPr lang="en-US" b="1" dirty="0" smtClean="0">
                <a:solidFill>
                  <a:srgbClr val="008000"/>
                </a:solidFill>
                <a:latin typeface="Times New Roman" pitchFamily="18" charset="0"/>
                <a:cs typeface="Times New Roman" pitchFamily="18" charset="0"/>
              </a:rPr>
              <a:t>A:</a:t>
            </a:r>
            <a:r>
              <a:rPr lang="en-US" dirty="0" smtClean="0">
                <a:solidFill>
                  <a:srgbClr val="008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Holes are </a:t>
            </a:r>
            <a:r>
              <a:rPr lang="en-US" dirty="0" smtClean="0">
                <a:solidFill>
                  <a:srgbClr val="FF0000"/>
                </a:solidFill>
                <a:latin typeface="Times New Roman" pitchFamily="18" charset="0"/>
                <a:cs typeface="Times New Roman" pitchFamily="18" charset="0"/>
              </a:rPr>
              <a:t>accelerated in the direction of </a:t>
            </a:r>
            <a:r>
              <a:rPr lang="en-US" i="1" dirty="0" smtClean="0">
                <a:solidFill>
                  <a:srgbClr val="FF0000"/>
                </a:solidFill>
                <a:latin typeface="Times New Roman" pitchFamily="18" charset="0"/>
                <a:cs typeface="Times New Roman" pitchFamily="18" charset="0"/>
              </a:rPr>
              <a:t>E</a:t>
            </a:r>
            <a:r>
              <a:rPr lang="en-US" dirty="0" smtClean="0">
                <a:latin typeface="Times New Roman" pitchFamily="18" charset="0"/>
                <a:cs typeface="Times New Roman" pitchFamily="18" charset="0"/>
              </a:rPr>
              <a:t>, free electrons are attracted.</a:t>
            </a:r>
          </a:p>
          <a:p>
            <a:pPr eaLnBrk="1" hangingPunct="1"/>
            <a:r>
              <a:rPr lang="en-US" sz="2000" b="1" dirty="0" smtClean="0">
                <a:solidFill>
                  <a:srgbClr val="FF0000"/>
                </a:solidFill>
                <a:latin typeface="Times New Roman" pitchFamily="18" charset="0"/>
                <a:cs typeface="Times New Roman" pitchFamily="18" charset="0"/>
              </a:rPr>
              <a:t>Q:</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How is the </a:t>
            </a:r>
            <a:r>
              <a:rPr lang="en-US" sz="2000" dirty="0" smtClean="0">
                <a:solidFill>
                  <a:srgbClr val="FF0000"/>
                </a:solidFill>
                <a:latin typeface="Times New Roman" pitchFamily="18" charset="0"/>
                <a:cs typeface="Times New Roman" pitchFamily="18" charset="0"/>
              </a:rPr>
              <a:t>velocity</a:t>
            </a:r>
            <a:r>
              <a:rPr lang="en-US" sz="2000" dirty="0" smtClean="0">
                <a:latin typeface="Times New Roman" pitchFamily="18" charset="0"/>
                <a:cs typeface="Times New Roman" pitchFamily="18" charset="0"/>
              </a:rPr>
              <a:t> of these carriers defined?</a:t>
            </a:r>
          </a:p>
        </p:txBody>
      </p:sp>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18</a:t>
            </a:fld>
            <a:endParaRPr lang="en-US"/>
          </a:p>
        </p:txBody>
      </p:sp>
      <p:sp>
        <p:nvSpPr>
          <p:cNvPr id="3" name="Rectangle 2"/>
          <p:cNvSpPr/>
          <p:nvPr/>
        </p:nvSpPr>
        <p:spPr>
          <a:xfrm>
            <a:off x="838200" y="1765297"/>
            <a:ext cx="7620000" cy="1015663"/>
          </a:xfrm>
          <a:prstGeom prst="rect">
            <a:avLst/>
          </a:prstGeom>
        </p:spPr>
        <p:txBody>
          <a:bodyPr wrap="square">
            <a:spAutoFit/>
          </a:bodyPr>
          <a:lstStyle/>
          <a:p>
            <a:r>
              <a:rPr lang="en-US" sz="2000" dirty="0">
                <a:latin typeface="Times New Roman" pitchFamily="18" charset="0"/>
                <a:cs typeface="Times New Roman" pitchFamily="18" charset="0"/>
              </a:rPr>
              <a:t>There are two distinctly different mechanisms for the movement of charge carriers </a:t>
            </a:r>
            <a:r>
              <a:rPr lang="en-US" sz="2000" dirty="0" smtClean="0">
                <a:latin typeface="Times New Roman" pitchFamily="18" charset="0"/>
                <a:cs typeface="Times New Roman" pitchFamily="18" charset="0"/>
              </a:rPr>
              <a:t>and hence </a:t>
            </a:r>
            <a:r>
              <a:rPr lang="en-US" sz="2000" dirty="0">
                <a:latin typeface="Times New Roman" pitchFamily="18" charset="0"/>
                <a:cs typeface="Times New Roman" pitchFamily="18" charset="0"/>
              </a:rPr>
              <a:t>for current flow in semiconductors: </a:t>
            </a:r>
            <a:r>
              <a:rPr lang="en-US" sz="2000" b="1" dirty="0">
                <a:latin typeface="Times New Roman" pitchFamily="18" charset="0"/>
                <a:cs typeface="Times New Roman" pitchFamily="18" charset="0"/>
              </a:rPr>
              <a:t>drift</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diffusion</a:t>
            </a:r>
            <a:r>
              <a:rPr lang="en-US" sz="2000" dirty="0">
                <a:latin typeface="Times New Roman" pitchFamily="18" charset="0"/>
                <a:cs typeface="Times New Roman" pitchFamily="18" charset="0"/>
              </a:rPr>
              <a:t>.</a:t>
            </a:r>
          </a:p>
        </p:txBody>
      </p:sp>
      <p:sp>
        <p:nvSpPr>
          <p:cNvPr id="4" name="Footer Placeholder 3"/>
          <p:cNvSpPr>
            <a:spLocks noGrp="1"/>
          </p:cNvSpPr>
          <p:nvPr>
            <p:ph type="ftr" sz="quarter" idx="10"/>
          </p:nvPr>
        </p:nvSpPr>
        <p:spPr/>
        <p:txBody>
          <a:bodyPr/>
          <a:lstStyle/>
          <a:p>
            <a:pPr>
              <a:defRPr/>
            </a:pPr>
            <a:r>
              <a:rPr lang="en-US" smtClean="0"/>
              <a:t>Lecture 03</a:t>
            </a:r>
            <a:endParaRPr lang="en-US"/>
          </a:p>
        </p:txBody>
      </p:sp>
      <p:sp>
        <p:nvSpPr>
          <p:cNvPr id="6" name="Rectangle 5"/>
          <p:cNvSpPr/>
          <p:nvPr/>
        </p:nvSpPr>
        <p:spPr>
          <a:xfrm>
            <a:off x="1295400" y="5343525"/>
            <a:ext cx="7162800" cy="676275"/>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91579601"/>
              </p:ext>
            </p:extLst>
          </p:nvPr>
        </p:nvGraphicFramePr>
        <p:xfrm>
          <a:off x="1935009" y="5325294"/>
          <a:ext cx="5784018" cy="635239"/>
        </p:xfrm>
        <a:graphic>
          <a:graphicData uri="http://schemas.openxmlformats.org/presentationml/2006/ole">
            <mc:AlternateContent xmlns:mc="http://schemas.openxmlformats.org/markup-compatibility/2006">
              <mc:Choice xmlns:v="urn:schemas-microsoft-com:vml" Requires="v">
                <p:oleObj spid="_x0000_s9359" name="Equation" r:id="rId6" imgW="2197080" imgH="241200" progId="Equation.3">
                  <p:embed/>
                </p:oleObj>
              </mc:Choice>
              <mc:Fallback>
                <p:oleObj name="Equation" r:id="rId6" imgW="2197080" imgH="241200" progId="Equation.3">
                  <p:embed/>
                  <p:pic>
                    <p:nvPicPr>
                      <p:cNvPr id="0" name=""/>
                      <p:cNvPicPr/>
                      <p:nvPr/>
                    </p:nvPicPr>
                    <p:blipFill>
                      <a:blip r:embed="rId7"/>
                      <a:stretch>
                        <a:fillRect/>
                      </a:stretch>
                    </p:blipFill>
                    <p:spPr>
                      <a:xfrm>
                        <a:off x="1935009" y="5325294"/>
                        <a:ext cx="5784018" cy="635239"/>
                      </a:xfrm>
                      <a:prstGeom prst="rect">
                        <a:avLst/>
                      </a:prstGeom>
                      <a:solidFill>
                        <a:schemeClr val="accent3">
                          <a:lumMod val="40000"/>
                          <a:lumOff val="60000"/>
                        </a:schemeClr>
                      </a:solidFill>
                      <a:ln>
                        <a:solidFill>
                          <a:schemeClr val="accent1"/>
                        </a:solidFill>
                      </a:ln>
                    </p:spPr>
                  </p:pic>
                </p:oleObj>
              </mc:Fallback>
            </mc:AlternateContent>
          </a:graphicData>
        </a:graphic>
      </p:graphicFrame>
    </p:spTree>
    <p:extLst>
      <p:ext uri="{BB962C8B-B14F-4D97-AF65-F5344CB8AC3E}">
        <p14:creationId xmlns:p14="http://schemas.microsoft.com/office/powerpoint/2010/main" val="18298487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891379" y="817029"/>
            <a:ext cx="3657600" cy="1295400"/>
          </a:xfrm>
        </p:spPr>
        <p:txBody>
          <a:bodyPr/>
          <a:lstStyle/>
          <a:p>
            <a:r>
              <a:rPr lang="en-US" sz="3200" dirty="0"/>
              <a:t>1. Drift </a:t>
            </a:r>
            <a:r>
              <a:rPr lang="en-US" sz="3200" dirty="0" smtClean="0"/>
              <a:t>Current</a:t>
            </a:r>
          </a:p>
        </p:txBody>
      </p:sp>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19</a:t>
            </a:fld>
            <a:endParaRPr lang="en-US"/>
          </a:p>
        </p:txBody>
      </p:sp>
      <p:sp>
        <p:nvSpPr>
          <p:cNvPr id="25606" name="Text Box 6"/>
          <p:cNvSpPr txBox="1">
            <a:spLocks noChangeArrowheads="1"/>
          </p:cNvSpPr>
          <p:nvPr/>
        </p:nvSpPr>
        <p:spPr bwMode="auto">
          <a:xfrm>
            <a:off x="1116012" y="3182937"/>
            <a:ext cx="6934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800" i="1" dirty="0">
                <a:solidFill>
                  <a:schemeClr val="bg1"/>
                </a:solidFill>
              </a:rPr>
              <a:t>.</a:t>
            </a:r>
            <a:r>
              <a:rPr lang="en-US" sz="2800" i="1" dirty="0"/>
              <a:t>E</a:t>
            </a:r>
            <a:r>
              <a:rPr lang="en-US" sz="2800" dirty="0"/>
              <a:t> </a:t>
            </a:r>
            <a:r>
              <a:rPr lang="en-US" sz="2800" dirty="0">
                <a:solidFill>
                  <a:srgbClr val="FF0000"/>
                </a:solidFill>
              </a:rPr>
              <a:t>(volts / cm)</a:t>
            </a:r>
          </a:p>
          <a:p>
            <a:pPr algn="ctr" eaLnBrk="1" hangingPunct="1"/>
            <a:endParaRPr lang="en-US" sz="2800" dirty="0">
              <a:solidFill>
                <a:srgbClr val="FF0000"/>
              </a:solidFill>
            </a:endParaRPr>
          </a:p>
          <a:p>
            <a:pPr algn="ctr" eaLnBrk="1" hangingPunct="1"/>
            <a:r>
              <a:rPr lang="en-US" sz="2800" i="1" dirty="0">
                <a:solidFill>
                  <a:schemeClr val="bg1"/>
                </a:solidFill>
              </a:rPr>
              <a:t>.</a:t>
            </a:r>
            <a:r>
              <a:rPr lang="en-US" sz="2800" i="1" dirty="0" err="1">
                <a:latin typeface="Symbol" pitchFamily="18" charset="2"/>
              </a:rPr>
              <a:t>m</a:t>
            </a:r>
            <a:r>
              <a:rPr lang="en-US" sz="2800" i="1" baseline="-25000" dirty="0" err="1"/>
              <a:t>p</a:t>
            </a:r>
            <a:r>
              <a:rPr lang="en-US" sz="2800" dirty="0"/>
              <a:t> </a:t>
            </a:r>
            <a:r>
              <a:rPr lang="en-US" sz="2800" dirty="0">
                <a:solidFill>
                  <a:srgbClr val="FF0000"/>
                </a:solidFill>
              </a:rPr>
              <a:t>(cm</a:t>
            </a:r>
            <a:r>
              <a:rPr lang="en-US" sz="2800" baseline="30000" dirty="0">
                <a:solidFill>
                  <a:srgbClr val="FF0000"/>
                </a:solidFill>
              </a:rPr>
              <a:t>2</a:t>
            </a:r>
            <a:r>
              <a:rPr lang="en-US" sz="2800" dirty="0">
                <a:solidFill>
                  <a:srgbClr val="FF0000"/>
                </a:solidFill>
              </a:rPr>
              <a:t>/Vs)</a:t>
            </a:r>
            <a:r>
              <a:rPr lang="en-US" sz="2800" dirty="0"/>
              <a:t> = 480 for silicon</a:t>
            </a:r>
          </a:p>
          <a:p>
            <a:pPr algn="ctr" eaLnBrk="1" hangingPunct="1"/>
            <a:endParaRPr lang="en-US" sz="2800" dirty="0"/>
          </a:p>
          <a:p>
            <a:pPr algn="ctr" eaLnBrk="1" hangingPunct="1"/>
            <a:r>
              <a:rPr lang="en-US" sz="2800" i="1" dirty="0">
                <a:solidFill>
                  <a:schemeClr val="bg1"/>
                </a:solidFill>
              </a:rPr>
              <a:t>.</a:t>
            </a:r>
            <a:r>
              <a:rPr lang="en-US" sz="2800" i="1" dirty="0" err="1">
                <a:latin typeface="Symbol" pitchFamily="18" charset="2"/>
              </a:rPr>
              <a:t>m</a:t>
            </a:r>
            <a:r>
              <a:rPr lang="en-US" sz="2800" i="1" baseline="-25000" dirty="0" err="1"/>
              <a:t>n</a:t>
            </a:r>
            <a:r>
              <a:rPr lang="en-US" sz="2800" dirty="0"/>
              <a:t> </a:t>
            </a:r>
            <a:r>
              <a:rPr lang="en-US" sz="2800" dirty="0">
                <a:solidFill>
                  <a:srgbClr val="FF0000"/>
                </a:solidFill>
              </a:rPr>
              <a:t>(cm</a:t>
            </a:r>
            <a:r>
              <a:rPr lang="en-US" sz="2800" baseline="30000" dirty="0">
                <a:solidFill>
                  <a:srgbClr val="FF0000"/>
                </a:solidFill>
              </a:rPr>
              <a:t>2</a:t>
            </a:r>
            <a:r>
              <a:rPr lang="en-US" sz="2800" dirty="0">
                <a:solidFill>
                  <a:srgbClr val="FF0000"/>
                </a:solidFill>
              </a:rPr>
              <a:t>/Vs)</a:t>
            </a:r>
            <a:r>
              <a:rPr lang="en-US" sz="2800" dirty="0"/>
              <a:t> = 1350 for silicon</a:t>
            </a:r>
          </a:p>
        </p:txBody>
      </p:sp>
      <p:sp>
        <p:nvSpPr>
          <p:cNvPr id="25607" name="Text Box 7"/>
          <p:cNvSpPr txBox="1">
            <a:spLocks noChangeArrowheads="1"/>
          </p:cNvSpPr>
          <p:nvPr/>
        </p:nvSpPr>
        <p:spPr bwMode="auto">
          <a:xfrm>
            <a:off x="890190" y="1887537"/>
            <a:ext cx="7385844" cy="830997"/>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a:solidFill>
                  <a:srgbClr val="FF0000"/>
                </a:solidFill>
              </a:rPr>
              <a:t>note that electrons move with velocity </a:t>
            </a:r>
            <a:r>
              <a:rPr lang="en-US" sz="2400" b="1">
                <a:solidFill>
                  <a:srgbClr val="FF0000"/>
                </a:solidFill>
              </a:rPr>
              <a:t>2.5 times higher</a:t>
            </a:r>
            <a:r>
              <a:rPr lang="en-US" sz="2400">
                <a:solidFill>
                  <a:srgbClr val="FF0000"/>
                </a:solidFill>
              </a:rPr>
              <a:t> than holes</a:t>
            </a:r>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Tree>
    <p:extLst>
      <p:ext uri="{BB962C8B-B14F-4D97-AF65-F5344CB8AC3E}">
        <p14:creationId xmlns:p14="http://schemas.microsoft.com/office/powerpoint/2010/main" val="34075038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solidFill>
                  <a:prstClr val="black"/>
                </a:solidFill>
              </a:rPr>
              <a:t>ILOS</a:t>
            </a:r>
            <a:endParaRPr lang="en-US" sz="3200" dirty="0" smtClean="0"/>
          </a:p>
        </p:txBody>
      </p:sp>
      <p:sp>
        <p:nvSpPr>
          <p:cNvPr id="3076" name="Rectangle 3"/>
          <p:cNvSpPr>
            <a:spLocks noGrp="1" noChangeArrowheads="1"/>
          </p:cNvSpPr>
          <p:nvPr>
            <p:ph sz="half" idx="1"/>
          </p:nvPr>
        </p:nvSpPr>
        <p:spPr>
          <a:xfrm>
            <a:off x="685799" y="2295404"/>
            <a:ext cx="7772401" cy="4410196"/>
          </a:xfrm>
        </p:spPr>
        <p:txBody>
          <a:bodyPr>
            <a:normAutofit/>
          </a:bodyPr>
          <a:lstStyle/>
          <a:p>
            <a:pPr algn="just" eaLnBrk="1" hangingPunct="1"/>
            <a:r>
              <a:rPr lang="en-US" sz="2000" b="1" dirty="0" smtClean="0">
                <a:latin typeface="Times New Roman" pitchFamily="18" charset="0"/>
                <a:cs typeface="Times New Roman" pitchFamily="18" charset="0"/>
              </a:rPr>
              <a:t>In this section, we will learn:</a:t>
            </a:r>
          </a:p>
          <a:p>
            <a:pPr lvl="1" algn="just" eaLnBrk="1" hangingPunct="1"/>
            <a:r>
              <a:rPr lang="en-US" sz="1800" dirty="0" smtClean="0">
                <a:latin typeface="Times New Roman" pitchFamily="18" charset="0"/>
                <a:cs typeface="Times New Roman" pitchFamily="18" charset="0"/>
              </a:rPr>
              <a:t>The </a:t>
            </a:r>
            <a:r>
              <a:rPr lang="en-US" sz="1800" dirty="0" smtClean="0">
                <a:solidFill>
                  <a:srgbClr val="FF0000"/>
                </a:solidFill>
                <a:latin typeface="Times New Roman" pitchFamily="18" charset="0"/>
                <a:cs typeface="Times New Roman" pitchFamily="18" charset="0"/>
              </a:rPr>
              <a:t>basic properties of semiconductors</a:t>
            </a:r>
            <a:r>
              <a:rPr lang="en-US" sz="1800" dirty="0" smtClean="0">
                <a:latin typeface="Times New Roman" pitchFamily="18" charset="0"/>
                <a:cs typeface="Times New Roman" pitchFamily="18" charset="0"/>
              </a:rPr>
              <a:t> and, in particular, silicone – the material used to make most modern electronic circuits.</a:t>
            </a:r>
          </a:p>
          <a:p>
            <a:pPr lvl="1" algn="just" eaLnBrk="1" hangingPunct="1"/>
            <a:r>
              <a:rPr lang="en-US" sz="1800" dirty="0" smtClean="0">
                <a:latin typeface="Times New Roman" pitchFamily="18" charset="0"/>
                <a:cs typeface="Times New Roman" pitchFamily="18" charset="0"/>
              </a:rPr>
              <a:t>How </a:t>
            </a:r>
            <a:r>
              <a:rPr lang="en-US" sz="1800" dirty="0" smtClean="0">
                <a:solidFill>
                  <a:srgbClr val="FF0000"/>
                </a:solidFill>
                <a:latin typeface="Times New Roman" pitchFamily="18" charset="0"/>
                <a:cs typeface="Times New Roman" pitchFamily="18" charset="0"/>
              </a:rPr>
              <a:t>doping a pure silicon crystal</a:t>
            </a:r>
            <a:r>
              <a:rPr lang="en-US" sz="1800" dirty="0" smtClean="0">
                <a:latin typeface="Times New Roman" pitchFamily="18" charset="0"/>
                <a:cs typeface="Times New Roman" pitchFamily="18" charset="0"/>
              </a:rPr>
              <a:t> dramatically changes electrical conductivity – the fundamental idea in underlying the use of semiconductors in the implementation of electronic devices.</a:t>
            </a:r>
          </a:p>
          <a:p>
            <a:pPr lvl="1" algn="just"/>
            <a:r>
              <a:rPr lang="en-US" sz="1800" dirty="0">
                <a:latin typeface="Times New Roman" pitchFamily="18" charset="0"/>
                <a:cs typeface="Times New Roman" pitchFamily="18" charset="0"/>
              </a:rPr>
              <a:t>The two mechanisms by which current flows in semiconductors – </a:t>
            </a:r>
            <a:r>
              <a:rPr lang="en-US" sz="1800" dirty="0">
                <a:solidFill>
                  <a:srgbClr val="FF0000"/>
                </a:solidFill>
                <a:latin typeface="Times New Roman" pitchFamily="18" charset="0"/>
                <a:cs typeface="Times New Roman" pitchFamily="18" charset="0"/>
              </a:rPr>
              <a:t>drift and diffusion charge carriers.</a:t>
            </a:r>
          </a:p>
          <a:p>
            <a:pPr lvl="1" algn="just"/>
            <a:r>
              <a:rPr lang="en-US" sz="1800" dirty="0">
                <a:latin typeface="Times New Roman" pitchFamily="18" charset="0"/>
                <a:cs typeface="Times New Roman" pitchFamily="18" charset="0"/>
              </a:rPr>
              <a:t>The </a:t>
            </a:r>
            <a:r>
              <a:rPr lang="en-US" sz="1800" dirty="0">
                <a:solidFill>
                  <a:srgbClr val="FF0000"/>
                </a:solidFill>
                <a:latin typeface="Times New Roman" pitchFamily="18" charset="0"/>
                <a:cs typeface="Times New Roman" pitchFamily="18" charset="0"/>
              </a:rPr>
              <a:t>structure and operation of the </a:t>
            </a:r>
            <a:r>
              <a:rPr lang="en-US" sz="1800" i="1" dirty="0" err="1">
                <a:solidFill>
                  <a:srgbClr val="FF0000"/>
                </a:solidFill>
                <a:latin typeface="Times New Roman" pitchFamily="18" charset="0"/>
                <a:cs typeface="Times New Roman" pitchFamily="18" charset="0"/>
              </a:rPr>
              <a:t>pn</a:t>
            </a:r>
            <a:r>
              <a:rPr lang="en-US" sz="1800" dirty="0">
                <a:solidFill>
                  <a:srgbClr val="FF0000"/>
                </a:solidFill>
                <a:latin typeface="Times New Roman" pitchFamily="18" charset="0"/>
                <a:cs typeface="Times New Roman" pitchFamily="18" charset="0"/>
              </a:rPr>
              <a:t> junction</a:t>
            </a:r>
            <a:r>
              <a:rPr lang="en-US" sz="1800" dirty="0">
                <a:latin typeface="Times New Roman" pitchFamily="18" charset="0"/>
                <a:cs typeface="Times New Roman" pitchFamily="18" charset="0"/>
              </a:rPr>
              <a:t> – a basic semiconductor structure that implements the diode and plays a dominant role in semiconductors.</a:t>
            </a:r>
          </a:p>
          <a:p>
            <a:pPr lvl="1" algn="just" eaLnBrk="1" hangingPunct="1"/>
            <a:endParaRPr lang="en-US" sz="1800" dirty="0" smtClean="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BE3AFE34-7AFA-48CD-BBAA-77D2E9D97CCF}"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131073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fade">
                                      <p:cBhvr>
                                        <p:cTn id="7" dur="1000"/>
                                        <p:tgtEl>
                                          <p:spTgt spid="3076">
                                            <p:txEl>
                                              <p:pRg st="1" end="1"/>
                                            </p:txEl>
                                          </p:spTgt>
                                        </p:tgtEl>
                                      </p:cBhvr>
                                    </p:animEffect>
                                    <p:anim calcmode="lin" valueType="num">
                                      <p:cBhvr>
                                        <p:cTn id="8" dur="1000" fill="hold"/>
                                        <p:tgtEl>
                                          <p:spTgt spid="307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xEl>
                                              <p:pRg st="2" end="2"/>
                                            </p:txEl>
                                          </p:spTgt>
                                        </p:tgtEl>
                                        <p:attrNameLst>
                                          <p:attrName>style.visibility</p:attrName>
                                        </p:attrNameLst>
                                      </p:cBhvr>
                                      <p:to>
                                        <p:strVal val="visible"/>
                                      </p:to>
                                    </p:set>
                                    <p:animEffect transition="in" filter="fade">
                                      <p:cBhvr>
                                        <p:cTn id="14" dur="1000"/>
                                        <p:tgtEl>
                                          <p:spTgt spid="3076">
                                            <p:txEl>
                                              <p:pRg st="2" end="2"/>
                                            </p:txEl>
                                          </p:spTgt>
                                        </p:tgtEl>
                                      </p:cBhvr>
                                    </p:animEffect>
                                    <p:anim calcmode="lin" valueType="num">
                                      <p:cBhvr>
                                        <p:cTn id="15" dur="1000" fill="hold"/>
                                        <p:tgtEl>
                                          <p:spTgt spid="307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xEl>
                                              <p:pRg st="3" end="3"/>
                                            </p:txEl>
                                          </p:spTgt>
                                        </p:tgtEl>
                                        <p:attrNameLst>
                                          <p:attrName>style.visibility</p:attrName>
                                        </p:attrNameLst>
                                      </p:cBhvr>
                                      <p:to>
                                        <p:strVal val="visible"/>
                                      </p:to>
                                    </p:set>
                                    <p:animEffect transition="in" filter="fade">
                                      <p:cBhvr>
                                        <p:cTn id="21" dur="1000"/>
                                        <p:tgtEl>
                                          <p:spTgt spid="3076">
                                            <p:txEl>
                                              <p:pRg st="3" end="3"/>
                                            </p:txEl>
                                          </p:spTgt>
                                        </p:tgtEl>
                                      </p:cBhvr>
                                    </p:animEffect>
                                    <p:anim calcmode="lin" valueType="num">
                                      <p:cBhvr>
                                        <p:cTn id="22" dur="1000" fill="hold"/>
                                        <p:tgtEl>
                                          <p:spTgt spid="307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6">
                                            <p:txEl>
                                              <p:pRg st="4" end="4"/>
                                            </p:txEl>
                                          </p:spTgt>
                                        </p:tgtEl>
                                        <p:attrNameLst>
                                          <p:attrName>style.visibility</p:attrName>
                                        </p:attrNameLst>
                                      </p:cBhvr>
                                      <p:to>
                                        <p:strVal val="visible"/>
                                      </p:to>
                                    </p:set>
                                    <p:animEffect transition="in" filter="fade">
                                      <p:cBhvr>
                                        <p:cTn id="28" dur="1000"/>
                                        <p:tgtEl>
                                          <p:spTgt spid="3076">
                                            <p:txEl>
                                              <p:pRg st="4" end="4"/>
                                            </p:txEl>
                                          </p:spTgt>
                                        </p:tgtEl>
                                      </p:cBhvr>
                                    </p:animEffect>
                                    <p:anim calcmode="lin" valueType="num">
                                      <p:cBhvr>
                                        <p:cTn id="29" dur="1000" fill="hold"/>
                                        <p:tgtEl>
                                          <p:spTgt spid="307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7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z="3200" b="0" smtClean="0"/>
              <a:t>3.3.1.</a:t>
            </a:r>
            <a:r>
              <a:rPr lang="en-US" sz="3200" smtClean="0"/>
              <a:t> Drift Current</a:t>
            </a:r>
          </a:p>
        </p:txBody>
      </p:sp>
      <p:sp>
        <p:nvSpPr>
          <p:cNvPr id="26628" name="Rectangle 3"/>
          <p:cNvSpPr>
            <a:spLocks noGrp="1" noChangeArrowheads="1"/>
          </p:cNvSpPr>
          <p:nvPr>
            <p:ph type="body" sz="half" idx="1"/>
          </p:nvPr>
        </p:nvSpPr>
        <p:spPr>
          <a:xfrm>
            <a:off x="152400" y="2057400"/>
            <a:ext cx="8763000" cy="4038600"/>
          </a:xfrm>
        </p:spPr>
        <p:txBody>
          <a:bodyPr/>
          <a:lstStyle/>
          <a:p>
            <a:pPr eaLnBrk="1" hangingPunct="1"/>
            <a:r>
              <a:rPr lang="en-US" sz="2800" b="1" smtClean="0">
                <a:solidFill>
                  <a:srgbClr val="FF0000"/>
                </a:solidFill>
              </a:rPr>
              <a:t>Q:</a:t>
            </a:r>
            <a:r>
              <a:rPr lang="en-US" sz="2800" smtClean="0">
                <a:solidFill>
                  <a:srgbClr val="FF0000"/>
                </a:solidFill>
              </a:rPr>
              <a:t> </a:t>
            </a:r>
            <a:r>
              <a:rPr lang="en-US" sz="2800" smtClean="0"/>
              <a:t>What happens when an </a:t>
            </a:r>
            <a:r>
              <a:rPr lang="en-US" sz="2800" smtClean="0">
                <a:solidFill>
                  <a:srgbClr val="FF0000"/>
                </a:solidFill>
              </a:rPr>
              <a:t>electrical field (</a:t>
            </a:r>
            <a:r>
              <a:rPr lang="en-US" sz="2800" i="1" smtClean="0">
                <a:solidFill>
                  <a:srgbClr val="FF0000"/>
                </a:solidFill>
              </a:rPr>
              <a:t>E</a:t>
            </a:r>
            <a:r>
              <a:rPr lang="en-US" sz="2800" smtClean="0">
                <a:solidFill>
                  <a:srgbClr val="FF0000"/>
                </a:solidFill>
              </a:rPr>
              <a:t>) is applied </a:t>
            </a:r>
            <a:r>
              <a:rPr lang="en-US" sz="2800" smtClean="0"/>
              <a:t>to a semiconductor crystal?</a:t>
            </a:r>
          </a:p>
          <a:p>
            <a:pPr lvl="1" eaLnBrk="1" hangingPunct="1"/>
            <a:r>
              <a:rPr lang="en-US" sz="2800" b="1" smtClean="0">
                <a:solidFill>
                  <a:srgbClr val="008000"/>
                </a:solidFill>
              </a:rPr>
              <a:t>A:</a:t>
            </a:r>
            <a:r>
              <a:rPr lang="en-US" sz="2800" smtClean="0">
                <a:solidFill>
                  <a:srgbClr val="008000"/>
                </a:solidFill>
              </a:rPr>
              <a:t> </a:t>
            </a:r>
            <a:r>
              <a:rPr lang="en-US" sz="2800" smtClean="0"/>
              <a:t>Holes are </a:t>
            </a:r>
            <a:r>
              <a:rPr lang="en-US" sz="2800" smtClean="0">
                <a:solidFill>
                  <a:srgbClr val="FF0000"/>
                </a:solidFill>
              </a:rPr>
              <a:t>accelerated in the direction of E</a:t>
            </a:r>
            <a:r>
              <a:rPr lang="en-US" sz="2800" smtClean="0"/>
              <a:t>, free electrons are repelled.</a:t>
            </a:r>
          </a:p>
          <a:p>
            <a:pPr eaLnBrk="1" hangingPunct="1"/>
            <a:r>
              <a:rPr lang="en-US" sz="2800" b="1" smtClean="0">
                <a:solidFill>
                  <a:srgbClr val="FF0000"/>
                </a:solidFill>
              </a:rPr>
              <a:t>Q:</a:t>
            </a:r>
            <a:r>
              <a:rPr lang="en-US" sz="2800" smtClean="0">
                <a:solidFill>
                  <a:srgbClr val="FF0000"/>
                </a:solidFill>
              </a:rPr>
              <a:t> </a:t>
            </a:r>
            <a:r>
              <a:rPr lang="en-US" sz="2800" smtClean="0"/>
              <a:t>How is the </a:t>
            </a:r>
            <a:r>
              <a:rPr lang="en-US" sz="2800" smtClean="0">
                <a:solidFill>
                  <a:srgbClr val="FF0000"/>
                </a:solidFill>
              </a:rPr>
              <a:t>velocity</a:t>
            </a:r>
            <a:r>
              <a:rPr lang="en-US" sz="2800" smtClean="0"/>
              <a:t> of these holes defined?</a:t>
            </a:r>
          </a:p>
        </p:txBody>
      </p:sp>
      <p:graphicFrame>
        <p:nvGraphicFramePr>
          <p:cNvPr id="26629" name="Object 4"/>
          <p:cNvGraphicFramePr>
            <a:graphicFrameLocks noGrp="1" noChangeAspect="1"/>
          </p:cNvGraphicFramePr>
          <p:nvPr>
            <p:ph sz="half" idx="2"/>
          </p:nvPr>
        </p:nvGraphicFramePr>
        <p:xfrm>
          <a:off x="2306638" y="4648200"/>
          <a:ext cx="4548187" cy="1208088"/>
        </p:xfrm>
        <a:graphic>
          <a:graphicData uri="http://schemas.openxmlformats.org/presentationml/2006/ole">
            <mc:AlternateContent xmlns:mc="http://schemas.openxmlformats.org/markup-compatibility/2006">
              <mc:Choice xmlns:v="urn:schemas-microsoft-com:vml" Requires="v">
                <p:oleObj spid="_x0000_s11366" name="Equation" r:id="rId3" imgW="1625600" imgH="431800" progId="Equation.DSMT4">
                  <p:embed/>
                </p:oleObj>
              </mc:Choice>
              <mc:Fallback>
                <p:oleObj name="Equation" r:id="rId3" imgW="16256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4648200"/>
                        <a:ext cx="4548187" cy="1208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20</a:t>
            </a:fld>
            <a:endParaRPr lang="en-US"/>
          </a:p>
        </p:txBody>
      </p:sp>
      <p:sp>
        <p:nvSpPr>
          <p:cNvPr id="26630" name="Rectangle 5"/>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31" name="Picture 8" descr="se03F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057400"/>
            <a:ext cx="69342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6"/>
          <p:cNvSpPr txBox="1">
            <a:spLocks noChangeArrowheads="1"/>
          </p:cNvSpPr>
          <p:nvPr/>
        </p:nvSpPr>
        <p:spPr bwMode="auto">
          <a:xfrm>
            <a:off x="228600" y="22860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400" dirty="0" smtClean="0"/>
              <a:t>An </a:t>
            </a:r>
            <a:r>
              <a:rPr lang="en-US" sz="2400" dirty="0"/>
              <a:t>electric field </a:t>
            </a:r>
            <a:r>
              <a:rPr lang="en-US" sz="2400" i="1" dirty="0"/>
              <a:t>E</a:t>
            </a:r>
            <a:r>
              <a:rPr lang="en-US" sz="2400" dirty="0"/>
              <a:t> established in a bar of silicon causes the holes to drift in the direction of </a:t>
            </a:r>
            <a:r>
              <a:rPr lang="en-US" sz="2400" i="1" dirty="0"/>
              <a:t>E</a:t>
            </a:r>
            <a:r>
              <a:rPr lang="en-US" sz="2400" dirty="0"/>
              <a:t> and the free electrons to drift in the opposite direction. Both the hole and electron drift currents are in the direction of </a:t>
            </a:r>
            <a:r>
              <a:rPr lang="en-US" sz="2400" i="1" dirty="0"/>
              <a:t>E</a:t>
            </a:r>
            <a:r>
              <a:rPr lang="en-US" sz="2400" dirty="0"/>
              <a:t>.</a:t>
            </a:r>
          </a:p>
        </p:txBody>
      </p:sp>
      <p:sp>
        <p:nvSpPr>
          <p:cNvPr id="2199561" name="Line 9"/>
          <p:cNvSpPr>
            <a:spLocks noChangeShapeType="1"/>
          </p:cNvSpPr>
          <p:nvPr/>
        </p:nvSpPr>
        <p:spPr bwMode="auto">
          <a:xfrm>
            <a:off x="3962400" y="3886200"/>
            <a:ext cx="1219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9562" name="Line 10"/>
          <p:cNvSpPr>
            <a:spLocks noChangeShapeType="1"/>
          </p:cNvSpPr>
          <p:nvPr/>
        </p:nvSpPr>
        <p:spPr bwMode="auto">
          <a:xfrm flipH="1">
            <a:off x="3962400" y="4343400"/>
            <a:ext cx="1219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9563" name="Text Box 11"/>
          <p:cNvSpPr txBox="1">
            <a:spLocks noChangeArrowheads="1"/>
          </p:cNvSpPr>
          <p:nvPr/>
        </p:nvSpPr>
        <p:spPr bwMode="auto">
          <a:xfrm>
            <a:off x="5181600" y="3595688"/>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800" b="1">
                <a:solidFill>
                  <a:srgbClr val="FF0000"/>
                </a:solidFill>
              </a:rPr>
              <a:t>HOLES</a:t>
            </a:r>
          </a:p>
        </p:txBody>
      </p:sp>
      <p:sp>
        <p:nvSpPr>
          <p:cNvPr id="2199564" name="Text Box 12"/>
          <p:cNvSpPr txBox="1">
            <a:spLocks noChangeArrowheads="1"/>
          </p:cNvSpPr>
          <p:nvPr/>
        </p:nvSpPr>
        <p:spPr bwMode="auto">
          <a:xfrm>
            <a:off x="5257800" y="40386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800" b="1">
                <a:solidFill>
                  <a:srgbClr val="FF0000"/>
                </a:solidFill>
              </a:rPr>
              <a:t>ELECTRONS</a:t>
            </a:r>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Tree>
    <p:extLst>
      <p:ext uri="{BB962C8B-B14F-4D97-AF65-F5344CB8AC3E}">
        <p14:creationId xmlns:p14="http://schemas.microsoft.com/office/powerpoint/2010/main" val="20167258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99561"/>
                                        </p:tgtEl>
                                        <p:attrNameLst>
                                          <p:attrName>style.visibility</p:attrName>
                                        </p:attrNameLst>
                                      </p:cBhvr>
                                      <p:to>
                                        <p:strVal val="visible"/>
                                      </p:to>
                                    </p:set>
                                    <p:animEffect transition="in" filter="fade">
                                      <p:cBhvr>
                                        <p:cTn id="7" dur="1000"/>
                                        <p:tgtEl>
                                          <p:spTgt spid="21995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99563"/>
                                        </p:tgtEl>
                                        <p:attrNameLst>
                                          <p:attrName>style.visibility</p:attrName>
                                        </p:attrNameLst>
                                      </p:cBhvr>
                                      <p:to>
                                        <p:strVal val="visible"/>
                                      </p:to>
                                    </p:set>
                                    <p:animEffect transition="in" filter="fade">
                                      <p:cBhvr>
                                        <p:cTn id="10" dur="1000"/>
                                        <p:tgtEl>
                                          <p:spTgt spid="2199563"/>
                                        </p:tgtEl>
                                      </p:cBhvr>
                                    </p:animEffect>
                                  </p:childTnLst>
                                </p:cTn>
                              </p:par>
                            </p:childTnLst>
                          </p:cTn>
                        </p:par>
                        <p:par>
                          <p:cTn id="11" fill="hold" nodeType="afterGroup">
                            <p:stCondLst>
                              <p:cond delay="1000"/>
                            </p:stCondLst>
                            <p:childTnLst>
                              <p:par>
                                <p:cTn id="12" presetID="10" presetClass="exit" presetSubtype="0" fill="hold" grpId="1" nodeType="afterEffect">
                                  <p:stCondLst>
                                    <p:cond delay="0"/>
                                  </p:stCondLst>
                                  <p:childTnLst>
                                    <p:animEffect transition="out" filter="fade">
                                      <p:cBhvr>
                                        <p:cTn id="13" dur="1000"/>
                                        <p:tgtEl>
                                          <p:spTgt spid="2199561"/>
                                        </p:tgtEl>
                                      </p:cBhvr>
                                    </p:animEffect>
                                    <p:set>
                                      <p:cBhvr>
                                        <p:cTn id="14" dur="1" fill="hold">
                                          <p:stCondLst>
                                            <p:cond delay="999"/>
                                          </p:stCondLst>
                                        </p:cTn>
                                        <p:tgtEl>
                                          <p:spTgt spid="2199561"/>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1000"/>
                                        <p:tgtEl>
                                          <p:spTgt spid="2199563"/>
                                        </p:tgtEl>
                                      </p:cBhvr>
                                    </p:animEffect>
                                    <p:set>
                                      <p:cBhvr>
                                        <p:cTn id="17" dur="1" fill="hold">
                                          <p:stCondLst>
                                            <p:cond delay="999"/>
                                          </p:stCondLst>
                                        </p:cTn>
                                        <p:tgtEl>
                                          <p:spTgt spid="2199563"/>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199562"/>
                                        </p:tgtEl>
                                        <p:attrNameLst>
                                          <p:attrName>style.visibility</p:attrName>
                                        </p:attrNameLst>
                                      </p:cBhvr>
                                      <p:to>
                                        <p:strVal val="visible"/>
                                      </p:to>
                                    </p:set>
                                    <p:animEffect transition="in" filter="fade">
                                      <p:cBhvr>
                                        <p:cTn id="20" dur="1000"/>
                                        <p:tgtEl>
                                          <p:spTgt spid="21995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99564"/>
                                        </p:tgtEl>
                                        <p:attrNameLst>
                                          <p:attrName>style.visibility</p:attrName>
                                        </p:attrNameLst>
                                      </p:cBhvr>
                                      <p:to>
                                        <p:strVal val="visible"/>
                                      </p:to>
                                    </p:set>
                                    <p:animEffect transition="in" filter="fade">
                                      <p:cBhvr>
                                        <p:cTn id="23" dur="1000"/>
                                        <p:tgtEl>
                                          <p:spTgt spid="2199564"/>
                                        </p:tgtEl>
                                      </p:cBhvr>
                                    </p:animEffect>
                                  </p:childTnLst>
                                </p:cTn>
                              </p:par>
                            </p:childTnLst>
                          </p:cTn>
                        </p:par>
                        <p:par>
                          <p:cTn id="24" fill="hold" nodeType="afterGroup">
                            <p:stCondLst>
                              <p:cond delay="2000"/>
                            </p:stCondLst>
                            <p:childTnLst>
                              <p:par>
                                <p:cTn id="25" presetID="10" presetClass="exit" presetSubtype="0" fill="hold" grpId="1" nodeType="afterEffect">
                                  <p:stCondLst>
                                    <p:cond delay="0"/>
                                  </p:stCondLst>
                                  <p:childTnLst>
                                    <p:animEffect transition="out" filter="fade">
                                      <p:cBhvr>
                                        <p:cTn id="26" dur="1000"/>
                                        <p:tgtEl>
                                          <p:spTgt spid="2199562"/>
                                        </p:tgtEl>
                                      </p:cBhvr>
                                    </p:animEffect>
                                    <p:set>
                                      <p:cBhvr>
                                        <p:cTn id="27" dur="1" fill="hold">
                                          <p:stCondLst>
                                            <p:cond delay="999"/>
                                          </p:stCondLst>
                                        </p:cTn>
                                        <p:tgtEl>
                                          <p:spTgt spid="219956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2199564"/>
                                        </p:tgtEl>
                                      </p:cBhvr>
                                    </p:animEffect>
                                    <p:set>
                                      <p:cBhvr>
                                        <p:cTn id="30" dur="1" fill="hold">
                                          <p:stCondLst>
                                            <p:cond delay="999"/>
                                          </p:stCondLst>
                                        </p:cTn>
                                        <p:tgtEl>
                                          <p:spTgt spid="21995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9561" grpId="0" animBg="1"/>
      <p:bldP spid="2199561" grpId="1" animBg="1"/>
      <p:bldP spid="2199562" grpId="0" animBg="1"/>
      <p:bldP spid="2199562" grpId="1" animBg="1"/>
      <p:bldP spid="2199563" grpId="0"/>
      <p:bldP spid="2199563" grpId="1"/>
      <p:bldP spid="2199564" grpId="0"/>
      <p:bldP spid="219956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 and Current Density</a:t>
            </a:r>
            <a:endParaRPr lang="en-US" dirty="0"/>
          </a:p>
        </p:txBody>
      </p:sp>
      <p:sp>
        <p:nvSpPr>
          <p:cNvPr id="7" name="Date Placeholder 6"/>
          <p:cNvSpPr>
            <a:spLocks noGrp="1"/>
          </p:cNvSpPr>
          <p:nvPr>
            <p:ph type="dt" sz="half" idx="10"/>
          </p:nvPr>
        </p:nvSpPr>
        <p:spPr/>
        <p:txBody>
          <a:bodyPr/>
          <a:lstStyle/>
          <a:p>
            <a:fld id="{1B78DA46-A3FF-43A6-92E8-7F0A492E4B9A}" type="datetime1">
              <a:rPr lang="en-US" smtClean="0"/>
              <a:t>10/30/2017</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mc:AlternateContent xmlns:mc="http://schemas.openxmlformats.org/markup-compatibility/2006" xmlns:a14="http://schemas.microsoft.com/office/drawing/2010/main">
        <mc:Choice Requires="a14">
          <p:sp>
            <p:nvSpPr>
              <p:cNvPr id="5" name="Rectangle 4"/>
              <p:cNvSpPr/>
              <p:nvPr/>
            </p:nvSpPr>
            <p:spPr>
              <a:xfrm>
                <a:off x="914399" y="2590800"/>
                <a:ext cx="7315200" cy="1323439"/>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Current density may be related to the velocity of volume charge density at a point.</a:t>
                </a:r>
              </a:p>
              <a:p>
                <a:pPr algn="just"/>
                <a:r>
                  <a:rPr lang="en-US" sz="2000" dirty="0">
                    <a:latin typeface="Times New Roman" panose="02020603050405020304" pitchFamily="18" charset="0"/>
                    <a:cs typeface="Times New Roman" panose="02020603050405020304" pitchFamily="18" charset="0"/>
                  </a:rPr>
                  <a:t>Consider the element of </a:t>
                </a:r>
                <a:r>
                  <a:rPr lang="en-US" sz="2000" dirty="0" smtClean="0">
                    <a:latin typeface="Times New Roman" panose="02020603050405020304" pitchFamily="18" charset="0"/>
                    <a:cs typeface="Times New Roman" panose="02020603050405020304" pitchFamily="18" charset="0"/>
                  </a:rPr>
                  <a:t>charge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𝑄</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𝜌</m:t>
                        </m:r>
                      </m:e>
                      <m:sub>
                        <m:r>
                          <a:rPr lang="en-US" sz="2000" b="0" i="1" smtClean="0">
                            <a:latin typeface="Cambria Math" panose="02040503050406030204" pitchFamily="18" charset="0"/>
                            <a:ea typeface="Cambria Math" panose="02040503050406030204" pitchFamily="18" charset="0"/>
                          </a:rPr>
                          <m:t>𝑣</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𝑣</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ea typeface="Cambria Math" panose="02040503050406030204" pitchFamily="18" charset="0"/>
                          </a:rPr>
                          <m:t>𝑣</m:t>
                        </m:r>
                      </m:sub>
                    </m:s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𝑆</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𝐿</m:t>
                    </m:r>
                  </m:oMath>
                </a14:m>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as shown in Figure (</a:t>
                </a:r>
                <a:r>
                  <a:rPr lang="en-US" sz="2000" i="1"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14399" y="2590800"/>
                <a:ext cx="7315200" cy="1323439"/>
              </a:xfrm>
              <a:prstGeom prst="rect">
                <a:avLst/>
              </a:prstGeom>
              <a:blipFill rotWithShape="0">
                <a:blip r:embed="rId2"/>
                <a:stretch>
                  <a:fillRect l="-833" t="-2304" r="-833" b="-7373"/>
                </a:stretch>
              </a:blipFill>
            </p:spPr>
            <p:txBody>
              <a:bodyPr/>
              <a:lstStyle/>
              <a:p>
                <a:r>
                  <a:rPr lang="en-US">
                    <a:noFill/>
                  </a:rPr>
                  <a:t> </a:t>
                </a:r>
              </a:p>
            </p:txBody>
          </p:sp>
        </mc:Fallback>
      </mc:AlternateContent>
      <p:pic>
        <p:nvPicPr>
          <p:cNvPr id="6" name="Picture 5"/>
          <p:cNvPicPr>
            <a:picLocks noChangeAspect="1"/>
          </p:cNvPicPr>
          <p:nvPr/>
        </p:nvPicPr>
        <p:blipFill rotWithShape="1">
          <a:blip r:embed="rId3"/>
          <a:srcRect b="16873"/>
          <a:stretch/>
        </p:blipFill>
        <p:spPr>
          <a:xfrm>
            <a:off x="2711201" y="4007123"/>
            <a:ext cx="3721597" cy="2180443"/>
          </a:xfrm>
          <a:prstGeom prst="rect">
            <a:avLst/>
          </a:prstGeom>
        </p:spPr>
      </p:pic>
      <p:sp>
        <p:nvSpPr>
          <p:cNvPr id="3" name="Footer Placeholder 2"/>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604169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 and Current Density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490135"/>
                <a:ext cx="7543800" cy="3444997"/>
              </a:xfrm>
            </p:spPr>
            <p:txBody>
              <a:bodyPr>
                <a:normAutofit/>
              </a:bodyPr>
              <a:lstStyle/>
              <a:p>
                <a:pPr algn="just">
                  <a:lnSpc>
                    <a:spcPct val="100000"/>
                  </a:lnSpc>
                  <a:spcBef>
                    <a:spcPts val="600"/>
                  </a:spcBef>
                </a:pPr>
                <a:r>
                  <a:rPr lang="en-US" sz="2000" dirty="0" smtClean="0">
                    <a:latin typeface="Times New Roman" panose="02020603050405020304" pitchFamily="18" charset="0"/>
                    <a:cs typeface="Times New Roman" panose="02020603050405020304" pitchFamily="18" charset="0"/>
                  </a:rPr>
                  <a:t>To simplify the explanation, assume that the charge element is oriented to the x-axis and has </a:t>
                </a:r>
                <a:r>
                  <a:rPr lang="en-US" sz="2000" dirty="0">
                    <a:latin typeface="Times New Roman" panose="02020603050405020304" pitchFamily="18" charset="0"/>
                    <a:cs typeface="Times New Roman" panose="02020603050405020304" pitchFamily="18" charset="0"/>
                  </a:rPr>
                  <a:t>only an </a:t>
                </a:r>
                <a:r>
                  <a:rPr lang="en-US" sz="2000" i="1" dirty="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component of </a:t>
                </a:r>
                <a:r>
                  <a:rPr lang="en-US" sz="2000" dirty="0" smtClean="0">
                    <a:latin typeface="Times New Roman" panose="02020603050405020304" pitchFamily="18" charset="0"/>
                    <a:cs typeface="Times New Roman" panose="02020603050405020304" pitchFamily="18" charset="0"/>
                  </a:rPr>
                  <a:t>velocity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𝑄</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ea typeface="Cambria Math" panose="02040503050406030204" pitchFamily="18" charset="0"/>
                          </a:rPr>
                          <m:t>𝑣</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𝑆</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oMath>
                </a14:m>
                <a:r>
                  <a:rPr lang="en-US" sz="2000" dirty="0" smtClean="0">
                    <a:latin typeface="Times New Roman" panose="02020603050405020304" pitchFamily="18" charset="0"/>
                    <a:cs typeface="Times New Roman" panose="02020603050405020304" pitchFamily="18" charset="0"/>
                  </a:rPr>
                  <a:t>.</a:t>
                </a:r>
              </a:p>
              <a:p>
                <a:pPr algn="just">
                  <a:lnSpc>
                    <a:spcPct val="100000"/>
                  </a:lnSpc>
                  <a:spcBef>
                    <a:spcPts val="600"/>
                  </a:spcBef>
                </a:pPr>
                <a:r>
                  <a:rPr lang="en-US" sz="2000" dirty="0" smtClean="0">
                    <a:latin typeface="Times New Roman" panose="02020603050405020304" pitchFamily="18" charset="0"/>
                    <a:cs typeface="Times New Roman" panose="02020603050405020304" pitchFamily="18" charset="0"/>
                  </a:rPr>
                  <a:t>If the charge element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𝑄</m:t>
                    </m:r>
                    <m:r>
                      <a:rPr lang="en-US" sz="2000" i="1">
                        <a:latin typeface="Cambria Math" panose="02040503050406030204" pitchFamily="18" charset="0"/>
                        <a:ea typeface="Cambria Math" panose="02040503050406030204" pitchFamily="18" charset="0"/>
                      </a:rPr>
                      <m:t> </m:t>
                    </m:r>
                  </m:oMath>
                </a14:m>
                <a:r>
                  <a:rPr lang="en-US" sz="2000" dirty="0" smtClean="0">
                    <a:latin typeface="Times New Roman" panose="02020603050405020304" pitchFamily="18" charset="0"/>
                    <a:cs typeface="Times New Roman" panose="02020603050405020304" pitchFamily="18" charset="0"/>
                  </a:rPr>
                  <a:t>moved </a:t>
                </a:r>
                <a:r>
                  <a:rPr lang="en-US" sz="2000" dirty="0">
                    <a:latin typeface="Times New Roman" panose="02020603050405020304" pitchFamily="18" charset="0"/>
                    <a:cs typeface="Times New Roman" panose="02020603050405020304" pitchFamily="18" charset="0"/>
                  </a:rPr>
                  <a:t>a </a:t>
                </a:r>
                <a:r>
                  <a:rPr lang="en-US" sz="2000" dirty="0" smtClean="0">
                    <a:latin typeface="Times New Roman" panose="02020603050405020304" pitchFamily="18" charset="0"/>
                    <a:cs typeface="Times New Roman" panose="02020603050405020304" pitchFamily="18" charset="0"/>
                  </a:rPr>
                  <a:t>distance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oMath>
                </a14:m>
                <a:r>
                  <a:rPr lang="en-US" sz="2000" dirty="0" smtClean="0">
                    <a:latin typeface="Times New Roman" panose="02020603050405020304" pitchFamily="18" charset="0"/>
                    <a:cs typeface="Times New Roman" panose="02020603050405020304" pitchFamily="18" charset="0"/>
                  </a:rPr>
                  <a:t> i</a:t>
                </a:r>
                <a:r>
                  <a:rPr lang="en-US" sz="2000" dirty="0">
                    <a:latin typeface="Times New Roman" panose="02020603050405020304" pitchFamily="18" charset="0"/>
                    <a:cs typeface="Times New Roman" panose="02020603050405020304" pitchFamily="18" charset="0"/>
                  </a:rPr>
                  <a:t>n the time interval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indicated </a:t>
                </a:r>
                <a:r>
                  <a:rPr lang="en-US" sz="2000" dirty="0" smtClean="0">
                    <a:latin typeface="Times New Roman" panose="02020603050405020304" pitchFamily="18" charset="0"/>
                    <a:cs typeface="Times New Roman" panose="02020603050405020304" pitchFamily="18" charset="0"/>
                  </a:rPr>
                  <a:t>in Figure </a:t>
                </a:r>
                <a:r>
                  <a:rPr lang="en-US" sz="2000" dirty="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the resulting current will be</a:t>
                </a: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490135"/>
                <a:ext cx="7543800" cy="3444997"/>
              </a:xfrm>
              <a:blipFill rotWithShape="0">
                <a:blip r:embed="rId2"/>
                <a:stretch>
                  <a:fillRect l="-970" t="-1590" r="-808"/>
                </a:stretch>
              </a:blipFill>
            </p:spPr>
            <p:txBody>
              <a:bodyPr/>
              <a:lstStyle/>
              <a:p>
                <a:r>
                  <a:rPr lang="en-US">
                    <a:noFill/>
                  </a:rPr>
                  <a:t> </a:t>
                </a:r>
              </a:p>
            </p:txBody>
          </p:sp>
        </mc:Fallback>
      </mc:AlternateContent>
      <p:sp>
        <p:nvSpPr>
          <p:cNvPr id="11" name="Date Placeholder 10"/>
          <p:cNvSpPr>
            <a:spLocks noGrp="1"/>
          </p:cNvSpPr>
          <p:nvPr>
            <p:ph type="dt" sz="half" idx="10"/>
          </p:nvPr>
        </p:nvSpPr>
        <p:spPr/>
        <p:txBody>
          <a:bodyPr/>
          <a:lstStyle/>
          <a:p>
            <a:fld id="{455E5751-DB54-4F00-92AD-7C1129108F82}" type="datetime1">
              <a:rPr lang="en-US" smtClean="0"/>
              <a:t>10/30/2017</a:t>
            </a:fld>
            <a:endParaRPr lang="en-US"/>
          </a:p>
        </p:txBody>
      </p:sp>
      <p:sp>
        <p:nvSpPr>
          <p:cNvPr id="12" name="Slide Number Placeholder 11"/>
          <p:cNvSpPr>
            <a:spLocks noGrp="1"/>
          </p:cNvSpPr>
          <p:nvPr>
            <p:ph type="sldNum" sz="quarter" idx="12"/>
          </p:nvPr>
        </p:nvSpPr>
        <p:spPr/>
        <p:txBody>
          <a:bodyPr/>
          <a:lstStyle/>
          <a:p>
            <a:fld id="{868AE943-B06E-423F-AEFE-8A278D9A5B43}" type="slidenum">
              <a:rPr lang="en-US" smtClean="0"/>
              <a:t>22</a:t>
            </a:fld>
            <a:endParaRPr lang="en-US"/>
          </a:p>
        </p:txBody>
      </p:sp>
      <p:pic>
        <p:nvPicPr>
          <p:cNvPr id="4" name="Picture 3"/>
          <p:cNvPicPr>
            <a:picLocks noChangeAspect="1"/>
          </p:cNvPicPr>
          <p:nvPr/>
        </p:nvPicPr>
        <p:blipFill>
          <a:blip r:embed="rId3"/>
          <a:stretch>
            <a:fillRect/>
          </a:stretch>
        </p:blipFill>
        <p:spPr>
          <a:xfrm>
            <a:off x="2133600" y="4184024"/>
            <a:ext cx="1691753" cy="561455"/>
          </a:xfrm>
          <a:prstGeom prst="rect">
            <a:avLst/>
          </a:prstGeom>
        </p:spPr>
      </p:pic>
      <p:pic>
        <p:nvPicPr>
          <p:cNvPr id="5" name="Picture 4"/>
          <p:cNvPicPr>
            <a:picLocks noChangeAspect="1"/>
          </p:cNvPicPr>
          <p:nvPr/>
        </p:nvPicPr>
        <p:blipFill>
          <a:blip r:embed="rId4"/>
          <a:stretch>
            <a:fillRect/>
          </a:stretch>
        </p:blipFill>
        <p:spPr>
          <a:xfrm>
            <a:off x="4733037" y="4262013"/>
            <a:ext cx="1198087" cy="38295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38200" y="4644963"/>
                <a:ext cx="7677150"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𝑥</m:t>
                        </m:r>
                      </m:sub>
                    </m:sSub>
                  </m:oMath>
                </a14:m>
                <a:r>
                  <a:rPr lang="en-US" sz="2000" dirty="0" smtClean="0">
                    <a:latin typeface="Times New Roman" panose="02020603050405020304" pitchFamily="18" charset="0"/>
                    <a:cs typeface="Times New Roman" panose="02020603050405020304" pitchFamily="18" charset="0"/>
                  </a:rPr>
                  <a:t> represents </a:t>
                </a:r>
                <a:r>
                  <a:rPr lang="en-US" sz="2000" dirty="0">
                    <a:latin typeface="Times New Roman" panose="02020603050405020304" pitchFamily="18" charset="0"/>
                    <a:cs typeface="Times New Roman" panose="02020603050405020304" pitchFamily="18" charset="0"/>
                  </a:rPr>
                  <a:t>the </a:t>
                </a:r>
                <a:r>
                  <a:rPr lang="en-US" sz="2000" i="1" dirty="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component of the velocity </a:t>
                </a:r>
                <a:r>
                  <a:rPr lang="en-US" sz="2000" b="1" dirty="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terms of current density,</a:t>
                </a:r>
              </a:p>
              <a:p>
                <a:r>
                  <a:rPr lang="en-US" sz="2000" dirty="0">
                    <a:latin typeface="Times New Roman" panose="02020603050405020304" pitchFamily="18" charset="0"/>
                    <a:cs typeface="Times New Roman" panose="02020603050405020304" pitchFamily="18" charset="0"/>
                  </a:rPr>
                  <a:t>we </a:t>
                </a:r>
                <a:r>
                  <a:rPr lang="en-US" sz="2000" dirty="0" smtClean="0">
                    <a:latin typeface="Times New Roman" panose="02020603050405020304" pitchFamily="18" charset="0"/>
                    <a:cs typeface="Times New Roman" panose="02020603050405020304" pitchFamily="18" charset="0"/>
                  </a:rPr>
                  <a:t>find</a:t>
                </a:r>
              </a:p>
            </p:txBody>
          </p:sp>
        </mc:Choice>
        <mc:Fallback xmlns="">
          <p:sp>
            <p:nvSpPr>
              <p:cNvPr id="6" name="Rectangle 5"/>
              <p:cNvSpPr>
                <a:spLocks noRot="1" noChangeAspect="1" noMove="1" noResize="1" noEditPoints="1" noAdjustHandles="1" noChangeArrowheads="1" noChangeShapeType="1" noTextEdit="1"/>
              </p:cNvSpPr>
              <p:nvPr/>
            </p:nvSpPr>
            <p:spPr>
              <a:xfrm>
                <a:off x="838200" y="4644963"/>
                <a:ext cx="7677150" cy="1015663"/>
              </a:xfrm>
              <a:prstGeom prst="rect">
                <a:avLst/>
              </a:prstGeom>
              <a:blipFill rotWithShape="0">
                <a:blip r:embed="rId5"/>
                <a:stretch>
                  <a:fillRect l="-874" t="-3593" b="-9581"/>
                </a:stretch>
              </a:blipFill>
            </p:spPr>
            <p:txBody>
              <a:bodyPr/>
              <a:lstStyle/>
              <a:p>
                <a:r>
                  <a:rPr lang="en-US">
                    <a:noFill/>
                  </a:rPr>
                  <a:t> </a:t>
                </a:r>
              </a:p>
            </p:txBody>
          </p:sp>
        </mc:Fallback>
      </mc:AlternateContent>
      <p:pic>
        <p:nvPicPr>
          <p:cNvPr id="7" name="Picture 6"/>
          <p:cNvPicPr>
            <a:picLocks noChangeAspect="1"/>
          </p:cNvPicPr>
          <p:nvPr/>
        </p:nvPicPr>
        <p:blipFill>
          <a:blip r:embed="rId6"/>
          <a:stretch>
            <a:fillRect/>
          </a:stretch>
        </p:blipFill>
        <p:spPr>
          <a:xfrm>
            <a:off x="3882391" y="5136765"/>
            <a:ext cx="1127648" cy="446995"/>
          </a:xfrm>
          <a:prstGeom prst="rect">
            <a:avLst/>
          </a:prstGeom>
        </p:spPr>
      </p:pic>
      <p:pic>
        <p:nvPicPr>
          <p:cNvPr id="8" name="Picture 7"/>
          <p:cNvPicPr>
            <a:picLocks noChangeAspect="1"/>
          </p:cNvPicPr>
          <p:nvPr/>
        </p:nvPicPr>
        <p:blipFill>
          <a:blip r:embed="rId7"/>
          <a:stretch>
            <a:fillRect/>
          </a:stretch>
        </p:blipFill>
        <p:spPr>
          <a:xfrm>
            <a:off x="3917393" y="5702822"/>
            <a:ext cx="1036730" cy="429591"/>
          </a:xfrm>
          <a:prstGeom prst="rect">
            <a:avLst/>
          </a:prstGeom>
        </p:spPr>
      </p:pic>
      <p:sp>
        <p:nvSpPr>
          <p:cNvPr id="9" name="Rectangle 8"/>
          <p:cNvSpPr/>
          <p:nvPr/>
        </p:nvSpPr>
        <p:spPr>
          <a:xfrm>
            <a:off x="838200" y="5599282"/>
            <a:ext cx="1699504"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in general </a:t>
            </a:r>
          </a:p>
        </p:txBody>
      </p:sp>
      <p:sp>
        <p:nvSpPr>
          <p:cNvPr id="13" name="Footer Placeholder 12"/>
          <p:cNvSpPr>
            <a:spLocks noGrp="1"/>
          </p:cNvSpPr>
          <p:nvPr>
            <p:ph type="ftr" sz="quarter" idx="11"/>
          </p:nvPr>
        </p:nvSpPr>
        <p:spPr/>
        <p:txBody>
          <a:bodyPr/>
          <a:lstStyle/>
          <a:p>
            <a:r>
              <a:rPr lang="en-US" smtClean="0"/>
              <a:t>Lecture 03</a:t>
            </a:r>
            <a:endParaRPr lang="en-US"/>
          </a:p>
        </p:txBody>
      </p:sp>
      <p:sp>
        <p:nvSpPr>
          <p:cNvPr id="14" name="Right Arrow 13"/>
          <p:cNvSpPr/>
          <p:nvPr/>
        </p:nvSpPr>
        <p:spPr>
          <a:xfrm>
            <a:off x="3962400" y="4262013"/>
            <a:ext cx="502207" cy="38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13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z="3200" dirty="0"/>
              <a:t>1. Drift </a:t>
            </a:r>
            <a:r>
              <a:rPr lang="en-US" sz="3200" dirty="0" smtClean="0"/>
              <a:t>Current</a:t>
            </a:r>
            <a:endParaRPr lang="en-US" sz="3200" b="0" dirty="0" smtClean="0">
              <a:solidFill>
                <a:srgbClr val="FF0000"/>
              </a:solidFill>
            </a:endParaRPr>
          </a:p>
        </p:txBody>
      </p:sp>
      <p:sp>
        <p:nvSpPr>
          <p:cNvPr id="27652" name="Rectangle 3"/>
          <p:cNvSpPr>
            <a:spLocks noGrp="1" noChangeArrowheads="1"/>
          </p:cNvSpPr>
          <p:nvPr>
            <p:ph idx="1"/>
          </p:nvPr>
        </p:nvSpPr>
        <p:spPr/>
        <p:txBody>
          <a:bodyPr/>
          <a:lstStyle/>
          <a:p>
            <a:pPr eaLnBrk="1" hangingPunct="1"/>
            <a:r>
              <a:rPr lang="en-US" sz="2800" smtClean="0"/>
              <a:t>Assume that, for the single-crystal silicon bar on previous slide, the </a:t>
            </a:r>
            <a:r>
              <a:rPr lang="en-US" sz="2800" smtClean="0">
                <a:solidFill>
                  <a:srgbClr val="FF0000"/>
                </a:solidFill>
              </a:rPr>
              <a:t>concentration of holes is defined as </a:t>
            </a:r>
            <a:r>
              <a:rPr lang="en-US" sz="2800" i="1" smtClean="0">
                <a:solidFill>
                  <a:srgbClr val="FF0000"/>
                </a:solidFill>
              </a:rPr>
              <a:t>p</a:t>
            </a:r>
            <a:r>
              <a:rPr lang="en-US" sz="2800" smtClean="0">
                <a:solidFill>
                  <a:srgbClr val="FF0000"/>
                </a:solidFill>
              </a:rPr>
              <a:t> </a:t>
            </a:r>
            <a:r>
              <a:rPr lang="en-US" sz="2800" smtClean="0"/>
              <a:t>and </a:t>
            </a:r>
            <a:r>
              <a:rPr lang="en-US" sz="2800" smtClean="0">
                <a:solidFill>
                  <a:srgbClr val="FF0000"/>
                </a:solidFill>
              </a:rPr>
              <a:t>electrons as </a:t>
            </a:r>
            <a:r>
              <a:rPr lang="en-US" sz="2800" i="1" smtClean="0">
                <a:solidFill>
                  <a:srgbClr val="FF0000"/>
                </a:solidFill>
              </a:rPr>
              <a:t>n.</a:t>
            </a:r>
          </a:p>
          <a:p>
            <a:pPr eaLnBrk="1" hangingPunct="1"/>
            <a:r>
              <a:rPr lang="en-US" sz="2800" b="1" smtClean="0">
                <a:solidFill>
                  <a:srgbClr val="FF0000"/>
                </a:solidFill>
              </a:rPr>
              <a:t>Q: </a:t>
            </a:r>
            <a:r>
              <a:rPr lang="en-US" sz="2800" smtClean="0"/>
              <a:t>What is the </a:t>
            </a:r>
            <a:r>
              <a:rPr lang="en-US" sz="2800" smtClean="0">
                <a:solidFill>
                  <a:srgbClr val="FF0000"/>
                </a:solidFill>
              </a:rPr>
              <a:t>current component</a:t>
            </a:r>
            <a:r>
              <a:rPr lang="en-US" sz="2800" smtClean="0"/>
              <a:t> attributed to the flow of holes (not electrons)?</a:t>
            </a:r>
          </a:p>
        </p:txBody>
      </p:sp>
      <p:sp>
        <p:nvSpPr>
          <p:cNvPr id="2" name="Date Placeholder 1"/>
          <p:cNvSpPr>
            <a:spLocks noGrp="1"/>
          </p:cNvSpPr>
          <p:nvPr>
            <p:ph type="dt" sz="half" idx="10"/>
          </p:nvPr>
        </p:nvSpPr>
        <p:spPr/>
        <p:txBody>
          <a:bodyPr/>
          <a:lstStyle/>
          <a:p>
            <a:fld id="{10DA2474-2B71-47DC-9223-CF02046F3B99}"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73584506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z="3200" dirty="0"/>
              <a:t>1. Drift </a:t>
            </a:r>
            <a:r>
              <a:rPr lang="en-US" sz="3200" dirty="0" smtClean="0"/>
              <a:t>Current</a:t>
            </a:r>
            <a:endParaRPr lang="en-US" sz="3200" b="0" dirty="0" smtClean="0">
              <a:solidFill>
                <a:srgbClr val="FF0000"/>
              </a:solidFill>
            </a:endParaRPr>
          </a:p>
        </p:txBody>
      </p:sp>
      <p:sp>
        <p:nvSpPr>
          <p:cNvPr id="28676" name="Rectangle 3"/>
          <p:cNvSpPr>
            <a:spLocks noGrp="1" noChangeArrowheads="1"/>
          </p:cNvSpPr>
          <p:nvPr>
            <p:ph sz="half" idx="1"/>
          </p:nvPr>
        </p:nvSpPr>
        <p:spPr>
          <a:xfrm>
            <a:off x="879475" y="2530860"/>
            <a:ext cx="3844925" cy="2117340"/>
          </a:xfrm>
        </p:spPr>
        <p:txBody>
          <a:bodyPr>
            <a:normAutofit/>
          </a:bodyPr>
          <a:lstStyle/>
          <a:p>
            <a:pPr eaLnBrk="1" hangingPunct="1"/>
            <a:r>
              <a:rPr lang="en-US" sz="2000" b="1" dirty="0" smtClean="0"/>
              <a:t>step #1: </a:t>
            </a:r>
            <a:r>
              <a:rPr lang="en-US" sz="2000" dirty="0" smtClean="0"/>
              <a:t>Consider a </a:t>
            </a:r>
            <a:r>
              <a:rPr lang="en-US" sz="2000" dirty="0" smtClean="0">
                <a:solidFill>
                  <a:srgbClr val="FF0000"/>
                </a:solidFill>
              </a:rPr>
              <a:t>plane perpendicular</a:t>
            </a:r>
            <a:r>
              <a:rPr lang="en-US" sz="2000" dirty="0" smtClean="0"/>
              <a:t> to the </a:t>
            </a:r>
            <a:r>
              <a:rPr lang="en-US" sz="2000" i="1" dirty="0" smtClean="0"/>
              <a:t>x</a:t>
            </a:r>
            <a:r>
              <a:rPr lang="en-US" sz="2000" dirty="0" smtClean="0"/>
              <a:t> direction.</a:t>
            </a:r>
          </a:p>
          <a:p>
            <a:pPr eaLnBrk="1" hangingPunct="1"/>
            <a:r>
              <a:rPr lang="en-US" sz="2000" b="1" dirty="0" smtClean="0"/>
              <a:t>step #2:</a:t>
            </a:r>
            <a:r>
              <a:rPr lang="en-US" sz="2000" dirty="0" smtClean="0"/>
              <a:t> Define the </a:t>
            </a:r>
            <a:r>
              <a:rPr lang="en-US" sz="2000" dirty="0" smtClean="0">
                <a:solidFill>
                  <a:srgbClr val="FF0000"/>
                </a:solidFill>
              </a:rPr>
              <a:t>hole charge</a:t>
            </a:r>
            <a:r>
              <a:rPr lang="en-US" sz="2000" dirty="0" smtClean="0"/>
              <a:t> that crosses this plane.</a:t>
            </a:r>
          </a:p>
        </p:txBody>
      </p:sp>
      <p:sp>
        <p:nvSpPr>
          <p:cNvPr id="2" name="Date Placeholder 1"/>
          <p:cNvSpPr>
            <a:spLocks noGrp="1"/>
          </p:cNvSpPr>
          <p:nvPr>
            <p:ph type="dt" sz="half" idx="10"/>
          </p:nvPr>
        </p:nvSpPr>
        <p:spPr/>
        <p:txBody>
          <a:bodyPr/>
          <a:lstStyle/>
          <a:p>
            <a:fld id="{7DB78C5A-D973-4EE6-9CB8-73248F3461D6}"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graphicFrame>
        <p:nvGraphicFramePr>
          <p:cNvPr id="28677" name="Object 4"/>
          <p:cNvGraphicFramePr>
            <a:graphicFrameLocks noChangeAspect="1"/>
          </p:cNvGraphicFramePr>
          <p:nvPr>
            <p:extLst>
              <p:ext uri="{D42A27DB-BD31-4B8C-83A1-F6EECF244321}">
                <p14:modId xmlns:p14="http://schemas.microsoft.com/office/powerpoint/2010/main" val="436541856"/>
              </p:ext>
            </p:extLst>
          </p:nvPr>
        </p:nvGraphicFramePr>
        <p:xfrm>
          <a:off x="4876800" y="2455652"/>
          <a:ext cx="3373438" cy="1917700"/>
        </p:xfrm>
        <a:graphic>
          <a:graphicData uri="http://schemas.openxmlformats.org/presentationml/2006/ole">
            <mc:AlternateContent xmlns:mc="http://schemas.openxmlformats.org/markup-compatibility/2006">
              <mc:Choice xmlns:v="urn:schemas-microsoft-com:vml" Requires="v">
                <p:oleObj spid="_x0000_s12477" name="Equation" r:id="rId3" imgW="1206500" imgH="685800" progId="Equation.DSMT4">
                  <p:embed/>
                </p:oleObj>
              </mc:Choice>
              <mc:Fallback>
                <p:oleObj name="Equation" r:id="rId3" imgW="1206500" imgH="685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55652"/>
                        <a:ext cx="3373438" cy="19177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12316305"/>
              </p:ext>
            </p:extLst>
          </p:nvPr>
        </p:nvGraphicFramePr>
        <p:xfrm>
          <a:off x="7010400" y="4436852"/>
          <a:ext cx="457200" cy="548640"/>
        </p:xfrm>
        <a:graphic>
          <a:graphicData uri="http://schemas.openxmlformats.org/presentationml/2006/ole">
            <mc:AlternateContent xmlns:mc="http://schemas.openxmlformats.org/markup-compatibility/2006">
              <mc:Choice xmlns:v="urn:schemas-microsoft-com:vml" Requires="v">
                <p:oleObj spid="_x0000_s12478" name="Equation" r:id="rId5" imgW="190440" imgH="228600" progId="Equation.3">
                  <p:embed/>
                </p:oleObj>
              </mc:Choice>
              <mc:Fallback>
                <p:oleObj name="Equation" r:id="rId5" imgW="190440" imgH="228600" progId="Equation.3">
                  <p:embed/>
                  <p:pic>
                    <p:nvPicPr>
                      <p:cNvPr id="0" name=""/>
                      <p:cNvPicPr/>
                      <p:nvPr/>
                    </p:nvPicPr>
                    <p:blipFill>
                      <a:blip r:embed="rId6"/>
                      <a:stretch>
                        <a:fillRect/>
                      </a:stretch>
                    </p:blipFill>
                    <p:spPr>
                      <a:xfrm>
                        <a:off x="7010400" y="4436852"/>
                        <a:ext cx="457200" cy="548640"/>
                      </a:xfrm>
                      <a:prstGeom prst="rect">
                        <a:avLst/>
                      </a:prstGeom>
                    </p:spPr>
                  </p:pic>
                </p:oleObj>
              </mc:Fallback>
            </mc:AlternateContent>
          </a:graphicData>
        </a:graphic>
      </p:graphicFrame>
      <p:pic>
        <p:nvPicPr>
          <p:cNvPr id="8" name="Picture 7"/>
          <p:cNvPicPr>
            <a:picLocks noChangeAspect="1"/>
          </p:cNvPicPr>
          <p:nvPr/>
        </p:nvPicPr>
        <p:blipFill>
          <a:blip r:embed="rId7"/>
          <a:stretch>
            <a:fillRect/>
          </a:stretch>
        </p:blipFill>
        <p:spPr>
          <a:xfrm>
            <a:off x="4053633" y="5215791"/>
            <a:ext cx="1036730" cy="508294"/>
          </a:xfrm>
          <a:prstGeom prst="rect">
            <a:avLst/>
          </a:prstGeom>
        </p:spPr>
      </p:pic>
      <p:sp>
        <p:nvSpPr>
          <p:cNvPr id="5" name="Right Brace 4"/>
          <p:cNvSpPr/>
          <p:nvPr/>
        </p:nvSpPr>
        <p:spPr>
          <a:xfrm rot="5400000">
            <a:off x="7056120" y="4162533"/>
            <a:ext cx="274320" cy="365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Down Arrow 5"/>
          <p:cNvSpPr/>
          <p:nvPr/>
        </p:nvSpPr>
        <p:spPr>
          <a:xfrm rot="3148745">
            <a:off x="5504840" y="4117922"/>
            <a:ext cx="200066" cy="1186499"/>
          </a:xfrm>
          <a:prstGeom prst="downArrow">
            <a:avLst>
              <a:gd name="adj1" fmla="val 38924"/>
              <a:gd name="adj2" fmla="val 1080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Lecture 03</a:t>
            </a:r>
            <a:endParaRPr lang="en-US"/>
          </a:p>
        </p:txBody>
      </p:sp>
      <p:sp>
        <p:nvSpPr>
          <p:cNvPr id="12" name="Rectangle 11"/>
          <p:cNvSpPr/>
          <p:nvPr/>
        </p:nvSpPr>
        <p:spPr>
          <a:xfrm>
            <a:off x="4764722" y="3857898"/>
            <a:ext cx="137160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64722" y="3720474"/>
            <a:ext cx="3474720" cy="137424"/>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rot="16200000">
            <a:off x="6893219" y="2880016"/>
            <a:ext cx="325485" cy="183928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1097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sz="3200" dirty="0"/>
              <a:t>1. Drift </a:t>
            </a:r>
            <a:r>
              <a:rPr lang="en-US" sz="3200" dirty="0" smtClean="0"/>
              <a:t>Current</a:t>
            </a:r>
            <a:endParaRPr lang="en-US" sz="3200" b="0" dirty="0" smtClean="0">
              <a:solidFill>
                <a:srgbClr val="FF0000"/>
              </a:solidFill>
            </a:endParaRPr>
          </a:p>
        </p:txBody>
      </p:sp>
      <p:sp>
        <p:nvSpPr>
          <p:cNvPr id="2" name="Date Placeholder 1"/>
          <p:cNvSpPr>
            <a:spLocks noGrp="1"/>
          </p:cNvSpPr>
          <p:nvPr>
            <p:ph type="dt" sz="half" idx="10"/>
          </p:nvPr>
        </p:nvSpPr>
        <p:spPr/>
        <p:txBody>
          <a:bodyPr/>
          <a:lstStyle/>
          <a:p>
            <a:fld id="{EF42F982-60E3-46FE-8125-DA06133B87AF}"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
        <p:nvSpPr>
          <p:cNvPr id="29700" name="Rectangle 5"/>
          <p:cNvSpPr>
            <a:spLocks noChangeArrowheads="1"/>
          </p:cNvSpPr>
          <p:nvPr/>
        </p:nvSpPr>
        <p:spPr bwMode="auto">
          <a:xfrm>
            <a:off x="914400" y="2638425"/>
            <a:ext cx="3778251"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 typeface="Wingdings" pitchFamily="2" charset="2"/>
              <a:buChar char="§"/>
            </a:pPr>
            <a:r>
              <a:rPr lang="en-US" sz="2400" b="1" dirty="0"/>
              <a:t>step #3: </a:t>
            </a:r>
            <a:r>
              <a:rPr lang="en-US" sz="2400" dirty="0"/>
              <a:t>Substitute in</a:t>
            </a:r>
            <a:r>
              <a:rPr lang="en-US" sz="2400" dirty="0">
                <a:solidFill>
                  <a:srgbClr val="FF0000"/>
                </a:solidFill>
              </a:rPr>
              <a:t> </a:t>
            </a:r>
            <a:r>
              <a:rPr lang="en-US" sz="2400" i="1" dirty="0" err="1">
                <a:solidFill>
                  <a:srgbClr val="FF0000"/>
                </a:solidFill>
                <a:latin typeface="Symbol" pitchFamily="18" charset="2"/>
              </a:rPr>
              <a:t>m</a:t>
            </a:r>
            <a:r>
              <a:rPr lang="en-US" sz="2400" i="1" baseline="-25000" dirty="0" err="1">
                <a:solidFill>
                  <a:srgbClr val="FF0000"/>
                </a:solidFill>
              </a:rPr>
              <a:t>p</a:t>
            </a:r>
            <a:r>
              <a:rPr lang="en-US" sz="2400" i="1" dirty="0" err="1">
                <a:solidFill>
                  <a:srgbClr val="FF0000"/>
                </a:solidFill>
              </a:rPr>
              <a:t>E</a:t>
            </a:r>
            <a:r>
              <a:rPr lang="en-US" sz="2400" i="1" dirty="0"/>
              <a:t>.</a:t>
            </a:r>
          </a:p>
          <a:p>
            <a:pPr marL="342900" indent="-342900" algn="l">
              <a:spcBef>
                <a:spcPct val="20000"/>
              </a:spcBef>
              <a:buFont typeface="Wingdings" pitchFamily="2" charset="2"/>
              <a:buChar char="§"/>
            </a:pPr>
            <a:r>
              <a:rPr lang="en-US" sz="2400" b="1" dirty="0"/>
              <a:t>step #4: </a:t>
            </a:r>
            <a:r>
              <a:rPr lang="en-US" sz="2400" dirty="0"/>
              <a:t>Define current density as </a:t>
            </a:r>
            <a:r>
              <a:rPr lang="en-US" sz="2400" i="1" dirty="0" err="1">
                <a:solidFill>
                  <a:srgbClr val="FF0000"/>
                </a:solidFill>
              </a:rPr>
              <a:t>J</a:t>
            </a:r>
            <a:r>
              <a:rPr lang="en-US" sz="2400" i="1" baseline="-25000" dirty="0" err="1">
                <a:solidFill>
                  <a:srgbClr val="FF0000"/>
                </a:solidFill>
              </a:rPr>
              <a:t>p</a:t>
            </a:r>
            <a:r>
              <a:rPr lang="en-US" sz="2400" dirty="0">
                <a:solidFill>
                  <a:srgbClr val="FF0000"/>
                </a:solidFill>
              </a:rPr>
              <a:t> = </a:t>
            </a:r>
            <a:r>
              <a:rPr lang="en-US" sz="2400" i="1" dirty="0" err="1">
                <a:solidFill>
                  <a:srgbClr val="FF0000"/>
                </a:solidFill>
              </a:rPr>
              <a:t>I</a:t>
            </a:r>
            <a:r>
              <a:rPr lang="en-US" sz="2400" i="1" baseline="-25000" dirty="0" err="1">
                <a:solidFill>
                  <a:srgbClr val="FF0000"/>
                </a:solidFill>
              </a:rPr>
              <a:t>p</a:t>
            </a:r>
            <a:r>
              <a:rPr lang="en-US" sz="2400" dirty="0">
                <a:solidFill>
                  <a:srgbClr val="FF0000"/>
                </a:solidFill>
              </a:rPr>
              <a:t> / </a:t>
            </a:r>
            <a:r>
              <a:rPr lang="en-US" sz="2400" i="1" dirty="0">
                <a:solidFill>
                  <a:srgbClr val="FF0000"/>
                </a:solidFill>
              </a:rPr>
              <a:t>A</a:t>
            </a:r>
            <a:r>
              <a:rPr lang="en-US" sz="2400" dirty="0"/>
              <a:t>.</a:t>
            </a:r>
            <a:endParaRPr lang="en-US" sz="2400" b="1" dirty="0"/>
          </a:p>
        </p:txBody>
      </p:sp>
      <p:graphicFrame>
        <p:nvGraphicFramePr>
          <p:cNvPr id="29701" name="Object 6"/>
          <p:cNvGraphicFramePr>
            <a:graphicFrameLocks noChangeAspect="1"/>
          </p:cNvGraphicFramePr>
          <p:nvPr>
            <p:extLst>
              <p:ext uri="{D42A27DB-BD31-4B8C-83A1-F6EECF244321}">
                <p14:modId xmlns:p14="http://schemas.microsoft.com/office/powerpoint/2010/main" val="1292354747"/>
              </p:ext>
            </p:extLst>
          </p:nvPr>
        </p:nvGraphicFramePr>
        <p:xfrm>
          <a:off x="4982088" y="2477559"/>
          <a:ext cx="3308350" cy="2133600"/>
        </p:xfrm>
        <a:graphic>
          <a:graphicData uri="http://schemas.openxmlformats.org/presentationml/2006/ole">
            <mc:AlternateContent xmlns:mc="http://schemas.openxmlformats.org/markup-compatibility/2006">
              <mc:Choice xmlns:v="urn:schemas-microsoft-com:vml" Requires="v">
                <p:oleObj spid="_x0000_s13514" name="Equation" r:id="rId3" imgW="1180588" imgH="761669" progId="Equation.DSMT4">
                  <p:embed/>
                </p:oleObj>
              </mc:Choice>
              <mc:Fallback>
                <p:oleObj name="Equation" r:id="rId3" imgW="1180588" imgH="76166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088" y="2477559"/>
                        <a:ext cx="3308350" cy="2133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13549" name="Line 13"/>
          <p:cNvSpPr>
            <a:spLocks noChangeShapeType="1"/>
          </p:cNvSpPr>
          <p:nvPr/>
        </p:nvSpPr>
        <p:spPr bwMode="auto">
          <a:xfrm>
            <a:off x="8282374" y="1986408"/>
            <a:ext cx="0" cy="274320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Text Box 12"/>
          <p:cNvSpPr txBox="1">
            <a:spLocks noChangeArrowheads="1"/>
          </p:cNvSpPr>
          <p:nvPr/>
        </p:nvSpPr>
        <p:spPr bwMode="auto">
          <a:xfrm>
            <a:off x="6499225" y="792876"/>
            <a:ext cx="2057400" cy="1143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200">
                <a:solidFill>
                  <a:srgbClr val="008000"/>
                </a:solidFill>
              </a:rPr>
              <a:t>PART A: What is the current component attributed to the flow of holes (not electrons)?</a:t>
            </a:r>
          </a:p>
        </p:txBody>
      </p:sp>
      <p:sp>
        <p:nvSpPr>
          <p:cNvPr id="4" name="Footer Placeholder 3"/>
          <p:cNvSpPr>
            <a:spLocks noGrp="1"/>
          </p:cNvSpPr>
          <p:nvPr>
            <p:ph type="ftr" sz="quarter" idx="11"/>
          </p:nvPr>
        </p:nvSpPr>
        <p:spPr/>
        <p:txBody>
          <a:bodyPr/>
          <a:lstStyle/>
          <a:p>
            <a:r>
              <a:rPr lang="en-US" smtClean="0"/>
              <a:t>Lecture 03</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39263435"/>
              </p:ext>
            </p:extLst>
          </p:nvPr>
        </p:nvGraphicFramePr>
        <p:xfrm>
          <a:off x="6126788" y="4756064"/>
          <a:ext cx="2155586" cy="660583"/>
        </p:xfrm>
        <a:graphic>
          <a:graphicData uri="http://schemas.openxmlformats.org/presentationml/2006/ole">
            <mc:AlternateContent xmlns:mc="http://schemas.openxmlformats.org/markup-compatibility/2006">
              <mc:Choice xmlns:v="urn:schemas-microsoft-com:vml" Requires="v">
                <p:oleObj spid="_x0000_s13515" name="Equation" r:id="rId5" imgW="787320" imgH="241200" progId="Equation.3">
                  <p:embed/>
                </p:oleObj>
              </mc:Choice>
              <mc:Fallback>
                <p:oleObj name="Equation" r:id="rId5" imgW="787320" imgH="241200" progId="Equation.3">
                  <p:embed/>
                  <p:pic>
                    <p:nvPicPr>
                      <p:cNvPr id="0" name=""/>
                      <p:cNvPicPr/>
                      <p:nvPr/>
                    </p:nvPicPr>
                    <p:blipFill>
                      <a:blip r:embed="rId6"/>
                      <a:stretch>
                        <a:fillRect/>
                      </a:stretch>
                    </p:blipFill>
                    <p:spPr>
                      <a:xfrm>
                        <a:off x="6126788" y="4756064"/>
                        <a:ext cx="2155586" cy="660583"/>
                      </a:xfrm>
                      <a:prstGeom prst="rect">
                        <a:avLst/>
                      </a:prstGeom>
                      <a:ln>
                        <a:solidFill>
                          <a:srgbClr val="92D050"/>
                        </a:solidFill>
                      </a:ln>
                    </p:spPr>
                  </p:pic>
                </p:oleObj>
              </mc:Fallback>
            </mc:AlternateContent>
          </a:graphicData>
        </a:graphic>
      </p:graphicFrame>
    </p:spTree>
    <p:extLst>
      <p:ext uri="{BB962C8B-B14F-4D97-AF65-F5344CB8AC3E}">
        <p14:creationId xmlns:p14="http://schemas.microsoft.com/office/powerpoint/2010/main" val="25843354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0"/>
                                        <p:tgtEl>
                                          <p:spTgt spid="2113549"/>
                                        </p:tgtEl>
                                      </p:cBhvr>
                                    </p:animEffect>
                                    <p:set>
                                      <p:cBhvr>
                                        <p:cTn id="7" dur="1" fill="hold">
                                          <p:stCondLst>
                                            <p:cond delay="4999"/>
                                          </p:stCondLst>
                                        </p:cTn>
                                        <p:tgtEl>
                                          <p:spTgt spid="2113549"/>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0"/>
                                        <p:tgtEl>
                                          <p:spTgt spid="2113549"/>
                                        </p:tgtEl>
                                      </p:cBhvr>
                                    </p:animEffect>
                                    <p:set>
                                      <p:cBhvr>
                                        <p:cTn id="10" dur="1" fill="hold">
                                          <p:stCondLst>
                                            <p:cond delay="4999"/>
                                          </p:stCondLst>
                                        </p:cTn>
                                        <p:tgtEl>
                                          <p:spTgt spid="21135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3549" grpId="0" animBg="1"/>
      <p:bldP spid="211354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838200" y="761998"/>
            <a:ext cx="7239000" cy="990600"/>
          </a:xfrm>
        </p:spPr>
        <p:txBody>
          <a:bodyPr/>
          <a:lstStyle/>
          <a:p>
            <a:r>
              <a:rPr lang="en-US" sz="3200" dirty="0"/>
              <a:t>1. Drift </a:t>
            </a:r>
            <a:r>
              <a:rPr lang="en-US" sz="3200" dirty="0" smtClean="0"/>
              <a:t>Current</a:t>
            </a:r>
            <a:endParaRPr lang="en-US" sz="3200" b="0" dirty="0" smtClean="0"/>
          </a:p>
        </p:txBody>
      </p:sp>
      <p:sp>
        <p:nvSpPr>
          <p:cNvPr id="30724" name="Rectangle 3"/>
          <p:cNvSpPr>
            <a:spLocks noGrp="1" noChangeArrowheads="1"/>
          </p:cNvSpPr>
          <p:nvPr>
            <p:ph type="body" sz="half" idx="1"/>
          </p:nvPr>
        </p:nvSpPr>
        <p:spPr>
          <a:xfrm>
            <a:off x="838200" y="1752600"/>
            <a:ext cx="3619500" cy="4038600"/>
          </a:xfrm>
        </p:spPr>
        <p:txBody>
          <a:bodyPr>
            <a:normAutofit/>
          </a:bodyPr>
          <a:lstStyle/>
          <a:p>
            <a:pPr eaLnBrk="1" hangingPunct="1"/>
            <a:r>
              <a:rPr lang="en-US" b="1" dirty="0" smtClean="0">
                <a:solidFill>
                  <a:srgbClr val="FF0000"/>
                </a:solidFill>
              </a:rPr>
              <a:t>Q: </a:t>
            </a:r>
            <a:r>
              <a:rPr lang="en-US" dirty="0" smtClean="0"/>
              <a:t>What is the current component attributed to the flow of electrons (not holes)?</a:t>
            </a:r>
          </a:p>
          <a:p>
            <a:pPr lvl="1" eaLnBrk="1" hangingPunct="1"/>
            <a:r>
              <a:rPr lang="en-US" sz="2400" b="1" dirty="0" smtClean="0">
                <a:solidFill>
                  <a:srgbClr val="008000"/>
                </a:solidFill>
              </a:rPr>
              <a:t>A:</a:t>
            </a:r>
            <a:r>
              <a:rPr lang="en-US" sz="2400" dirty="0" smtClean="0">
                <a:solidFill>
                  <a:srgbClr val="008000"/>
                </a:solidFill>
              </a:rPr>
              <a:t> </a:t>
            </a:r>
            <a:r>
              <a:rPr lang="en-US" sz="2400" dirty="0" smtClean="0"/>
              <a:t>to the right…</a:t>
            </a:r>
          </a:p>
          <a:p>
            <a:pPr eaLnBrk="1" hangingPunct="1"/>
            <a:r>
              <a:rPr lang="en-US" b="1" dirty="0" smtClean="0">
                <a:solidFill>
                  <a:srgbClr val="FF0000"/>
                </a:solidFill>
              </a:rPr>
              <a:t>Q: </a:t>
            </a:r>
            <a:r>
              <a:rPr lang="en-US" dirty="0" smtClean="0"/>
              <a:t>How is total drift current defined?</a:t>
            </a:r>
          </a:p>
          <a:p>
            <a:pPr lvl="1" eaLnBrk="1" hangingPunct="1"/>
            <a:r>
              <a:rPr lang="en-US" sz="2400" b="1" dirty="0" smtClean="0">
                <a:solidFill>
                  <a:srgbClr val="008000"/>
                </a:solidFill>
              </a:rPr>
              <a:t>A:</a:t>
            </a:r>
            <a:r>
              <a:rPr lang="en-US" sz="2400" dirty="0" smtClean="0">
                <a:solidFill>
                  <a:srgbClr val="008000"/>
                </a:solidFill>
              </a:rPr>
              <a:t> </a:t>
            </a:r>
            <a:r>
              <a:rPr lang="en-US" sz="2400" dirty="0" smtClean="0"/>
              <a:t>to the right…</a:t>
            </a:r>
          </a:p>
          <a:p>
            <a:pPr lvl="1" eaLnBrk="1" hangingPunct="1"/>
            <a:endParaRPr lang="en-US" sz="2400" dirty="0" smtClean="0">
              <a:solidFill>
                <a:srgbClr val="008000"/>
              </a:solidFill>
            </a:endParaRPr>
          </a:p>
        </p:txBody>
      </p:sp>
      <p:graphicFrame>
        <p:nvGraphicFramePr>
          <p:cNvPr id="30725" name="Object 4"/>
          <p:cNvGraphicFramePr>
            <a:graphicFrameLocks noGrp="1" noChangeAspect="1"/>
          </p:cNvGraphicFramePr>
          <p:nvPr>
            <p:ph sz="half" idx="2"/>
            <p:extLst>
              <p:ext uri="{D42A27DB-BD31-4B8C-83A1-F6EECF244321}">
                <p14:modId xmlns:p14="http://schemas.microsoft.com/office/powerpoint/2010/main" val="2485989003"/>
              </p:ext>
            </p:extLst>
          </p:nvPr>
        </p:nvGraphicFramePr>
        <p:xfrm>
          <a:off x="3810000" y="1752599"/>
          <a:ext cx="4670340" cy="4191001"/>
        </p:xfrm>
        <a:graphic>
          <a:graphicData uri="http://schemas.openxmlformats.org/presentationml/2006/ole">
            <mc:AlternateContent xmlns:mc="http://schemas.openxmlformats.org/markup-compatibility/2006">
              <mc:Choice xmlns:v="urn:schemas-microsoft-com:vml" Requires="v">
                <p:oleObj spid="_x0000_s14445" name="Equation" r:id="rId3" imgW="1854200" imgH="1663700" progId="Equation.DSMT4">
                  <p:embed/>
                </p:oleObj>
              </mc:Choice>
              <mc:Fallback>
                <p:oleObj name="Equation" r:id="rId3" imgW="1854200" imgH="166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752599"/>
                        <a:ext cx="4670340" cy="4191001"/>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26</a:t>
            </a:fld>
            <a:endParaRPr lang="en-US"/>
          </a:p>
        </p:txBody>
      </p:sp>
      <p:sp>
        <p:nvSpPr>
          <p:cNvPr id="2114568" name="Line 8"/>
          <p:cNvSpPr>
            <a:spLocks noChangeShapeType="1"/>
          </p:cNvSpPr>
          <p:nvPr/>
        </p:nvSpPr>
        <p:spPr bwMode="auto">
          <a:xfrm>
            <a:off x="3657600" y="3620230"/>
            <a:ext cx="1371600" cy="418370"/>
          </a:xfrm>
          <a:prstGeom prst="line">
            <a:avLst/>
          </a:prstGeom>
          <a:noFill/>
          <a:ln w="31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9"/>
          <p:cNvSpPr>
            <a:spLocks noChangeShapeType="1"/>
          </p:cNvSpPr>
          <p:nvPr/>
        </p:nvSpPr>
        <p:spPr bwMode="auto">
          <a:xfrm flipV="1">
            <a:off x="3352800" y="5257800"/>
            <a:ext cx="381000" cy="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4570" name="Line 10"/>
          <p:cNvSpPr>
            <a:spLocks noChangeShapeType="1"/>
          </p:cNvSpPr>
          <p:nvPr/>
        </p:nvSpPr>
        <p:spPr bwMode="auto">
          <a:xfrm flipV="1">
            <a:off x="3352800" y="5257800"/>
            <a:ext cx="381000" cy="0"/>
          </a:xfrm>
          <a:prstGeom prst="line">
            <a:avLst/>
          </a:prstGeom>
          <a:noFill/>
          <a:ln w="31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11" name="Rectangle 10"/>
          <p:cNvSpPr/>
          <p:nvPr/>
        </p:nvSpPr>
        <p:spPr>
          <a:xfrm>
            <a:off x="4644485" y="4191000"/>
            <a:ext cx="137160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27894" y="5067300"/>
            <a:ext cx="1115704"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489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0"/>
                                        <p:tgtEl>
                                          <p:spTgt spid="2114568"/>
                                        </p:tgtEl>
                                      </p:cBhvr>
                                    </p:animEffect>
                                    <p:set>
                                      <p:cBhvr>
                                        <p:cTn id="7" dur="1" fill="hold">
                                          <p:stCondLst>
                                            <p:cond delay="4999"/>
                                          </p:stCondLst>
                                        </p:cTn>
                                        <p:tgtEl>
                                          <p:spTgt spid="211456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0"/>
                                        <p:tgtEl>
                                          <p:spTgt spid="2114570"/>
                                        </p:tgtEl>
                                      </p:cBhvr>
                                    </p:animEffect>
                                    <p:set>
                                      <p:cBhvr>
                                        <p:cTn id="10" dur="1" fill="hold">
                                          <p:stCondLst>
                                            <p:cond delay="4999"/>
                                          </p:stCondLst>
                                        </p:cTn>
                                        <p:tgtEl>
                                          <p:spTgt spid="21145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568" grpId="0" animBg="1"/>
      <p:bldP spid="21145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38200" y="752510"/>
            <a:ext cx="7239000" cy="990600"/>
          </a:xfrm>
        </p:spPr>
        <p:txBody>
          <a:bodyPr/>
          <a:lstStyle/>
          <a:p>
            <a:r>
              <a:rPr lang="en-US" sz="3200" dirty="0"/>
              <a:t>1. Drift </a:t>
            </a:r>
            <a:r>
              <a:rPr lang="en-US" sz="3200" dirty="0" smtClean="0"/>
              <a:t>Current</a:t>
            </a:r>
            <a:endParaRPr lang="en-US" sz="3200" b="0" dirty="0" smtClean="0"/>
          </a:p>
        </p:txBody>
      </p:sp>
      <p:sp>
        <p:nvSpPr>
          <p:cNvPr id="5" name="Slide Number Placeholder 4"/>
          <p:cNvSpPr>
            <a:spLocks noGrp="1"/>
          </p:cNvSpPr>
          <p:nvPr>
            <p:ph type="sldNum" sz="quarter" idx="11"/>
          </p:nvPr>
        </p:nvSpPr>
        <p:spPr/>
        <p:txBody>
          <a:bodyPr/>
          <a:lstStyle/>
          <a:p>
            <a:pPr>
              <a:defRPr/>
            </a:pPr>
            <a:fld id="{5EB48330-7F6E-403F-9A5E-A7F8A7FE2A0B}" type="slidenum">
              <a:rPr lang="en-US" smtClean="0"/>
              <a:pPr>
                <a:defRPr/>
              </a:pPr>
              <a:t>27</a:t>
            </a:fld>
            <a:endParaRPr lang="en-US"/>
          </a:p>
        </p:txBody>
      </p:sp>
      <p:sp>
        <p:nvSpPr>
          <p:cNvPr id="7" name="AutoShape 2" descr="Image result for drift curr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40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211"/>
          <a:stretch/>
        </p:blipFill>
        <p:spPr bwMode="auto">
          <a:xfrm>
            <a:off x="2160870" y="2362200"/>
            <a:ext cx="4593660" cy="335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defRPr/>
            </a:pPr>
            <a:r>
              <a:rPr lang="en-US" smtClean="0"/>
              <a:t>Lecture 03</a:t>
            </a:r>
            <a:endParaRPr lang="en-US"/>
          </a:p>
        </p:txBody>
      </p:sp>
    </p:spTree>
    <p:extLst>
      <p:ext uri="{BB962C8B-B14F-4D97-AF65-F5344CB8AC3E}">
        <p14:creationId xmlns:p14="http://schemas.microsoft.com/office/powerpoint/2010/main" val="36154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590800" y="581898"/>
            <a:ext cx="3657600" cy="1295400"/>
          </a:xfrm>
        </p:spPr>
        <p:txBody>
          <a:bodyPr/>
          <a:lstStyle/>
          <a:p>
            <a:r>
              <a:rPr lang="en-US" sz="3200" dirty="0" smtClean="0"/>
              <a:t>1. </a:t>
            </a:r>
            <a:r>
              <a:rPr lang="en-US" sz="3200" dirty="0"/>
              <a:t>Drift </a:t>
            </a:r>
            <a:r>
              <a:rPr lang="en-US" sz="3200" dirty="0" smtClean="0"/>
              <a:t>Current</a:t>
            </a:r>
          </a:p>
        </p:txBody>
      </p:sp>
      <p:sp>
        <p:nvSpPr>
          <p:cNvPr id="31748" name="Rectangle 3"/>
          <p:cNvSpPr>
            <a:spLocks noGrp="1" noChangeArrowheads="1"/>
          </p:cNvSpPr>
          <p:nvPr>
            <p:ph type="body" sz="half" idx="1"/>
          </p:nvPr>
        </p:nvSpPr>
        <p:spPr>
          <a:xfrm>
            <a:off x="838200" y="2201333"/>
            <a:ext cx="3834413" cy="4038600"/>
          </a:xfrm>
        </p:spPr>
        <p:txBody>
          <a:bodyPr>
            <a:normAutofit/>
          </a:bodyPr>
          <a:lstStyle/>
          <a:p>
            <a:pPr eaLnBrk="1" hangingPunct="1"/>
            <a:r>
              <a:rPr lang="en-US" b="1" dirty="0" smtClean="0">
                <a:solidFill>
                  <a:srgbClr val="3333FF"/>
                </a:solidFill>
              </a:rPr>
              <a:t>conductivity</a:t>
            </a:r>
            <a:r>
              <a:rPr lang="en-US" b="1" dirty="0" smtClean="0"/>
              <a:t> </a:t>
            </a:r>
            <a:r>
              <a:rPr lang="en-US" dirty="0" smtClean="0"/>
              <a:t>(</a:t>
            </a:r>
            <a:r>
              <a:rPr lang="en-US" i="1" dirty="0" smtClean="0">
                <a:latin typeface="Symbol" pitchFamily="18" charset="2"/>
              </a:rPr>
              <a:t>s</a:t>
            </a:r>
            <a:r>
              <a:rPr lang="en-US" i="1" baseline="-25000" dirty="0" smtClean="0">
                <a:solidFill>
                  <a:schemeClr val="bg1"/>
                </a:solidFill>
                <a:latin typeface="Symbol" pitchFamily="18" charset="2"/>
              </a:rPr>
              <a:t>.</a:t>
            </a:r>
            <a:r>
              <a:rPr lang="en-US" dirty="0" smtClean="0"/>
              <a:t>)</a:t>
            </a:r>
            <a:r>
              <a:rPr lang="en-US" b="1" dirty="0" smtClean="0"/>
              <a:t> </a:t>
            </a:r>
            <a:r>
              <a:rPr lang="en-US" dirty="0" smtClean="0"/>
              <a:t>– relates current density (</a:t>
            </a:r>
            <a:r>
              <a:rPr lang="en-US" i="1" dirty="0" smtClean="0"/>
              <a:t>J</a:t>
            </a:r>
            <a:r>
              <a:rPr lang="en-US" dirty="0" smtClean="0"/>
              <a:t>) and electrical field (</a:t>
            </a:r>
            <a:r>
              <a:rPr lang="en-US" i="1" dirty="0" smtClean="0"/>
              <a:t>E</a:t>
            </a:r>
            <a:r>
              <a:rPr lang="en-US" dirty="0" smtClean="0"/>
              <a:t>)</a:t>
            </a:r>
          </a:p>
          <a:p>
            <a:pPr eaLnBrk="1" hangingPunct="1"/>
            <a:r>
              <a:rPr lang="en-US" b="1" dirty="0" smtClean="0">
                <a:solidFill>
                  <a:srgbClr val="3333FF"/>
                </a:solidFill>
              </a:rPr>
              <a:t>resistivity</a:t>
            </a:r>
            <a:r>
              <a:rPr lang="en-US" b="1" dirty="0" smtClean="0"/>
              <a:t> </a:t>
            </a:r>
            <a:r>
              <a:rPr lang="en-US" dirty="0" smtClean="0"/>
              <a:t>(</a:t>
            </a:r>
            <a:r>
              <a:rPr lang="en-US" i="1" dirty="0" smtClean="0">
                <a:latin typeface="Symbol" pitchFamily="18" charset="2"/>
              </a:rPr>
              <a:t>r</a:t>
            </a:r>
            <a:r>
              <a:rPr lang="en-US" i="1" baseline="-25000" dirty="0" smtClean="0">
                <a:solidFill>
                  <a:schemeClr val="bg1"/>
                </a:solidFill>
                <a:latin typeface="Symbol" pitchFamily="18" charset="2"/>
              </a:rPr>
              <a:t>.</a:t>
            </a:r>
            <a:r>
              <a:rPr lang="en-US" dirty="0" smtClean="0"/>
              <a:t>)</a:t>
            </a:r>
            <a:r>
              <a:rPr lang="en-US" b="1" dirty="0" smtClean="0"/>
              <a:t> </a:t>
            </a:r>
            <a:r>
              <a:rPr lang="en-US" dirty="0" smtClean="0"/>
              <a:t>– relates current density (</a:t>
            </a:r>
            <a:r>
              <a:rPr lang="en-US" i="1" dirty="0" smtClean="0"/>
              <a:t>J</a:t>
            </a:r>
            <a:r>
              <a:rPr lang="en-US" dirty="0" smtClean="0"/>
              <a:t>) and electrical field (</a:t>
            </a:r>
            <a:r>
              <a:rPr lang="en-US" i="1" dirty="0" smtClean="0"/>
              <a:t>E</a:t>
            </a:r>
            <a:r>
              <a:rPr lang="en-US" dirty="0" smtClean="0"/>
              <a:t>)</a:t>
            </a:r>
          </a:p>
          <a:p>
            <a:pPr eaLnBrk="1" hangingPunct="1"/>
            <a:endParaRPr lang="en-US" dirty="0" smtClean="0"/>
          </a:p>
        </p:txBody>
      </p:sp>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28</a:t>
            </a:fld>
            <a:endParaRPr lang="en-US"/>
          </a:p>
        </p:txBody>
      </p:sp>
      <p:sp>
        <p:nvSpPr>
          <p:cNvPr id="2115593" name="Line 9"/>
          <p:cNvSpPr>
            <a:spLocks noChangeShapeType="1"/>
          </p:cNvSpPr>
          <p:nvPr/>
        </p:nvSpPr>
        <p:spPr bwMode="auto">
          <a:xfrm>
            <a:off x="3962400" y="2743200"/>
            <a:ext cx="914400" cy="735542"/>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5595" name="Line 11"/>
          <p:cNvSpPr>
            <a:spLocks noChangeShapeType="1"/>
          </p:cNvSpPr>
          <p:nvPr/>
        </p:nvSpPr>
        <p:spPr bwMode="auto">
          <a:xfrm>
            <a:off x="3962400" y="4114800"/>
            <a:ext cx="971356" cy="68580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543825835"/>
              </p:ext>
            </p:extLst>
          </p:nvPr>
        </p:nvGraphicFramePr>
        <p:xfrm>
          <a:off x="5819998" y="2408767"/>
          <a:ext cx="1286630" cy="486833"/>
        </p:xfrm>
        <a:graphic>
          <a:graphicData uri="http://schemas.openxmlformats.org/presentationml/2006/ole">
            <mc:AlternateContent xmlns:mc="http://schemas.openxmlformats.org/markup-compatibility/2006">
              <mc:Choice xmlns:v="urn:schemas-microsoft-com:vml" Requires="v">
                <p:oleObj spid="_x0000_s15530" name="Equation" r:id="rId3" imgW="469800" imgH="177480" progId="Equation.3">
                  <p:embed/>
                </p:oleObj>
              </mc:Choice>
              <mc:Fallback>
                <p:oleObj name="Equation" r:id="rId3" imgW="469800" imgH="177480" progId="Equation.3">
                  <p:embed/>
                  <p:pic>
                    <p:nvPicPr>
                      <p:cNvPr id="0" name=""/>
                      <p:cNvPicPr/>
                      <p:nvPr/>
                    </p:nvPicPr>
                    <p:blipFill>
                      <a:blip r:embed="rId4"/>
                      <a:stretch>
                        <a:fillRect/>
                      </a:stretch>
                    </p:blipFill>
                    <p:spPr>
                      <a:xfrm>
                        <a:off x="5819998" y="2408767"/>
                        <a:ext cx="1286630" cy="48683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16868641"/>
              </p:ext>
            </p:extLst>
          </p:nvPr>
        </p:nvGraphicFramePr>
        <p:xfrm>
          <a:off x="4951413" y="3276600"/>
          <a:ext cx="3024187" cy="660400"/>
        </p:xfrm>
        <a:graphic>
          <a:graphicData uri="http://schemas.openxmlformats.org/presentationml/2006/ole">
            <mc:AlternateContent xmlns:mc="http://schemas.openxmlformats.org/markup-compatibility/2006">
              <mc:Choice xmlns:v="urn:schemas-microsoft-com:vml" Requires="v">
                <p:oleObj spid="_x0000_s15531" name="Equation" r:id="rId5" imgW="1104840" imgH="241200" progId="Equation.3">
                  <p:embed/>
                </p:oleObj>
              </mc:Choice>
              <mc:Fallback>
                <p:oleObj name="Equation" r:id="rId5" imgW="1104840" imgH="241200" progId="Equation.3">
                  <p:embed/>
                  <p:pic>
                    <p:nvPicPr>
                      <p:cNvPr id="0" name=""/>
                      <p:cNvPicPr/>
                      <p:nvPr/>
                    </p:nvPicPr>
                    <p:blipFill>
                      <a:blip r:embed="rId6"/>
                      <a:stretch>
                        <a:fillRect/>
                      </a:stretch>
                    </p:blipFill>
                    <p:spPr>
                      <a:xfrm>
                        <a:off x="4951413" y="3276600"/>
                        <a:ext cx="3024187" cy="660400"/>
                      </a:xfrm>
                      <a:prstGeom prst="rect">
                        <a:avLst/>
                      </a:prstGeom>
                      <a:ln>
                        <a:solidFill>
                          <a:srgbClr val="92D050"/>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53430630"/>
              </p:ext>
            </p:extLst>
          </p:nvPr>
        </p:nvGraphicFramePr>
        <p:xfrm>
          <a:off x="4933756" y="4220633"/>
          <a:ext cx="3059113" cy="1216025"/>
        </p:xfrm>
        <a:graphic>
          <a:graphicData uri="http://schemas.openxmlformats.org/presentationml/2006/ole">
            <mc:AlternateContent xmlns:mc="http://schemas.openxmlformats.org/markup-compatibility/2006">
              <mc:Choice xmlns:v="urn:schemas-microsoft-com:vml" Requires="v">
                <p:oleObj spid="_x0000_s15532" name="Equation" r:id="rId7" imgW="1117440" imgH="444240" progId="Equation.3">
                  <p:embed/>
                </p:oleObj>
              </mc:Choice>
              <mc:Fallback>
                <p:oleObj name="Equation" r:id="rId7" imgW="1117440" imgH="444240" progId="Equation.3">
                  <p:embed/>
                  <p:pic>
                    <p:nvPicPr>
                      <p:cNvPr id="0" name=""/>
                      <p:cNvPicPr/>
                      <p:nvPr/>
                    </p:nvPicPr>
                    <p:blipFill>
                      <a:blip r:embed="rId8"/>
                      <a:stretch>
                        <a:fillRect/>
                      </a:stretch>
                    </p:blipFill>
                    <p:spPr>
                      <a:xfrm>
                        <a:off x="4933756" y="4220633"/>
                        <a:ext cx="3059113" cy="1216025"/>
                      </a:xfrm>
                      <a:prstGeom prst="rect">
                        <a:avLst/>
                      </a:prstGeom>
                      <a:ln>
                        <a:solidFill>
                          <a:srgbClr val="92D050"/>
                        </a:solidFill>
                      </a:ln>
                    </p:spPr>
                  </p:pic>
                </p:oleObj>
              </mc:Fallback>
            </mc:AlternateContent>
          </a:graphicData>
        </a:graphic>
      </p:graphicFrame>
    </p:spTree>
    <p:extLst>
      <p:ext uri="{BB962C8B-B14F-4D97-AF65-F5344CB8AC3E}">
        <p14:creationId xmlns:p14="http://schemas.microsoft.com/office/powerpoint/2010/main" val="229770749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0"/>
                                        <p:tgtEl>
                                          <p:spTgt spid="2115593"/>
                                        </p:tgtEl>
                                      </p:cBhvr>
                                    </p:animEffect>
                                    <p:set>
                                      <p:cBhvr>
                                        <p:cTn id="7" dur="1" fill="hold">
                                          <p:stCondLst>
                                            <p:cond delay="4999"/>
                                          </p:stCondLst>
                                        </p:cTn>
                                        <p:tgtEl>
                                          <p:spTgt spid="211559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0"/>
                                        <p:tgtEl>
                                          <p:spTgt spid="2115595"/>
                                        </p:tgtEl>
                                      </p:cBhvr>
                                    </p:animEffect>
                                    <p:set>
                                      <p:cBhvr>
                                        <p:cTn id="10" dur="1" fill="hold">
                                          <p:stCondLst>
                                            <p:cond delay="4999"/>
                                          </p:stCondLst>
                                        </p:cTn>
                                        <p:tgtEl>
                                          <p:spTgt spid="21155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5593" grpId="0" animBg="1"/>
      <p:bldP spid="21155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z="3200" dirty="0" smtClean="0"/>
              <a:t>Example 4: </a:t>
            </a:r>
            <a:r>
              <a:rPr lang="en-US" sz="3200" dirty="0"/>
              <a:t>Drift current</a:t>
            </a:r>
            <a:endParaRPr lang="en-US" sz="3200" b="0" baseline="30000" dirty="0" smtClean="0">
              <a:solidFill>
                <a:srgbClr val="FF0000"/>
              </a:solidFill>
            </a:endParaRPr>
          </a:p>
        </p:txBody>
      </p:sp>
      <p:sp>
        <p:nvSpPr>
          <p:cNvPr id="32772" name="Rectangle 3"/>
          <p:cNvSpPr>
            <a:spLocks noGrp="1" noChangeArrowheads="1"/>
          </p:cNvSpPr>
          <p:nvPr>
            <p:ph sz="half" idx="1"/>
          </p:nvPr>
        </p:nvSpPr>
        <p:spPr>
          <a:xfrm>
            <a:off x="990600" y="2590800"/>
            <a:ext cx="7543800" cy="2057400"/>
          </a:xfrm>
        </p:spPr>
        <p:txBody>
          <a:bodyPr>
            <a:normAutofit/>
          </a:bodyPr>
          <a:lstStyle/>
          <a:p>
            <a:r>
              <a:rPr lang="en-US" sz="2000" b="1" dirty="0" smtClean="0">
                <a:solidFill>
                  <a:srgbClr val="FF0000"/>
                </a:solidFill>
              </a:rPr>
              <a:t>Q(a): </a:t>
            </a:r>
            <a:r>
              <a:rPr lang="en-US" sz="2000" dirty="0" smtClean="0"/>
              <a:t>Find the resistivity of intrinsic silicon using following values – </a:t>
            </a:r>
            <a:r>
              <a:rPr lang="en-US" sz="2000" i="1" dirty="0" err="1" smtClean="0">
                <a:latin typeface="Symbol" pitchFamily="18" charset="2"/>
              </a:rPr>
              <a:t>m</a:t>
            </a:r>
            <a:r>
              <a:rPr lang="en-US" sz="2000" i="1" baseline="-25000" dirty="0" err="1" smtClean="0"/>
              <a:t>n</a:t>
            </a:r>
            <a:r>
              <a:rPr lang="en-US" sz="2000" dirty="0" smtClean="0"/>
              <a:t> = 1350</a:t>
            </a:r>
            <a:r>
              <a:rPr lang="en-US" sz="2000" i="1" dirty="0" smtClean="0">
                <a:solidFill>
                  <a:srgbClr val="FF0000"/>
                </a:solidFill>
              </a:rPr>
              <a:t>cm</a:t>
            </a:r>
            <a:r>
              <a:rPr lang="en-US" sz="2000" baseline="30000" dirty="0" smtClean="0">
                <a:solidFill>
                  <a:srgbClr val="FF0000"/>
                </a:solidFill>
              </a:rPr>
              <a:t>2</a:t>
            </a:r>
            <a:r>
              <a:rPr lang="en-US" sz="2000" dirty="0" smtClean="0">
                <a:solidFill>
                  <a:srgbClr val="FF0000"/>
                </a:solidFill>
              </a:rPr>
              <a:t>/</a:t>
            </a:r>
            <a:r>
              <a:rPr lang="en-US" sz="2000" i="1" dirty="0" err="1" smtClean="0">
                <a:solidFill>
                  <a:srgbClr val="FF0000"/>
                </a:solidFill>
              </a:rPr>
              <a:t>Vs</a:t>
            </a:r>
            <a:r>
              <a:rPr lang="en-US" sz="2000" dirty="0" smtClean="0"/>
              <a:t>,</a:t>
            </a:r>
            <a:r>
              <a:rPr lang="en-US" sz="2000" i="1" dirty="0" smtClean="0">
                <a:solidFill>
                  <a:srgbClr val="FF0000"/>
                </a:solidFill>
              </a:rPr>
              <a:t> </a:t>
            </a:r>
            <a:r>
              <a:rPr lang="en-US" sz="2000" i="1" dirty="0" err="1" smtClean="0">
                <a:latin typeface="Symbol" pitchFamily="18" charset="2"/>
              </a:rPr>
              <a:t>m</a:t>
            </a:r>
            <a:r>
              <a:rPr lang="en-US" sz="2000" i="1" baseline="-25000" dirty="0" err="1" smtClean="0"/>
              <a:t>p</a:t>
            </a:r>
            <a:r>
              <a:rPr lang="en-US" sz="2000" i="1" dirty="0" smtClean="0"/>
              <a:t> </a:t>
            </a:r>
            <a:r>
              <a:rPr lang="en-US" sz="2000" dirty="0" smtClean="0"/>
              <a:t>= 480</a:t>
            </a:r>
            <a:r>
              <a:rPr lang="en-US" sz="2000" i="1" dirty="0" smtClean="0">
                <a:solidFill>
                  <a:srgbClr val="FF0000"/>
                </a:solidFill>
              </a:rPr>
              <a:t>cm</a:t>
            </a:r>
            <a:r>
              <a:rPr lang="en-US" sz="2000" baseline="30000" dirty="0" smtClean="0">
                <a:solidFill>
                  <a:srgbClr val="FF0000"/>
                </a:solidFill>
              </a:rPr>
              <a:t>2</a:t>
            </a:r>
            <a:r>
              <a:rPr lang="en-US" sz="2000" dirty="0" smtClean="0">
                <a:solidFill>
                  <a:srgbClr val="FF0000"/>
                </a:solidFill>
              </a:rPr>
              <a:t>/</a:t>
            </a:r>
            <a:r>
              <a:rPr lang="en-US" sz="2000" i="1" dirty="0" err="1" smtClean="0">
                <a:solidFill>
                  <a:srgbClr val="FF0000"/>
                </a:solidFill>
              </a:rPr>
              <a:t>Vs</a:t>
            </a:r>
            <a:r>
              <a:rPr lang="en-US" sz="2000" dirty="0" smtClean="0"/>
              <a:t>,</a:t>
            </a:r>
            <a:r>
              <a:rPr lang="en-US" sz="2000" dirty="0" smtClean="0">
                <a:solidFill>
                  <a:srgbClr val="FF0000"/>
                </a:solidFill>
              </a:rPr>
              <a:t> </a:t>
            </a:r>
            <a:r>
              <a:rPr lang="en-US" sz="2000" i="1" dirty="0" err="1" smtClean="0"/>
              <a:t>n</a:t>
            </a:r>
            <a:r>
              <a:rPr lang="en-US" sz="2000" i="1" baseline="-25000" dirty="0" err="1" smtClean="0"/>
              <a:t>i</a:t>
            </a:r>
            <a:r>
              <a:rPr lang="en-US" sz="2000" dirty="0" smtClean="0"/>
              <a:t> = </a:t>
            </a:r>
            <a:r>
              <a:rPr lang="en-US" sz="2000" dirty="0"/>
              <a:t>1.5</a:t>
            </a:r>
            <a:r>
              <a:rPr lang="en-US" sz="2000" b="1" dirty="0"/>
              <a:t>x10</a:t>
            </a:r>
            <a:r>
              <a:rPr lang="en-US" sz="2000" baseline="30000" dirty="0"/>
              <a:t>10</a:t>
            </a:r>
            <a:r>
              <a:rPr lang="en-US" sz="2000" dirty="0" smtClean="0">
                <a:solidFill>
                  <a:srgbClr val="FF0000"/>
                </a:solidFill>
              </a:rPr>
              <a:t>/</a:t>
            </a:r>
            <a:r>
              <a:rPr lang="en-US" sz="2000" i="1" dirty="0" smtClean="0">
                <a:solidFill>
                  <a:srgbClr val="FF0000"/>
                </a:solidFill>
              </a:rPr>
              <a:t>cm</a:t>
            </a:r>
            <a:r>
              <a:rPr lang="en-US" sz="2000" baseline="30000" dirty="0" smtClean="0">
                <a:solidFill>
                  <a:srgbClr val="FF0000"/>
                </a:solidFill>
              </a:rPr>
              <a:t>3</a:t>
            </a:r>
            <a:r>
              <a:rPr lang="en-US" sz="2000" dirty="0" smtClean="0">
                <a:solidFill>
                  <a:srgbClr val="FF0000"/>
                </a:solidFill>
              </a:rPr>
              <a:t>.</a:t>
            </a:r>
          </a:p>
          <a:p>
            <a:pPr eaLnBrk="1" hangingPunct="1"/>
            <a:r>
              <a:rPr lang="en-US" sz="2000" b="1" dirty="0" smtClean="0">
                <a:solidFill>
                  <a:srgbClr val="FF0000"/>
                </a:solidFill>
              </a:rPr>
              <a:t>Q(b): </a:t>
            </a:r>
            <a:r>
              <a:rPr lang="en-US" sz="2000" dirty="0" smtClean="0"/>
              <a:t>Find the resistivity of </a:t>
            </a:r>
            <a:r>
              <a:rPr lang="en-US" sz="2000" i="1" dirty="0" smtClean="0"/>
              <a:t>p</a:t>
            </a:r>
            <a:r>
              <a:rPr lang="en-US" sz="2000" dirty="0" smtClean="0"/>
              <a:t>-type silicon with </a:t>
            </a:r>
            <a:r>
              <a:rPr lang="en-US" sz="2000" i="1" dirty="0" smtClean="0"/>
              <a:t>N</a:t>
            </a:r>
            <a:r>
              <a:rPr lang="en-US" sz="2000" i="1" baseline="-25000" dirty="0" smtClean="0"/>
              <a:t>A</a:t>
            </a:r>
            <a:r>
              <a:rPr lang="en-US" sz="2000" dirty="0" smtClean="0"/>
              <a:t> = 10</a:t>
            </a:r>
            <a:r>
              <a:rPr lang="en-US" sz="2000" baseline="30000" dirty="0" smtClean="0"/>
              <a:t>16</a:t>
            </a:r>
            <a:r>
              <a:rPr lang="en-US" sz="2000" dirty="0" smtClean="0"/>
              <a:t>/</a:t>
            </a:r>
            <a:r>
              <a:rPr lang="en-US" sz="2000" i="1" dirty="0" smtClean="0"/>
              <a:t>cm</a:t>
            </a:r>
            <a:r>
              <a:rPr lang="en-US" sz="2000" baseline="30000" dirty="0" smtClean="0"/>
              <a:t>2</a:t>
            </a:r>
            <a:r>
              <a:rPr lang="en-US" sz="2000" dirty="0" smtClean="0"/>
              <a:t> and using the following values – </a:t>
            </a:r>
            <a:r>
              <a:rPr lang="en-US" sz="2000" i="1" dirty="0" err="1" smtClean="0">
                <a:latin typeface="Symbol" pitchFamily="18" charset="2"/>
              </a:rPr>
              <a:t>m</a:t>
            </a:r>
            <a:r>
              <a:rPr lang="en-US" sz="2000" i="1" baseline="-25000" dirty="0" err="1" smtClean="0"/>
              <a:t>n</a:t>
            </a:r>
            <a:r>
              <a:rPr lang="en-US" sz="2000" dirty="0" smtClean="0"/>
              <a:t> = 1110</a:t>
            </a:r>
            <a:r>
              <a:rPr lang="en-US" sz="2000" i="1" dirty="0" smtClean="0">
                <a:solidFill>
                  <a:srgbClr val="FF0000"/>
                </a:solidFill>
              </a:rPr>
              <a:t>cm</a:t>
            </a:r>
            <a:r>
              <a:rPr lang="en-US" sz="2000" baseline="30000" dirty="0" smtClean="0">
                <a:solidFill>
                  <a:srgbClr val="FF0000"/>
                </a:solidFill>
              </a:rPr>
              <a:t>2</a:t>
            </a:r>
            <a:r>
              <a:rPr lang="en-US" sz="2000" dirty="0" smtClean="0">
                <a:solidFill>
                  <a:srgbClr val="FF0000"/>
                </a:solidFill>
              </a:rPr>
              <a:t>/</a:t>
            </a:r>
            <a:r>
              <a:rPr lang="en-US" sz="2000" i="1" dirty="0" err="1" smtClean="0">
                <a:solidFill>
                  <a:srgbClr val="FF0000"/>
                </a:solidFill>
              </a:rPr>
              <a:t>Vs</a:t>
            </a:r>
            <a:r>
              <a:rPr lang="en-US" sz="2000" i="1" dirty="0" smtClean="0"/>
              <a:t>,</a:t>
            </a:r>
            <a:r>
              <a:rPr lang="en-US" sz="2000" i="1" dirty="0" smtClean="0">
                <a:solidFill>
                  <a:srgbClr val="FF0000"/>
                </a:solidFill>
              </a:rPr>
              <a:t> </a:t>
            </a:r>
            <a:r>
              <a:rPr lang="en-US" sz="2000" i="1" dirty="0" err="1" smtClean="0">
                <a:latin typeface="Symbol" pitchFamily="18" charset="2"/>
              </a:rPr>
              <a:t>m</a:t>
            </a:r>
            <a:r>
              <a:rPr lang="en-US" sz="2000" i="1" baseline="-25000" dirty="0" err="1" smtClean="0"/>
              <a:t>p</a:t>
            </a:r>
            <a:r>
              <a:rPr lang="en-US" sz="2000" i="1" dirty="0" smtClean="0"/>
              <a:t> </a:t>
            </a:r>
            <a:r>
              <a:rPr lang="en-US" sz="2000" dirty="0" smtClean="0"/>
              <a:t>= 400</a:t>
            </a:r>
            <a:r>
              <a:rPr lang="en-US" sz="2000" i="1" dirty="0" smtClean="0">
                <a:solidFill>
                  <a:srgbClr val="FF0000"/>
                </a:solidFill>
              </a:rPr>
              <a:t>cm</a:t>
            </a:r>
            <a:r>
              <a:rPr lang="en-US" sz="2000" baseline="30000" dirty="0" smtClean="0">
                <a:solidFill>
                  <a:srgbClr val="FF0000"/>
                </a:solidFill>
              </a:rPr>
              <a:t>2</a:t>
            </a:r>
            <a:r>
              <a:rPr lang="en-US" sz="2000" dirty="0" smtClean="0">
                <a:solidFill>
                  <a:srgbClr val="FF0000"/>
                </a:solidFill>
              </a:rPr>
              <a:t>/</a:t>
            </a:r>
            <a:r>
              <a:rPr lang="en-US" sz="2000" i="1" dirty="0" err="1" smtClean="0">
                <a:solidFill>
                  <a:srgbClr val="FF0000"/>
                </a:solidFill>
              </a:rPr>
              <a:t>Vs</a:t>
            </a:r>
            <a:r>
              <a:rPr lang="en-US" sz="2000" dirty="0" smtClean="0"/>
              <a:t>, </a:t>
            </a:r>
            <a:r>
              <a:rPr lang="en-US" sz="2000" i="1" dirty="0" err="1" smtClean="0"/>
              <a:t>n</a:t>
            </a:r>
            <a:r>
              <a:rPr lang="en-US" sz="2000" i="1" baseline="-25000" dirty="0" err="1" smtClean="0"/>
              <a:t>i</a:t>
            </a:r>
            <a:r>
              <a:rPr lang="en-US" sz="2000" dirty="0" smtClean="0"/>
              <a:t> = 1.5</a:t>
            </a:r>
            <a:r>
              <a:rPr lang="en-US" sz="2000" b="1" dirty="0" smtClean="0"/>
              <a:t>x10</a:t>
            </a:r>
            <a:r>
              <a:rPr lang="en-US" sz="2000" baseline="30000" dirty="0" smtClean="0"/>
              <a:t>10</a:t>
            </a:r>
            <a:r>
              <a:rPr lang="en-US" sz="2000" dirty="0" smtClean="0">
                <a:solidFill>
                  <a:srgbClr val="FF0000"/>
                </a:solidFill>
              </a:rPr>
              <a:t>/</a:t>
            </a:r>
            <a:r>
              <a:rPr lang="en-US" sz="2000" i="1" dirty="0" smtClean="0">
                <a:solidFill>
                  <a:srgbClr val="FF0000"/>
                </a:solidFill>
              </a:rPr>
              <a:t>cm</a:t>
            </a:r>
            <a:r>
              <a:rPr lang="en-US" sz="2000" baseline="30000" dirty="0" smtClean="0">
                <a:solidFill>
                  <a:srgbClr val="FF0000"/>
                </a:solidFill>
              </a:rPr>
              <a:t>3</a:t>
            </a:r>
          </a:p>
        </p:txBody>
      </p:sp>
      <p:sp>
        <p:nvSpPr>
          <p:cNvPr id="2" name="Date Placeholder 1"/>
          <p:cNvSpPr>
            <a:spLocks noGrp="1"/>
          </p:cNvSpPr>
          <p:nvPr>
            <p:ph type="dt" sz="half" idx="10"/>
          </p:nvPr>
        </p:nvSpPr>
        <p:spPr/>
        <p:txBody>
          <a:bodyPr/>
          <a:lstStyle/>
          <a:p>
            <a:fld id="{A3E8C987-0BD8-474C-9922-943D03AB21CD}"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
        <p:nvSpPr>
          <p:cNvPr id="2116613" name="Text Box 5"/>
          <p:cNvSpPr txBox="1">
            <a:spLocks noChangeArrowheads="1"/>
          </p:cNvSpPr>
          <p:nvPr/>
        </p:nvSpPr>
        <p:spPr bwMode="auto">
          <a:xfrm>
            <a:off x="1143000" y="5014647"/>
            <a:ext cx="7239000" cy="579438"/>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3200" dirty="0">
                <a:solidFill>
                  <a:srgbClr val="FF0000"/>
                </a:solidFill>
              </a:rPr>
              <a:t>note that doping reduces carrier mobility</a:t>
            </a:r>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30839318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16613"/>
                                        </p:tgtEl>
                                        <p:attrNameLst>
                                          <p:attrName>style.visibility</p:attrName>
                                        </p:attrNameLst>
                                      </p:cBhvr>
                                      <p:to>
                                        <p:strVal val="visible"/>
                                      </p:to>
                                    </p:set>
                                    <p:animEffect transition="in" filter="fade">
                                      <p:cBhvr>
                                        <p:cTn id="7" dur="1000"/>
                                        <p:tgtEl>
                                          <p:spTgt spid="211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Date Placeholder 4"/>
          <p:cNvSpPr>
            <a:spLocks noGrp="1"/>
          </p:cNvSpPr>
          <p:nvPr>
            <p:ph type="dt" sz="half" idx="10"/>
          </p:nvPr>
        </p:nvSpPr>
        <p:spPr/>
        <p:txBody>
          <a:bodyPr/>
          <a:lstStyle/>
          <a:p>
            <a:fld id="{2A868B59-63DE-49E3-AA36-BFBDD451EF95}" type="datetime1">
              <a:rPr lang="en-US" smtClean="0"/>
              <a:t>10/30/2017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
        <p:nvSpPr>
          <p:cNvPr id="7" name="Rectangle 6"/>
          <p:cNvSpPr/>
          <p:nvPr/>
        </p:nvSpPr>
        <p:spPr>
          <a:xfrm>
            <a:off x="990599" y="2427875"/>
            <a:ext cx="7395633" cy="2554545"/>
          </a:xfrm>
          <a:prstGeom prst="rect">
            <a:avLst/>
          </a:prstGeom>
        </p:spPr>
        <p:txBody>
          <a:bodyPr wrap="square">
            <a:spAutoFit/>
          </a:bodyPr>
          <a:lstStyle/>
          <a:p>
            <a:pPr marL="342900" indent="-342900">
              <a:lnSpc>
                <a:spcPct val="200000"/>
              </a:lnSpc>
              <a:buFont typeface="Wingdings" pitchFamily="2" charset="2"/>
              <a:buChar char="q"/>
            </a:pPr>
            <a:r>
              <a:rPr lang="en-US" sz="2000" b="1" dirty="0" smtClean="0"/>
              <a:t>Current </a:t>
            </a:r>
            <a:r>
              <a:rPr lang="en-US" sz="2000" b="1" dirty="0"/>
              <a:t>Flow in </a:t>
            </a:r>
            <a:r>
              <a:rPr lang="en-US" sz="2000" b="1" dirty="0" smtClean="0"/>
              <a:t>Semiconductors</a:t>
            </a:r>
            <a:endParaRPr lang="en-US" sz="2000" b="1" dirty="0"/>
          </a:p>
          <a:p>
            <a:pPr marL="342900" indent="-342900">
              <a:lnSpc>
                <a:spcPct val="200000"/>
              </a:lnSpc>
              <a:buFont typeface="Wingdings" pitchFamily="2" charset="2"/>
              <a:buChar char="q"/>
            </a:pPr>
            <a:r>
              <a:rPr lang="en-US" sz="2000" b="1" dirty="0" smtClean="0"/>
              <a:t>The </a:t>
            </a:r>
            <a:r>
              <a:rPr lang="en-US" sz="2000" b="1" dirty="0" err="1"/>
              <a:t>pn</a:t>
            </a:r>
            <a:r>
              <a:rPr lang="en-US" sz="2000" b="1" dirty="0"/>
              <a:t> Junction with </a:t>
            </a:r>
            <a:r>
              <a:rPr lang="en-US" sz="2000" b="1" dirty="0" smtClean="0"/>
              <a:t>Open-Circuit Terminals </a:t>
            </a:r>
            <a:r>
              <a:rPr lang="en-US" sz="2000" b="1" dirty="0"/>
              <a:t>(Equilibrium</a:t>
            </a:r>
            <a:r>
              <a:rPr lang="en-US" sz="2000" b="1" dirty="0" smtClean="0"/>
              <a:t>)</a:t>
            </a:r>
            <a:endParaRPr lang="en-US" sz="2000" b="1" dirty="0"/>
          </a:p>
          <a:p>
            <a:pPr marL="342900" indent="-342900">
              <a:lnSpc>
                <a:spcPct val="200000"/>
              </a:lnSpc>
              <a:buFont typeface="Wingdings" pitchFamily="2" charset="2"/>
              <a:buChar char="q"/>
            </a:pPr>
            <a:r>
              <a:rPr lang="en-US" sz="2000" b="1" dirty="0" smtClean="0"/>
              <a:t>The </a:t>
            </a:r>
            <a:r>
              <a:rPr lang="en-US" sz="2000" b="1" dirty="0" err="1"/>
              <a:t>pn</a:t>
            </a:r>
            <a:r>
              <a:rPr lang="en-US" sz="2000" b="1" dirty="0"/>
              <a:t> Junction with </a:t>
            </a:r>
            <a:r>
              <a:rPr lang="en-US" sz="2000" b="1" dirty="0" smtClean="0"/>
              <a:t>Applied Voltage</a:t>
            </a:r>
            <a:endParaRPr lang="en-US" sz="2000" b="1" dirty="0"/>
          </a:p>
          <a:p>
            <a:pPr marL="342900" indent="-342900">
              <a:lnSpc>
                <a:spcPct val="200000"/>
              </a:lnSpc>
              <a:buFont typeface="Wingdings" pitchFamily="2" charset="2"/>
              <a:buChar char="q"/>
            </a:pPr>
            <a:r>
              <a:rPr lang="en-US" sz="2000" b="1" dirty="0" smtClean="0"/>
              <a:t>Capacitive </a:t>
            </a:r>
            <a:r>
              <a:rPr lang="en-US" sz="2000" b="1" dirty="0"/>
              <a:t>Effects in the </a:t>
            </a:r>
            <a:r>
              <a:rPr lang="en-US" sz="2000" b="1" dirty="0" err="1" smtClean="0"/>
              <a:t>pn</a:t>
            </a:r>
            <a:r>
              <a:rPr lang="en-US" sz="2000" b="1" dirty="0" smtClean="0"/>
              <a:t> Junction</a:t>
            </a:r>
            <a:endParaRPr lang="en-US" sz="2000" dirty="0"/>
          </a:p>
        </p:txBody>
      </p:sp>
      <p:sp>
        <p:nvSpPr>
          <p:cNvPr id="3" name="Footer Placeholder 2"/>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61835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dirty="0" smtClean="0"/>
              <a:t>Example 5: </a:t>
            </a:r>
            <a:r>
              <a:rPr lang="en-US" sz="3200" b="0" dirty="0" smtClean="0"/>
              <a:t>Drift current</a:t>
            </a:r>
            <a:endParaRPr lang="en-US" sz="3200" b="0" baseline="30000" dirty="0" smtClean="0">
              <a:solidFill>
                <a:srgbClr val="FF0000"/>
              </a:solidFill>
            </a:endParaRPr>
          </a:p>
        </p:txBody>
      </p:sp>
      <p:sp>
        <p:nvSpPr>
          <p:cNvPr id="5" name="Date Placeholder 4"/>
          <p:cNvSpPr>
            <a:spLocks noGrp="1"/>
          </p:cNvSpPr>
          <p:nvPr>
            <p:ph type="dt" sz="half" idx="10"/>
          </p:nvPr>
        </p:nvSpPr>
        <p:spPr/>
        <p:txBody>
          <a:bodyPr/>
          <a:lstStyle/>
          <a:p>
            <a:fld id="{138B7411-427A-44D3-A1DB-4DEE8DF26C60}" type="datetime1">
              <a:rPr lang="en-US" smtClean="0"/>
              <a:t>10/30/2017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
        <p:nvSpPr>
          <p:cNvPr id="9" name="Rectangle 8"/>
          <p:cNvSpPr/>
          <p:nvPr/>
        </p:nvSpPr>
        <p:spPr>
          <a:xfrm>
            <a:off x="4514850" y="2432886"/>
            <a:ext cx="3023585" cy="400110"/>
          </a:xfrm>
          <a:prstGeom prst="rect">
            <a:avLst/>
          </a:prstGeom>
        </p:spPr>
        <p:txBody>
          <a:bodyPr wrap="none">
            <a:spAutoFit/>
          </a:bodyPr>
          <a:lstStyle/>
          <a:p>
            <a:r>
              <a:rPr lang="es-ES" sz="2000" i="1" dirty="0">
                <a:latin typeface="Times New Roman" pitchFamily="18" charset="0"/>
                <a:cs typeface="Times New Roman" pitchFamily="18" charset="0"/>
              </a:rPr>
              <a:t>p </a:t>
            </a:r>
            <a:r>
              <a:rPr lang="es-ES" sz="2000" dirty="0">
                <a:latin typeface="Times New Roman" pitchFamily="18" charset="0"/>
                <a:cs typeface="Times New Roman" pitchFamily="18" charset="0"/>
              </a:rPr>
              <a:t>= </a:t>
            </a:r>
            <a:r>
              <a:rPr lang="es-ES" sz="2000" i="1" dirty="0">
                <a:latin typeface="Times New Roman" pitchFamily="18" charset="0"/>
                <a:cs typeface="Times New Roman" pitchFamily="18" charset="0"/>
              </a:rPr>
              <a:t>n </a:t>
            </a:r>
            <a:r>
              <a:rPr lang="es-ES" sz="2000" dirty="0">
                <a:latin typeface="Times New Roman" pitchFamily="18" charset="0"/>
                <a:cs typeface="Times New Roman" pitchFamily="18" charset="0"/>
              </a:rPr>
              <a:t>= </a:t>
            </a:r>
            <a:r>
              <a:rPr lang="es-ES" sz="2000" i="1" dirty="0">
                <a:latin typeface="Times New Roman" pitchFamily="18" charset="0"/>
                <a:cs typeface="Times New Roman" pitchFamily="18" charset="0"/>
              </a:rPr>
              <a:t>n</a:t>
            </a:r>
            <a:r>
              <a:rPr lang="es-ES" sz="2000" i="1" baseline="-25000" dirty="0">
                <a:latin typeface="Times New Roman" pitchFamily="18" charset="0"/>
                <a:cs typeface="Times New Roman" pitchFamily="18" charset="0"/>
              </a:rPr>
              <a:t>i</a:t>
            </a:r>
            <a:r>
              <a:rPr lang="es-ES" sz="2000" i="1" dirty="0">
                <a:latin typeface="Times New Roman" pitchFamily="18" charset="0"/>
                <a:cs typeface="Times New Roman" pitchFamily="18" charset="0"/>
              </a:rPr>
              <a:t> </a:t>
            </a:r>
            <a:r>
              <a:rPr lang="es-ES" sz="2000" dirty="0">
                <a:latin typeface="Times New Roman" pitchFamily="18" charset="0"/>
                <a:cs typeface="Times New Roman" pitchFamily="18" charset="0"/>
              </a:rPr>
              <a:t>= 1.5 × 10</a:t>
            </a:r>
            <a:r>
              <a:rPr lang="es-ES" sz="2000" baseline="30000" dirty="0">
                <a:latin typeface="Times New Roman" pitchFamily="18" charset="0"/>
                <a:cs typeface="Times New Roman" pitchFamily="18" charset="0"/>
              </a:rPr>
              <a:t>10</a:t>
            </a:r>
            <a:r>
              <a:rPr lang="es-ES" sz="2000" dirty="0">
                <a:latin typeface="Times New Roman" pitchFamily="18" charset="0"/>
                <a:cs typeface="Times New Roman" pitchFamily="18" charset="0"/>
              </a:rPr>
              <a:t> ⁄ cm</a:t>
            </a:r>
            <a:r>
              <a:rPr lang="es-ES" sz="2000" baseline="30000" dirty="0">
                <a:latin typeface="Times New Roman" pitchFamily="18" charset="0"/>
                <a:cs typeface="Times New Roman" pitchFamily="18" charset="0"/>
              </a:rPr>
              <a:t>3</a:t>
            </a:r>
            <a:endParaRPr lang="en-US" sz="2000" baseline="300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574335598"/>
              </p:ext>
            </p:extLst>
          </p:nvPr>
        </p:nvGraphicFramePr>
        <p:xfrm>
          <a:off x="1872437" y="3015362"/>
          <a:ext cx="5632516" cy="938753"/>
        </p:xfrm>
        <a:graphic>
          <a:graphicData uri="http://schemas.openxmlformats.org/presentationml/2006/ole">
            <mc:AlternateContent xmlns:mc="http://schemas.openxmlformats.org/markup-compatibility/2006">
              <mc:Choice xmlns:v="urn:schemas-microsoft-com:vml" Requires="v">
                <p:oleObj spid="_x0000_s40231" name="Equation" r:id="rId4" imgW="3962160" imgH="660240" progId="Equation.3">
                  <p:embed/>
                </p:oleObj>
              </mc:Choice>
              <mc:Fallback>
                <p:oleObj name="Equation" r:id="rId4" imgW="3962160" imgH="660240" progId="Equation.3">
                  <p:embed/>
                  <p:pic>
                    <p:nvPicPr>
                      <p:cNvPr id="0" name=""/>
                      <p:cNvPicPr/>
                      <p:nvPr/>
                    </p:nvPicPr>
                    <p:blipFill>
                      <a:blip r:embed="rId5"/>
                      <a:stretch>
                        <a:fillRect/>
                      </a:stretch>
                    </p:blipFill>
                    <p:spPr>
                      <a:xfrm>
                        <a:off x="1872437" y="3015362"/>
                        <a:ext cx="5632516" cy="938753"/>
                      </a:xfrm>
                      <a:prstGeom prst="rect">
                        <a:avLst/>
                      </a:prstGeom>
                    </p:spPr>
                  </p:pic>
                </p:oleObj>
              </mc:Fallback>
            </mc:AlternateContent>
          </a:graphicData>
        </a:graphic>
      </p:graphicFrame>
      <p:sp>
        <p:nvSpPr>
          <p:cNvPr id="11" name="Rectangle 10"/>
          <p:cNvSpPr/>
          <p:nvPr/>
        </p:nvSpPr>
        <p:spPr>
          <a:xfrm>
            <a:off x="1176865" y="2463112"/>
            <a:ext cx="2598788" cy="400110"/>
          </a:xfrm>
          <a:prstGeom prst="rect">
            <a:avLst/>
          </a:prstGeom>
        </p:spPr>
        <p:txBody>
          <a:bodyPr wrap="none">
            <a:spAutoFit/>
          </a:bodyPr>
          <a:lstStyle/>
          <a:p>
            <a:r>
              <a:rPr lang="en-US" sz="2000" dirty="0">
                <a:latin typeface="Times New Roman" pitchFamily="18" charset="0"/>
                <a:cs typeface="Times New Roman" pitchFamily="18" charset="0"/>
              </a:rPr>
              <a:t>(a) For </a:t>
            </a:r>
            <a:r>
              <a:rPr lang="en-US" sz="2000" dirty="0" smtClean="0">
                <a:latin typeface="Times New Roman" pitchFamily="18" charset="0"/>
                <a:cs typeface="Times New Roman" pitchFamily="18" charset="0"/>
              </a:rPr>
              <a:t>intrinsic silicon</a:t>
            </a:r>
            <a:r>
              <a:rPr lang="en-US" sz="2000" dirty="0">
                <a:latin typeface="Times New Roman" pitchFamily="18" charset="0"/>
                <a:cs typeface="Times New Roman" pitchFamily="18" charset="0"/>
              </a:rPr>
              <a:t>,</a:t>
            </a:r>
          </a:p>
        </p:txBody>
      </p:sp>
      <p:sp>
        <p:nvSpPr>
          <p:cNvPr id="12" name="Rectangle 11"/>
          <p:cNvSpPr/>
          <p:nvPr/>
        </p:nvSpPr>
        <p:spPr>
          <a:xfrm>
            <a:off x="1176865" y="4019490"/>
            <a:ext cx="2750024" cy="400110"/>
          </a:xfrm>
          <a:prstGeom prst="rect">
            <a:avLst/>
          </a:prstGeom>
        </p:spPr>
        <p:txBody>
          <a:bodyPr wrap="square">
            <a:spAutoFit/>
          </a:bodyPr>
          <a:lstStyle/>
          <a:p>
            <a:r>
              <a:rPr lang="en-US" sz="2000" dirty="0">
                <a:latin typeface="Times New Roman" pitchFamily="18" charset="0"/>
                <a:cs typeface="Times New Roman" pitchFamily="18" charset="0"/>
              </a:rPr>
              <a:t>(b) For the </a:t>
            </a:r>
            <a:r>
              <a:rPr lang="en-US" sz="2000" i="1" dirty="0">
                <a:latin typeface="Times New Roman" pitchFamily="18" charset="0"/>
                <a:cs typeface="Times New Roman" pitchFamily="18" charset="0"/>
              </a:rPr>
              <a:t>p</a:t>
            </a:r>
            <a:r>
              <a:rPr lang="en-US" sz="2000" dirty="0">
                <a:latin typeface="Times New Roman" pitchFamily="18" charset="0"/>
                <a:cs typeface="Times New Roman" pitchFamily="18" charset="0"/>
              </a:rPr>
              <a:t>-type silicon</a:t>
            </a:r>
          </a:p>
        </p:txBody>
      </p:sp>
      <p:graphicFrame>
        <p:nvGraphicFramePr>
          <p:cNvPr id="13" name="Object 12"/>
          <p:cNvGraphicFramePr>
            <a:graphicFrameLocks noChangeAspect="1"/>
          </p:cNvGraphicFramePr>
          <p:nvPr>
            <p:extLst>
              <p:ext uri="{D42A27DB-BD31-4B8C-83A1-F6EECF244321}">
                <p14:modId xmlns:p14="http://schemas.microsoft.com/office/powerpoint/2010/main" val="4162445438"/>
              </p:ext>
            </p:extLst>
          </p:nvPr>
        </p:nvGraphicFramePr>
        <p:xfrm>
          <a:off x="4514850" y="3689610"/>
          <a:ext cx="114300" cy="215900"/>
        </p:xfrm>
        <a:graphic>
          <a:graphicData uri="http://schemas.openxmlformats.org/presentationml/2006/ole">
            <mc:AlternateContent xmlns:mc="http://schemas.openxmlformats.org/markup-compatibility/2006">
              <mc:Choice xmlns:v="urn:schemas-microsoft-com:vml" Requires="v">
                <p:oleObj spid="_x0000_s40232"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4514850" y="3689610"/>
                        <a:ext cx="1143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3505200" y="4036260"/>
                <a:ext cx="3729789" cy="3624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𝑝</m:t>
                          </m:r>
                        </m:e>
                        <m:sub>
                          <m:r>
                            <a:rPr lang="en-US" sz="1600" b="0" i="1" smtClean="0">
                              <a:latin typeface="Cambria Math"/>
                            </a:rPr>
                            <m:t>𝑝</m:t>
                          </m:r>
                        </m:sub>
                      </m:sSub>
                      <m:r>
                        <a:rPr lang="en-US" sz="1600" i="1">
                          <a:latin typeface="Cambria Math"/>
                          <a:ea typeface="Cambria Math"/>
                        </a:rPr>
                        <m:t>≃</m:t>
                      </m:r>
                      <m:sSub>
                        <m:sSubPr>
                          <m:ctrlPr>
                            <a:rPr lang="en-US" sz="1600" i="1" smtClean="0">
                              <a:latin typeface="Cambria Math" panose="02040503050406030204" pitchFamily="18" charset="0"/>
                              <a:ea typeface="Cambria Math"/>
                            </a:rPr>
                          </m:ctrlPr>
                        </m:sSubPr>
                        <m:e>
                          <m:r>
                            <a:rPr lang="en-US" sz="1600" b="0" i="1" smtClean="0">
                              <a:latin typeface="Cambria Math"/>
                              <a:ea typeface="Cambria Math"/>
                            </a:rPr>
                            <m:t>𝑁</m:t>
                          </m:r>
                        </m:e>
                        <m:sub>
                          <m:r>
                            <a:rPr lang="en-US" sz="1600" b="0" i="1" smtClean="0">
                              <a:latin typeface="Cambria Math"/>
                              <a:ea typeface="Cambria Math"/>
                            </a:rPr>
                            <m:t>𝐴</m:t>
                          </m:r>
                        </m:sub>
                      </m:sSub>
                      <m:r>
                        <a:rPr lang="en-US" sz="1600" b="0" i="1" smtClean="0">
                          <a:latin typeface="Cambria Math"/>
                          <a:ea typeface="Cambria Math"/>
                        </a:rPr>
                        <m:t>=</m:t>
                      </m:r>
                      <m:sSup>
                        <m:sSupPr>
                          <m:ctrlPr>
                            <a:rPr lang="en-US" sz="1600" b="0" i="1" smtClean="0">
                              <a:latin typeface="Cambria Math" panose="02040503050406030204" pitchFamily="18" charset="0"/>
                              <a:ea typeface="Cambria Math"/>
                            </a:rPr>
                          </m:ctrlPr>
                        </m:sSupPr>
                        <m:e>
                          <m:r>
                            <a:rPr lang="en-US" sz="1600" b="0" i="0" smtClean="0">
                              <a:latin typeface="Cambria Math"/>
                              <a:ea typeface="Cambria Math"/>
                            </a:rPr>
                            <m:t>10</m:t>
                          </m:r>
                        </m:e>
                        <m:sup>
                          <m:r>
                            <a:rPr lang="en-US" sz="1600" b="0" i="0" smtClean="0">
                              <a:latin typeface="Cambria Math"/>
                              <a:ea typeface="Cambria Math"/>
                            </a:rPr>
                            <m:t>16</m:t>
                          </m:r>
                        </m:sup>
                      </m:sSup>
                      <m:r>
                        <a:rPr lang="en-US" sz="1600" b="0" i="0" smtClean="0">
                          <a:latin typeface="Cambria Math"/>
                          <a:ea typeface="Cambria Math"/>
                        </a:rPr>
                        <m:t>/</m:t>
                      </m:r>
                      <m:sSup>
                        <m:sSupPr>
                          <m:ctrlPr>
                            <a:rPr lang="en-US" sz="1600" b="0" i="1" smtClean="0">
                              <a:latin typeface="Cambria Math" panose="02040503050406030204" pitchFamily="18" charset="0"/>
                              <a:ea typeface="Cambria Math"/>
                            </a:rPr>
                          </m:ctrlPr>
                        </m:sSupPr>
                        <m:e>
                          <m:r>
                            <m:rPr>
                              <m:sty m:val="p"/>
                            </m:rPr>
                            <a:rPr lang="en-US" sz="1600" b="0" i="0" smtClean="0">
                              <a:latin typeface="Cambria Math"/>
                              <a:ea typeface="Cambria Math"/>
                            </a:rPr>
                            <m:t>cm</m:t>
                          </m:r>
                        </m:e>
                        <m:sup>
                          <m:r>
                            <a:rPr lang="en-US" sz="1600" b="0" i="0" smtClean="0">
                              <a:latin typeface="Cambria Math"/>
                              <a:ea typeface="Cambria Math"/>
                            </a:rPr>
                            <m:t>3</m:t>
                          </m:r>
                        </m:sup>
                      </m:sSup>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505200" y="4036260"/>
                <a:ext cx="3729789" cy="362472"/>
              </a:xfrm>
              <a:prstGeom prst="rect">
                <a:avLst/>
              </a:prstGeom>
              <a:blipFill rotWithShape="0">
                <a:blip r:embed="rId8"/>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422276" y="4448443"/>
                <a:ext cx="4117153" cy="6267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𝑛</m:t>
                          </m:r>
                        </m:e>
                        <m:sub>
                          <m:r>
                            <a:rPr lang="en-US" sz="1600" i="1">
                              <a:latin typeface="Cambria Math"/>
                            </a:rPr>
                            <m:t>𝑝</m:t>
                          </m:r>
                        </m:sub>
                      </m:sSub>
                      <m:r>
                        <a:rPr lang="en-US" sz="1600" i="1" smtClean="0">
                          <a:latin typeface="Cambria Math"/>
                          <a:ea typeface="Cambria Math"/>
                        </a:rPr>
                        <m:t>≃</m:t>
                      </m:r>
                      <m:f>
                        <m:fPr>
                          <m:ctrlPr>
                            <a:rPr lang="en-US" sz="1600" i="1">
                              <a:latin typeface="Cambria Math" panose="02040503050406030204" pitchFamily="18" charset="0"/>
                              <a:ea typeface="Cambria Math"/>
                            </a:rPr>
                          </m:ctrlPr>
                        </m:fPr>
                        <m:num>
                          <m:sSup>
                            <m:sSupPr>
                              <m:ctrlPr>
                                <a:rPr lang="en-US" sz="1600" i="1">
                                  <a:latin typeface="Cambria Math" panose="02040503050406030204" pitchFamily="18" charset="0"/>
                                  <a:ea typeface="Cambria Math"/>
                                </a:rPr>
                              </m:ctrlPr>
                            </m:sSupPr>
                            <m:e>
                              <m:sSub>
                                <m:sSubPr>
                                  <m:ctrlPr>
                                    <a:rPr lang="en-US" sz="1600" i="1">
                                      <a:latin typeface="Cambria Math" panose="02040503050406030204" pitchFamily="18" charset="0"/>
                                      <a:ea typeface="Cambria Math"/>
                                    </a:rPr>
                                  </m:ctrlPr>
                                </m:sSubPr>
                                <m:e>
                                  <m:r>
                                    <a:rPr lang="en-US" sz="1600" i="1">
                                      <a:latin typeface="Cambria Math"/>
                                      <a:ea typeface="Cambria Math"/>
                                    </a:rPr>
                                    <m:t>𝑛</m:t>
                                  </m:r>
                                </m:e>
                                <m:sub>
                                  <m:r>
                                    <a:rPr lang="en-US" sz="1600" i="1">
                                      <a:latin typeface="Cambria Math"/>
                                      <a:ea typeface="Cambria Math"/>
                                    </a:rPr>
                                    <m:t>𝑖</m:t>
                                  </m:r>
                                </m:sub>
                              </m:sSub>
                            </m:e>
                            <m:sup>
                              <m:r>
                                <a:rPr lang="en-US" sz="1600" i="1">
                                  <a:latin typeface="Cambria Math"/>
                                  <a:ea typeface="Cambria Math"/>
                                </a:rPr>
                                <m:t>2</m:t>
                              </m:r>
                            </m:sup>
                          </m:sSup>
                        </m:num>
                        <m:den>
                          <m:sSub>
                            <m:sSubPr>
                              <m:ctrlPr>
                                <a:rPr lang="en-US" sz="1600" i="1">
                                  <a:latin typeface="Cambria Math" panose="02040503050406030204" pitchFamily="18" charset="0"/>
                                  <a:ea typeface="Cambria Math"/>
                                </a:rPr>
                              </m:ctrlPr>
                            </m:sSubPr>
                            <m:e>
                              <m:r>
                                <a:rPr lang="en-US" sz="1600" i="1">
                                  <a:latin typeface="Cambria Math"/>
                                  <a:ea typeface="Cambria Math"/>
                                </a:rPr>
                                <m:t>𝑁</m:t>
                              </m:r>
                            </m:e>
                            <m:sub>
                              <m:r>
                                <a:rPr lang="en-US" sz="1600" b="0" i="1" smtClean="0">
                                  <a:latin typeface="Cambria Math"/>
                                  <a:ea typeface="Cambria Math"/>
                                </a:rPr>
                                <m:t>𝐴</m:t>
                              </m:r>
                            </m:sub>
                          </m:sSub>
                        </m:den>
                      </m:f>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sSup>
                            <m:sSupPr>
                              <m:ctrlPr>
                                <a:rPr lang="en-US" sz="1600" b="0" i="1" smtClean="0">
                                  <a:latin typeface="Cambria Math" panose="02040503050406030204" pitchFamily="18" charset="0"/>
                                  <a:ea typeface="Cambria Math"/>
                                </a:rPr>
                              </m:ctrlPr>
                            </m:sSupPr>
                            <m:e>
                              <m:d>
                                <m:dPr>
                                  <m:ctrlPr>
                                    <a:rPr lang="en-US" sz="1600" b="0" i="1" smtClean="0">
                                      <a:latin typeface="Cambria Math" panose="02040503050406030204" pitchFamily="18" charset="0"/>
                                      <a:ea typeface="Cambria Math"/>
                                    </a:rPr>
                                  </m:ctrlPr>
                                </m:dPr>
                                <m:e>
                                  <m:r>
                                    <a:rPr lang="en-US" sz="1600" b="0" i="1" smtClean="0">
                                      <a:latin typeface="Cambria Math"/>
                                      <a:ea typeface="Cambria Math"/>
                                    </a:rPr>
                                    <m:t>1</m:t>
                                  </m:r>
                                  <m:r>
                                    <a:rPr lang="en-US" sz="1600" b="0" i="1" smtClean="0">
                                      <a:latin typeface="Cambria Math"/>
                                      <a:ea typeface="Cambria Math"/>
                                    </a:rPr>
                                    <m:t>.</m:t>
                                  </m:r>
                                  <m:r>
                                    <a:rPr lang="en-US" sz="1600" b="0" i="1" smtClean="0">
                                      <a:latin typeface="Cambria Math"/>
                                      <a:ea typeface="Cambria Math"/>
                                    </a:rPr>
                                    <m:t>5</m:t>
                                  </m:r>
                                  <m:r>
                                    <a:rPr lang="en-US" sz="1600" b="0" i="1" smtClean="0">
                                      <a:latin typeface="Cambria Math"/>
                                      <a:ea typeface="Cambria Math"/>
                                    </a:rPr>
                                    <m:t>×</m:t>
                                  </m:r>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10</m:t>
                                      </m:r>
                                    </m:e>
                                    <m:sup>
                                      <m:r>
                                        <a:rPr lang="en-US" sz="1600" b="0" i="1" smtClean="0">
                                          <a:latin typeface="Cambria Math"/>
                                          <a:ea typeface="Cambria Math"/>
                                        </a:rPr>
                                        <m:t>10</m:t>
                                      </m:r>
                                    </m:sup>
                                  </m:sSup>
                                </m:e>
                              </m:d>
                            </m:e>
                            <m:sup>
                              <m:r>
                                <a:rPr lang="en-US" sz="1600" b="0" i="1" smtClean="0">
                                  <a:latin typeface="Cambria Math"/>
                                  <a:ea typeface="Cambria Math"/>
                                </a:rPr>
                                <m:t>2</m:t>
                              </m:r>
                            </m:sup>
                          </m:sSup>
                        </m:num>
                        <m:den>
                          <m:sSup>
                            <m:sSupPr>
                              <m:ctrlPr>
                                <a:rPr lang="en-US" sz="1600" i="1">
                                  <a:latin typeface="Cambria Math" panose="02040503050406030204" pitchFamily="18" charset="0"/>
                                  <a:ea typeface="Cambria Math"/>
                                </a:rPr>
                              </m:ctrlPr>
                            </m:sSupPr>
                            <m:e>
                              <m:r>
                                <a:rPr lang="en-US" sz="1600" i="1">
                                  <a:latin typeface="Cambria Math"/>
                                  <a:ea typeface="Cambria Math"/>
                                </a:rPr>
                                <m:t>10</m:t>
                              </m:r>
                            </m:e>
                            <m:sup>
                              <m:r>
                                <a:rPr lang="en-US" sz="1600" i="1">
                                  <a:latin typeface="Cambria Math"/>
                                  <a:ea typeface="Cambria Math"/>
                                </a:rPr>
                                <m:t>1</m:t>
                              </m:r>
                              <m:r>
                                <a:rPr lang="en-US" sz="1600" b="0" i="1" smtClean="0">
                                  <a:latin typeface="Cambria Math"/>
                                  <a:ea typeface="Cambria Math"/>
                                </a:rPr>
                                <m:t>6</m:t>
                              </m:r>
                            </m:sup>
                          </m:sSup>
                        </m:den>
                      </m:f>
                      <m:r>
                        <a:rPr lang="en-US" sz="1600" b="0" i="1" smtClean="0">
                          <a:latin typeface="Cambria Math"/>
                          <a:ea typeface="Cambria Math"/>
                        </a:rPr>
                        <m:t>=</m:t>
                      </m:r>
                      <m:r>
                        <a:rPr lang="en-US" sz="1600" b="0" i="1" smtClean="0">
                          <a:latin typeface="Cambria Math"/>
                          <a:ea typeface="Cambria Math"/>
                        </a:rPr>
                        <m:t>2</m:t>
                      </m:r>
                      <m:r>
                        <a:rPr lang="en-US" sz="1600" b="0" i="1" smtClean="0">
                          <a:latin typeface="Cambria Math"/>
                          <a:ea typeface="Cambria Math"/>
                        </a:rPr>
                        <m:t>.</m:t>
                      </m:r>
                      <m:r>
                        <a:rPr lang="en-US" sz="1600" b="0" i="1" smtClean="0">
                          <a:latin typeface="Cambria Math"/>
                          <a:ea typeface="Cambria Math"/>
                        </a:rPr>
                        <m:t>25</m:t>
                      </m:r>
                      <m:r>
                        <a:rPr lang="en-US" sz="1600" i="1">
                          <a:latin typeface="Cambria Math"/>
                          <a:ea typeface="Cambria Math"/>
                        </a:rPr>
                        <m:t>×</m:t>
                      </m:r>
                      <m:sSup>
                        <m:sSupPr>
                          <m:ctrlPr>
                            <a:rPr lang="en-US" sz="1600" i="1">
                              <a:latin typeface="Cambria Math" panose="02040503050406030204" pitchFamily="18" charset="0"/>
                              <a:ea typeface="Cambria Math"/>
                            </a:rPr>
                          </m:ctrlPr>
                        </m:sSupPr>
                        <m:e>
                          <m:r>
                            <a:rPr lang="en-US" sz="1600" i="1">
                              <a:latin typeface="Cambria Math"/>
                              <a:ea typeface="Cambria Math"/>
                            </a:rPr>
                            <m:t>10</m:t>
                          </m:r>
                        </m:e>
                        <m:sup>
                          <m:r>
                            <a:rPr lang="en-US" sz="1600" b="0" i="1" smtClean="0">
                              <a:latin typeface="Cambria Math"/>
                              <a:ea typeface="Cambria Math"/>
                            </a:rPr>
                            <m:t>4</m:t>
                          </m:r>
                        </m:sup>
                      </m:sSup>
                      <m:r>
                        <a:rPr lang="en-US" sz="1600">
                          <a:latin typeface="Cambria Math"/>
                          <a:ea typeface="Cambria Math"/>
                        </a:rPr>
                        <m:t>/</m:t>
                      </m:r>
                      <m:sSup>
                        <m:sSupPr>
                          <m:ctrlPr>
                            <a:rPr lang="en-US" sz="1600" i="1">
                              <a:latin typeface="Cambria Math" panose="02040503050406030204" pitchFamily="18" charset="0"/>
                              <a:ea typeface="Cambria Math"/>
                            </a:rPr>
                          </m:ctrlPr>
                        </m:sSupPr>
                        <m:e>
                          <m:r>
                            <m:rPr>
                              <m:sty m:val="p"/>
                            </m:rPr>
                            <a:rPr lang="en-US" sz="1600">
                              <a:latin typeface="Cambria Math"/>
                              <a:ea typeface="Cambria Math"/>
                            </a:rPr>
                            <m:t>cm</m:t>
                          </m:r>
                        </m:e>
                        <m:sup>
                          <m:r>
                            <a:rPr lang="en-US" sz="1600">
                              <a:latin typeface="Cambria Math"/>
                              <a:ea typeface="Cambria Math"/>
                            </a:rPr>
                            <m:t>3</m:t>
                          </m:r>
                        </m:sup>
                      </m:sSup>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2422276" y="4448443"/>
                <a:ext cx="4117153" cy="626710"/>
              </a:xfrm>
              <a:prstGeom prst="rect">
                <a:avLst/>
              </a:prstGeom>
              <a:blipFill rotWithShape="0">
                <a:blip r:embed="rId9"/>
                <a:stretch>
                  <a:fillRect/>
                </a:stretch>
              </a:blipFill>
            </p:spPr>
            <p:txBody>
              <a:bodyPr/>
              <a:lstStyle/>
              <a:p>
                <a:r>
                  <a:rPr lang="en-US">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330018700"/>
              </p:ext>
            </p:extLst>
          </p:nvPr>
        </p:nvGraphicFramePr>
        <p:xfrm>
          <a:off x="1828729" y="5123990"/>
          <a:ext cx="5099187" cy="884791"/>
        </p:xfrm>
        <a:graphic>
          <a:graphicData uri="http://schemas.openxmlformats.org/presentationml/2006/ole">
            <mc:AlternateContent xmlns:mc="http://schemas.openxmlformats.org/markup-compatibility/2006">
              <mc:Choice xmlns:v="urn:schemas-microsoft-com:vml" Requires="v">
                <p:oleObj spid="_x0000_s40233" name="Equation" r:id="rId10" imgW="3733560" imgH="647640" progId="Equation.3">
                  <p:embed/>
                </p:oleObj>
              </mc:Choice>
              <mc:Fallback>
                <p:oleObj name="Equation" r:id="rId10" imgW="3733560" imgH="647640" progId="Equation.3">
                  <p:embed/>
                  <p:pic>
                    <p:nvPicPr>
                      <p:cNvPr id="0" name="Object 9"/>
                      <p:cNvPicPr>
                        <a:picLocks noChangeAspect="1" noChangeArrowheads="1"/>
                      </p:cNvPicPr>
                      <p:nvPr/>
                    </p:nvPicPr>
                    <p:blipFill>
                      <a:blip r:embed="rId11"/>
                      <a:srcRect/>
                      <a:stretch>
                        <a:fillRect/>
                      </a:stretch>
                    </p:blipFill>
                    <p:spPr bwMode="auto">
                      <a:xfrm>
                        <a:off x="1828729" y="5123990"/>
                        <a:ext cx="5099187" cy="884791"/>
                      </a:xfrm>
                      <a:prstGeom prst="rect">
                        <a:avLst/>
                      </a:prstGeom>
                      <a:noFill/>
                      <a:ln>
                        <a:noFill/>
                      </a:ln>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55404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sz="3200" smtClean="0"/>
              <a:t>Note…</a:t>
            </a:r>
            <a:endParaRPr lang="en-US" sz="3200" b="0" baseline="30000" smtClean="0"/>
          </a:p>
        </p:txBody>
      </p:sp>
      <p:sp>
        <p:nvSpPr>
          <p:cNvPr id="33797" name="Rectangle 3"/>
          <p:cNvSpPr>
            <a:spLocks noGrp="1" noChangeArrowheads="1"/>
          </p:cNvSpPr>
          <p:nvPr>
            <p:ph sz="half" idx="1"/>
          </p:nvPr>
        </p:nvSpPr>
        <p:spPr>
          <a:xfrm>
            <a:off x="990600" y="2528887"/>
            <a:ext cx="7086600" cy="2347913"/>
          </a:xfrm>
        </p:spPr>
        <p:txBody>
          <a:bodyPr>
            <a:normAutofit/>
          </a:bodyPr>
          <a:lstStyle/>
          <a:p>
            <a:pPr eaLnBrk="1" hangingPunct="1"/>
            <a:r>
              <a:rPr lang="en-US" sz="2000" dirty="0" smtClean="0">
                <a:solidFill>
                  <a:srgbClr val="FF0000"/>
                </a:solidFill>
              </a:rPr>
              <a:t>for intrinsic semiconductor</a:t>
            </a:r>
            <a:r>
              <a:rPr lang="en-US" sz="2000" b="1" dirty="0" smtClean="0"/>
              <a:t> </a:t>
            </a:r>
            <a:r>
              <a:rPr lang="en-US" sz="2000" dirty="0" smtClean="0"/>
              <a:t>– number of free electrons is </a:t>
            </a:r>
            <a:r>
              <a:rPr lang="en-US" sz="2000" i="1" dirty="0" err="1" smtClean="0">
                <a:solidFill>
                  <a:srgbClr val="FF0000"/>
                </a:solidFill>
              </a:rPr>
              <a:t>n</a:t>
            </a:r>
            <a:r>
              <a:rPr lang="en-US" sz="2000" i="1" baseline="-25000" dirty="0" err="1" smtClean="0">
                <a:solidFill>
                  <a:srgbClr val="FF0000"/>
                </a:solidFill>
              </a:rPr>
              <a:t>i</a:t>
            </a:r>
            <a:r>
              <a:rPr lang="en-US" sz="2000" dirty="0" smtClean="0"/>
              <a:t> and number of holes is </a:t>
            </a:r>
            <a:r>
              <a:rPr lang="en-US" sz="2000" i="1" dirty="0" smtClean="0">
                <a:solidFill>
                  <a:srgbClr val="FF0000"/>
                </a:solidFill>
              </a:rPr>
              <a:t>p</a:t>
            </a:r>
            <a:r>
              <a:rPr lang="en-US" sz="2000" i="1" baseline="-25000" dirty="0" smtClean="0">
                <a:solidFill>
                  <a:srgbClr val="FF0000"/>
                </a:solidFill>
              </a:rPr>
              <a:t>i</a:t>
            </a:r>
          </a:p>
          <a:p>
            <a:pPr eaLnBrk="1" hangingPunct="1"/>
            <a:r>
              <a:rPr lang="en-US" sz="2000" dirty="0" smtClean="0">
                <a:solidFill>
                  <a:srgbClr val="FF0000"/>
                </a:solidFill>
              </a:rPr>
              <a:t>for</a:t>
            </a:r>
            <a:r>
              <a:rPr lang="en-US" sz="2000" i="1" dirty="0" smtClean="0">
                <a:solidFill>
                  <a:srgbClr val="FF0000"/>
                </a:solidFill>
              </a:rPr>
              <a:t> p</a:t>
            </a:r>
            <a:r>
              <a:rPr lang="en-US" sz="2000" dirty="0" smtClean="0">
                <a:solidFill>
                  <a:srgbClr val="FF0000"/>
                </a:solidFill>
              </a:rPr>
              <a:t>-type doped semiconductor</a:t>
            </a:r>
            <a:r>
              <a:rPr lang="en-US" sz="2000" b="1" dirty="0" smtClean="0"/>
              <a:t> </a:t>
            </a:r>
            <a:r>
              <a:rPr lang="en-US" sz="2000" dirty="0" smtClean="0"/>
              <a:t>– number of free electrons is </a:t>
            </a:r>
            <a:r>
              <a:rPr lang="en-US" sz="2000" i="1" dirty="0" err="1" smtClean="0">
                <a:solidFill>
                  <a:srgbClr val="FF0000"/>
                </a:solidFill>
              </a:rPr>
              <a:t>n</a:t>
            </a:r>
            <a:r>
              <a:rPr lang="en-US" sz="2000" i="1" baseline="-25000" dirty="0" err="1" smtClean="0">
                <a:solidFill>
                  <a:srgbClr val="FF0000"/>
                </a:solidFill>
              </a:rPr>
              <a:t>p</a:t>
            </a:r>
            <a:r>
              <a:rPr lang="en-US" sz="2000" dirty="0" smtClean="0"/>
              <a:t> and number of holes is </a:t>
            </a:r>
            <a:r>
              <a:rPr lang="en-US" sz="2000" i="1" dirty="0" err="1" smtClean="0">
                <a:solidFill>
                  <a:srgbClr val="FF0000"/>
                </a:solidFill>
              </a:rPr>
              <a:t>p</a:t>
            </a:r>
            <a:r>
              <a:rPr lang="en-US" sz="2000" i="1" baseline="-25000" dirty="0" err="1" smtClean="0">
                <a:solidFill>
                  <a:srgbClr val="FF0000"/>
                </a:solidFill>
              </a:rPr>
              <a:t>p</a:t>
            </a:r>
            <a:endParaRPr lang="en-US" sz="2000" i="1" baseline="-25000" dirty="0" smtClean="0">
              <a:solidFill>
                <a:srgbClr val="FF0000"/>
              </a:solidFill>
            </a:endParaRPr>
          </a:p>
          <a:p>
            <a:pPr eaLnBrk="1" hangingPunct="1"/>
            <a:r>
              <a:rPr lang="en-US" sz="2000" dirty="0" smtClean="0">
                <a:solidFill>
                  <a:srgbClr val="FF0000"/>
                </a:solidFill>
              </a:rPr>
              <a:t>for </a:t>
            </a:r>
            <a:r>
              <a:rPr lang="en-US" sz="2000" i="1" dirty="0" smtClean="0">
                <a:solidFill>
                  <a:srgbClr val="FF0000"/>
                </a:solidFill>
              </a:rPr>
              <a:t>n</a:t>
            </a:r>
            <a:r>
              <a:rPr lang="en-US" sz="2000" dirty="0" smtClean="0">
                <a:solidFill>
                  <a:srgbClr val="FF0000"/>
                </a:solidFill>
              </a:rPr>
              <a:t>-type doped semiconductor</a:t>
            </a:r>
            <a:r>
              <a:rPr lang="en-US" sz="2000" b="1" dirty="0" smtClean="0"/>
              <a:t> </a:t>
            </a:r>
            <a:r>
              <a:rPr lang="en-US" sz="2000" dirty="0" smtClean="0"/>
              <a:t>–</a:t>
            </a:r>
            <a:r>
              <a:rPr lang="en-US" sz="2000" b="1" dirty="0" smtClean="0"/>
              <a:t> </a:t>
            </a:r>
            <a:r>
              <a:rPr lang="en-US" sz="2000" dirty="0" smtClean="0"/>
              <a:t>number of free electrons is </a:t>
            </a:r>
            <a:r>
              <a:rPr lang="en-US" sz="2000" i="1" dirty="0" err="1" smtClean="0">
                <a:solidFill>
                  <a:srgbClr val="FF0000"/>
                </a:solidFill>
              </a:rPr>
              <a:t>n</a:t>
            </a:r>
            <a:r>
              <a:rPr lang="en-US" sz="2000" i="1" baseline="-25000" dirty="0" err="1" smtClean="0">
                <a:solidFill>
                  <a:srgbClr val="FF0000"/>
                </a:solidFill>
              </a:rPr>
              <a:t>n</a:t>
            </a:r>
            <a:r>
              <a:rPr lang="en-US" sz="2000" dirty="0" smtClean="0"/>
              <a:t> and number of holes is </a:t>
            </a:r>
            <a:r>
              <a:rPr lang="en-US" sz="2000" i="1" dirty="0" err="1" smtClean="0">
                <a:solidFill>
                  <a:srgbClr val="FF0000"/>
                </a:solidFill>
              </a:rPr>
              <a:t>p</a:t>
            </a:r>
            <a:r>
              <a:rPr lang="en-US" sz="2000" i="1" baseline="-25000" dirty="0" err="1" smtClean="0">
                <a:solidFill>
                  <a:srgbClr val="FF0000"/>
                </a:solidFill>
              </a:rPr>
              <a:t>n</a:t>
            </a:r>
            <a:endParaRPr lang="en-US" sz="2000" i="1" baseline="-25000" dirty="0" smtClean="0">
              <a:solidFill>
                <a:srgbClr val="FF0000"/>
              </a:solidFill>
            </a:endParaRPr>
          </a:p>
          <a:p>
            <a:pPr eaLnBrk="1" hangingPunct="1"/>
            <a:endParaRPr lang="en-US" sz="2000" i="1" baseline="-25000" dirty="0" smtClean="0">
              <a:solidFill>
                <a:srgbClr val="FF0000"/>
              </a:solidFill>
            </a:endParaRPr>
          </a:p>
        </p:txBody>
      </p:sp>
      <p:sp>
        <p:nvSpPr>
          <p:cNvPr id="2" name="Date Placeholder 1"/>
          <p:cNvSpPr>
            <a:spLocks noGrp="1"/>
          </p:cNvSpPr>
          <p:nvPr>
            <p:ph type="dt" sz="half" idx="10"/>
          </p:nvPr>
        </p:nvSpPr>
        <p:spPr/>
        <p:txBody>
          <a:bodyPr/>
          <a:lstStyle/>
          <a:p>
            <a:fld id="{E59629FE-C818-4838-9B98-3A176C1CA28B}"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2117640" name="Line 8"/>
          <p:cNvSpPr>
            <a:spLocks noChangeShapeType="1"/>
          </p:cNvSpPr>
          <p:nvPr/>
        </p:nvSpPr>
        <p:spPr bwMode="auto">
          <a:xfrm flipV="1">
            <a:off x="2438400" y="3962400"/>
            <a:ext cx="0" cy="1905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7641" name="Line 9"/>
          <p:cNvSpPr>
            <a:spLocks noChangeShapeType="1"/>
          </p:cNvSpPr>
          <p:nvPr/>
        </p:nvSpPr>
        <p:spPr bwMode="auto">
          <a:xfrm flipV="1">
            <a:off x="2438400" y="4343400"/>
            <a:ext cx="4114800" cy="1219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7638" name="Text Box 6"/>
          <p:cNvSpPr txBox="1">
            <a:spLocks noChangeArrowheads="1"/>
          </p:cNvSpPr>
          <p:nvPr/>
        </p:nvSpPr>
        <p:spPr bwMode="auto">
          <a:xfrm>
            <a:off x="762000" y="5452301"/>
            <a:ext cx="3429000"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dirty="0">
                <a:solidFill>
                  <a:srgbClr val="FF0000"/>
                </a:solidFill>
              </a:rPr>
              <a:t>majority charge carriers</a:t>
            </a:r>
          </a:p>
        </p:txBody>
      </p:sp>
      <p:sp>
        <p:nvSpPr>
          <p:cNvPr id="2117642" name="Line 10"/>
          <p:cNvSpPr>
            <a:spLocks noChangeShapeType="1"/>
          </p:cNvSpPr>
          <p:nvPr/>
        </p:nvSpPr>
        <p:spPr bwMode="auto">
          <a:xfrm flipV="1">
            <a:off x="6172200" y="3657600"/>
            <a:ext cx="0" cy="213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7644" name="Line 12"/>
          <p:cNvSpPr>
            <a:spLocks noChangeShapeType="1"/>
          </p:cNvSpPr>
          <p:nvPr/>
        </p:nvSpPr>
        <p:spPr bwMode="auto">
          <a:xfrm flipH="1" flipV="1">
            <a:off x="2971801" y="4724400"/>
            <a:ext cx="3200398" cy="74203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7637" name="Text Box 5"/>
          <p:cNvSpPr txBox="1">
            <a:spLocks noChangeArrowheads="1"/>
          </p:cNvSpPr>
          <p:nvPr/>
        </p:nvSpPr>
        <p:spPr bwMode="auto">
          <a:xfrm>
            <a:off x="4724400" y="5460768"/>
            <a:ext cx="3657600"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dirty="0">
                <a:solidFill>
                  <a:srgbClr val="FF0000"/>
                </a:solidFill>
              </a:rPr>
              <a:t>minority charge carriers</a:t>
            </a:r>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164221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7638"/>
                                        </p:tgtEl>
                                        <p:attrNameLst>
                                          <p:attrName>style.visibility</p:attrName>
                                        </p:attrNameLst>
                                      </p:cBhvr>
                                      <p:to>
                                        <p:strVal val="visible"/>
                                      </p:to>
                                    </p:set>
                                    <p:animEffect transition="in" filter="fade">
                                      <p:cBhvr>
                                        <p:cTn id="7" dur="1000"/>
                                        <p:tgtEl>
                                          <p:spTgt spid="211763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17640"/>
                                        </p:tgtEl>
                                        <p:attrNameLst>
                                          <p:attrName>style.visibility</p:attrName>
                                        </p:attrNameLst>
                                      </p:cBhvr>
                                      <p:to>
                                        <p:strVal val="visible"/>
                                      </p:to>
                                    </p:set>
                                    <p:animEffect transition="in" filter="fade">
                                      <p:cBhvr>
                                        <p:cTn id="11" dur="1000"/>
                                        <p:tgtEl>
                                          <p:spTgt spid="211764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17641"/>
                                        </p:tgtEl>
                                        <p:attrNameLst>
                                          <p:attrName>style.visibility</p:attrName>
                                        </p:attrNameLst>
                                      </p:cBhvr>
                                      <p:to>
                                        <p:strVal val="visible"/>
                                      </p:to>
                                    </p:set>
                                    <p:animEffect transition="in" filter="fade">
                                      <p:cBhvr>
                                        <p:cTn id="14" dur="1000"/>
                                        <p:tgtEl>
                                          <p:spTgt spid="2117641"/>
                                        </p:tgtEl>
                                      </p:cBhvr>
                                    </p:animEffect>
                                  </p:childTnLst>
                                </p:cTn>
                              </p:par>
                            </p:childTnLst>
                          </p:cTn>
                        </p:par>
                        <p:par>
                          <p:cTn id="15" fill="hold" nodeType="afterGroup">
                            <p:stCondLst>
                              <p:cond delay="2000"/>
                            </p:stCondLst>
                            <p:childTnLst>
                              <p:par>
                                <p:cTn id="16" presetID="10" presetClass="exit" presetSubtype="0" fill="hold" grpId="1" nodeType="afterEffect">
                                  <p:stCondLst>
                                    <p:cond delay="0"/>
                                  </p:stCondLst>
                                  <p:childTnLst>
                                    <p:animEffect transition="out" filter="fade">
                                      <p:cBhvr>
                                        <p:cTn id="17" dur="1000"/>
                                        <p:tgtEl>
                                          <p:spTgt spid="2117640"/>
                                        </p:tgtEl>
                                      </p:cBhvr>
                                    </p:animEffect>
                                    <p:set>
                                      <p:cBhvr>
                                        <p:cTn id="18" dur="1" fill="hold">
                                          <p:stCondLst>
                                            <p:cond delay="999"/>
                                          </p:stCondLst>
                                        </p:cTn>
                                        <p:tgtEl>
                                          <p:spTgt spid="2117640"/>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1000"/>
                                        <p:tgtEl>
                                          <p:spTgt spid="2117641"/>
                                        </p:tgtEl>
                                      </p:cBhvr>
                                    </p:animEffect>
                                    <p:set>
                                      <p:cBhvr>
                                        <p:cTn id="21" dur="1" fill="hold">
                                          <p:stCondLst>
                                            <p:cond delay="999"/>
                                          </p:stCondLst>
                                        </p:cTn>
                                        <p:tgtEl>
                                          <p:spTgt spid="2117641"/>
                                        </p:tgtEl>
                                        <p:attrNameLst>
                                          <p:attrName>style.visibility</p:attrName>
                                        </p:attrNameLst>
                                      </p:cBhvr>
                                      <p:to>
                                        <p:strVal val="hidden"/>
                                      </p:to>
                                    </p:set>
                                  </p:childTnLst>
                                </p:cTn>
                              </p:par>
                            </p:childTnLst>
                          </p:cTn>
                        </p:par>
                        <p:par>
                          <p:cTn id="22" fill="hold" nodeType="afterGroup">
                            <p:stCondLst>
                              <p:cond delay="3000"/>
                            </p:stCondLst>
                            <p:childTnLst>
                              <p:par>
                                <p:cTn id="23" presetID="10" presetClass="exit" presetSubtype="0" fill="hold" grpId="1" nodeType="afterEffect">
                                  <p:stCondLst>
                                    <p:cond delay="0"/>
                                  </p:stCondLst>
                                  <p:childTnLst>
                                    <p:animEffect transition="out" filter="fade">
                                      <p:cBhvr>
                                        <p:cTn id="24" dur="1000"/>
                                        <p:tgtEl>
                                          <p:spTgt spid="2117638"/>
                                        </p:tgtEl>
                                      </p:cBhvr>
                                    </p:animEffect>
                                    <p:set>
                                      <p:cBhvr>
                                        <p:cTn id="25" dur="1" fill="hold">
                                          <p:stCondLst>
                                            <p:cond delay="999"/>
                                          </p:stCondLst>
                                        </p:cTn>
                                        <p:tgtEl>
                                          <p:spTgt spid="2117638"/>
                                        </p:tgtEl>
                                        <p:attrNameLst>
                                          <p:attrName>style.visibility</p:attrName>
                                        </p:attrNameLst>
                                      </p:cBhvr>
                                      <p:to>
                                        <p:strVal val="hidden"/>
                                      </p:to>
                                    </p:set>
                                  </p:childTnLst>
                                </p:cTn>
                              </p:par>
                            </p:childTnLst>
                          </p:cTn>
                        </p:par>
                        <p:par>
                          <p:cTn id="26" fill="hold" nodeType="afterGroup">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2117637"/>
                                        </p:tgtEl>
                                        <p:attrNameLst>
                                          <p:attrName>style.visibility</p:attrName>
                                        </p:attrNameLst>
                                      </p:cBhvr>
                                      <p:to>
                                        <p:strVal val="visible"/>
                                      </p:to>
                                    </p:set>
                                    <p:animEffect transition="in" filter="fade">
                                      <p:cBhvr>
                                        <p:cTn id="29" dur="1000"/>
                                        <p:tgtEl>
                                          <p:spTgt spid="2117637"/>
                                        </p:tgtEl>
                                      </p:cBhvr>
                                    </p:animEffect>
                                  </p:childTnLst>
                                </p:cTn>
                              </p:par>
                            </p:childTnLst>
                          </p:cTn>
                        </p:par>
                        <p:par>
                          <p:cTn id="30" fill="hold" nodeType="afterGroup">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2117644"/>
                                        </p:tgtEl>
                                        <p:attrNameLst>
                                          <p:attrName>style.visibility</p:attrName>
                                        </p:attrNameLst>
                                      </p:cBhvr>
                                      <p:to>
                                        <p:strVal val="visible"/>
                                      </p:to>
                                    </p:set>
                                    <p:animEffect transition="in" filter="fade">
                                      <p:cBhvr>
                                        <p:cTn id="33" dur="1000"/>
                                        <p:tgtEl>
                                          <p:spTgt spid="21176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17642"/>
                                        </p:tgtEl>
                                        <p:attrNameLst>
                                          <p:attrName>style.visibility</p:attrName>
                                        </p:attrNameLst>
                                      </p:cBhvr>
                                      <p:to>
                                        <p:strVal val="visible"/>
                                      </p:to>
                                    </p:set>
                                    <p:animEffect transition="in" filter="fade">
                                      <p:cBhvr>
                                        <p:cTn id="36" dur="1000"/>
                                        <p:tgtEl>
                                          <p:spTgt spid="2117642"/>
                                        </p:tgtEl>
                                      </p:cBhvr>
                                    </p:animEffect>
                                  </p:childTnLst>
                                </p:cTn>
                              </p:par>
                            </p:childTnLst>
                          </p:cTn>
                        </p:par>
                        <p:par>
                          <p:cTn id="37" fill="hold" nodeType="afterGroup">
                            <p:stCondLst>
                              <p:cond delay="6000"/>
                            </p:stCondLst>
                            <p:childTnLst>
                              <p:par>
                                <p:cTn id="38" presetID="10" presetClass="exit" presetSubtype="0" fill="hold" grpId="1" nodeType="afterEffect">
                                  <p:stCondLst>
                                    <p:cond delay="0"/>
                                  </p:stCondLst>
                                  <p:childTnLst>
                                    <p:animEffect transition="out" filter="fade">
                                      <p:cBhvr>
                                        <p:cTn id="39" dur="1000"/>
                                        <p:tgtEl>
                                          <p:spTgt spid="2117642"/>
                                        </p:tgtEl>
                                      </p:cBhvr>
                                    </p:animEffect>
                                    <p:set>
                                      <p:cBhvr>
                                        <p:cTn id="40" dur="1" fill="hold">
                                          <p:stCondLst>
                                            <p:cond delay="999"/>
                                          </p:stCondLst>
                                        </p:cTn>
                                        <p:tgtEl>
                                          <p:spTgt spid="211764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2117644"/>
                                        </p:tgtEl>
                                      </p:cBhvr>
                                    </p:animEffect>
                                    <p:set>
                                      <p:cBhvr>
                                        <p:cTn id="43" dur="1" fill="hold">
                                          <p:stCondLst>
                                            <p:cond delay="999"/>
                                          </p:stCondLst>
                                        </p:cTn>
                                        <p:tgtEl>
                                          <p:spTgt spid="2117644"/>
                                        </p:tgtEl>
                                        <p:attrNameLst>
                                          <p:attrName>style.visibility</p:attrName>
                                        </p:attrNameLst>
                                      </p:cBhvr>
                                      <p:to>
                                        <p:strVal val="hidden"/>
                                      </p:to>
                                    </p:set>
                                  </p:childTnLst>
                                </p:cTn>
                              </p:par>
                            </p:childTnLst>
                          </p:cTn>
                        </p:par>
                        <p:par>
                          <p:cTn id="44" fill="hold" nodeType="afterGroup">
                            <p:stCondLst>
                              <p:cond delay="7000"/>
                            </p:stCondLst>
                            <p:childTnLst>
                              <p:par>
                                <p:cTn id="45" presetID="10" presetClass="exit" presetSubtype="0" fill="hold" grpId="1" nodeType="afterEffect">
                                  <p:stCondLst>
                                    <p:cond delay="0"/>
                                  </p:stCondLst>
                                  <p:childTnLst>
                                    <p:animEffect transition="out" filter="fade">
                                      <p:cBhvr>
                                        <p:cTn id="46" dur="1000"/>
                                        <p:tgtEl>
                                          <p:spTgt spid="2117637"/>
                                        </p:tgtEl>
                                      </p:cBhvr>
                                    </p:animEffect>
                                    <p:set>
                                      <p:cBhvr>
                                        <p:cTn id="47" dur="1" fill="hold">
                                          <p:stCondLst>
                                            <p:cond delay="999"/>
                                          </p:stCondLst>
                                        </p:cTn>
                                        <p:tgtEl>
                                          <p:spTgt spid="21176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7640" grpId="0" animBg="1"/>
      <p:bldP spid="2117640" grpId="1" animBg="1"/>
      <p:bldP spid="2117641" grpId="0" animBg="1"/>
      <p:bldP spid="2117641" grpId="1" animBg="1"/>
      <p:bldP spid="2117638" grpId="0" animBg="1"/>
      <p:bldP spid="2117638" grpId="1" animBg="1"/>
      <p:bldP spid="2117642" grpId="0" animBg="1"/>
      <p:bldP spid="2117642" grpId="1" animBg="1"/>
      <p:bldP spid="2117644" grpId="0" animBg="1"/>
      <p:bldP spid="2117644" grpId="1" animBg="1"/>
      <p:bldP spid="2117637" grpId="0" animBg="1"/>
      <p:bldP spid="211763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6: </a:t>
            </a:r>
            <a:r>
              <a:rPr lang="en-US" dirty="0"/>
              <a:t>Drift current</a:t>
            </a:r>
          </a:p>
        </p:txBody>
      </p:sp>
      <p:sp>
        <p:nvSpPr>
          <p:cNvPr id="5" name="Date Placeholder 4"/>
          <p:cNvSpPr>
            <a:spLocks noGrp="1"/>
          </p:cNvSpPr>
          <p:nvPr>
            <p:ph type="dt" sz="half" idx="10"/>
          </p:nvPr>
        </p:nvSpPr>
        <p:spPr/>
        <p:txBody>
          <a:bodyPr/>
          <a:lstStyle/>
          <a:p>
            <a:fld id="{28F6FCA9-8E50-44D9-9ADB-0EB02381DB1D}" type="datetime1">
              <a:rPr lang="en-US" smtClean="0"/>
              <a:t>10/30/2017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mc:AlternateContent xmlns:mc="http://schemas.openxmlformats.org/markup-compatibility/2006" xmlns:a14="http://schemas.microsoft.com/office/drawing/2010/main">
        <mc:Choice Requires="a14">
          <p:sp>
            <p:nvSpPr>
              <p:cNvPr id="7" name="Rectangle 6"/>
              <p:cNvSpPr/>
              <p:nvPr/>
            </p:nvSpPr>
            <p:spPr>
              <a:xfrm>
                <a:off x="880533" y="2442841"/>
                <a:ext cx="7391400" cy="1477328"/>
              </a:xfrm>
              <a:prstGeom prst="rect">
                <a:avLst/>
              </a:prstGeom>
            </p:spPr>
            <p:txBody>
              <a:bodyPr wrap="square">
                <a:spAutoFit/>
              </a:bodyPr>
              <a:lstStyle/>
              <a:p>
                <a:r>
                  <a:rPr lang="en-US" dirty="0" smtClean="0">
                    <a:latin typeface="Times New Roman" pitchFamily="18" charset="0"/>
                    <a:cs typeface="Times New Roman" pitchFamily="18" charset="0"/>
                  </a:rPr>
                  <a:t>A uniform bar of </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-type silicon of 2 </a:t>
                </a:r>
                <a:r>
                  <a:rPr lang="en-US" dirty="0" err="1">
                    <a:latin typeface="Times New Roman" pitchFamily="18" charset="0"/>
                    <a:cs typeface="Times New Roman" pitchFamily="18" charset="0"/>
                  </a:rPr>
                  <a:t>μm</a:t>
                </a:r>
                <a:r>
                  <a:rPr lang="en-US" dirty="0">
                    <a:latin typeface="Times New Roman" pitchFamily="18" charset="0"/>
                    <a:cs typeface="Times New Roman" pitchFamily="18" charset="0"/>
                  </a:rPr>
                  <a:t> length has a voltage of 1 V applied across it. </a:t>
                </a:r>
                <a:r>
                  <a:rPr lang="en-US" dirty="0" smtClean="0">
                    <a:latin typeface="Times New Roman" pitchFamily="18" charset="0"/>
                    <a:cs typeface="Times New Roman" pitchFamily="18" charset="0"/>
                  </a:rPr>
                  <a:t>If </a:t>
                </a:r>
                <a14:m>
                  <m:oMath xmlns:m="http://schemas.openxmlformats.org/officeDocument/2006/math">
                    <m:sSub>
                      <m:sSubPr>
                        <m:ctrlPr>
                          <a:rPr lang="en-US"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𝑁</m:t>
                        </m:r>
                      </m:e>
                      <m:sub>
                        <m:r>
                          <a:rPr lang="en-US" b="0" i="1" smtClean="0">
                            <a:latin typeface="Cambria Math"/>
                            <a:cs typeface="Times New Roman" pitchFamily="18" charset="0"/>
                          </a:rPr>
                          <m:t>𝐷</m:t>
                        </m:r>
                      </m:sub>
                    </m:sSub>
                    <m:r>
                      <a:rPr lang="en-US" b="0" i="1" smtClean="0">
                        <a:latin typeface="Cambria Math"/>
                        <a:cs typeface="Times New Roman" pitchFamily="18" charset="0"/>
                      </a:rPr>
                      <m:t>=</m:t>
                    </m:r>
                    <m:sSup>
                      <m:sSupPr>
                        <m:ctrlPr>
                          <a:rPr lang="en-US" b="0" i="1" smtClean="0">
                            <a:latin typeface="Cambria Math" panose="02040503050406030204" pitchFamily="18" charset="0"/>
                            <a:cs typeface="Times New Roman" pitchFamily="18" charset="0"/>
                          </a:rPr>
                        </m:ctrlPr>
                      </m:sSupPr>
                      <m:e>
                        <m:r>
                          <a:rPr lang="en-US" b="0" i="1" smtClean="0">
                            <a:latin typeface="Cambria Math"/>
                            <a:cs typeface="Times New Roman" pitchFamily="18" charset="0"/>
                          </a:rPr>
                          <m:t>10</m:t>
                        </m:r>
                      </m:e>
                      <m:sup>
                        <m:r>
                          <a:rPr lang="en-US" b="0" i="1" smtClean="0">
                            <a:latin typeface="Cambria Math"/>
                            <a:cs typeface="Times New Roman" pitchFamily="18" charset="0"/>
                          </a:rPr>
                          <m:t>6</m:t>
                        </m:r>
                      </m:sup>
                    </m:sSup>
                    <m:r>
                      <a:rPr lang="en-US" b="0" i="1" smtClean="0">
                        <a:latin typeface="Cambria Math"/>
                        <a:cs typeface="Times New Roman" pitchFamily="18" charset="0"/>
                      </a:rPr>
                      <m:t>/</m:t>
                    </m:r>
                    <m:sSup>
                      <m:sSupPr>
                        <m:ctrlPr>
                          <a:rPr lang="en-US" b="0" i="1" smtClean="0">
                            <a:latin typeface="Cambria Math" panose="02040503050406030204" pitchFamily="18" charset="0"/>
                            <a:cs typeface="Times New Roman" pitchFamily="18" charset="0"/>
                          </a:rPr>
                        </m:ctrlPr>
                      </m:sSupPr>
                      <m:e>
                        <m:r>
                          <m:rPr>
                            <m:sty m:val="p"/>
                          </m:rPr>
                          <a:rPr lang="en-US" b="0" i="0" smtClean="0">
                            <a:latin typeface="Cambria Math"/>
                            <a:cs typeface="Times New Roman" pitchFamily="18" charset="0"/>
                          </a:rPr>
                          <m:t>cm</m:t>
                        </m:r>
                      </m:e>
                      <m:sup>
                        <m:r>
                          <a:rPr lang="en-US" b="0" i="0" smtClean="0">
                            <a:latin typeface="Cambria Math"/>
                            <a:cs typeface="Times New Roman" pitchFamily="18" charset="0"/>
                          </a:rPr>
                          <m:t>3</m:t>
                        </m:r>
                      </m:sup>
                    </m:sSup>
                  </m:oMath>
                </a14:m>
                <a:r>
                  <a:rPr lang="en-US" dirty="0" smtClean="0">
                    <a:latin typeface="Times New Roman" pitchFamily="18" charset="0"/>
                    <a:cs typeface="Times New Roman" pitchFamily="18" charset="0"/>
                  </a:rPr>
                  <a:t>and </a:t>
                </a:r>
                <a14:m>
                  <m:oMath xmlns:m="http://schemas.openxmlformats.org/officeDocument/2006/math">
                    <m:sSub>
                      <m:sSubPr>
                        <m:ctrlPr>
                          <a:rPr lang="en-US" i="1" smtClean="0">
                            <a:latin typeface="Cambria Math" panose="02040503050406030204" pitchFamily="18" charset="0"/>
                            <a:cs typeface="Times New Roman" pitchFamily="18" charset="0"/>
                          </a:rPr>
                        </m:ctrlPr>
                      </m:sSubPr>
                      <m:e>
                        <m:r>
                          <a:rPr lang="en-US" i="1" smtClean="0">
                            <a:latin typeface="Cambria Math"/>
                            <a:ea typeface="Cambria Math"/>
                            <a:cs typeface="Times New Roman" pitchFamily="18" charset="0"/>
                          </a:rPr>
                          <m:t>𝜇</m:t>
                        </m:r>
                      </m:e>
                      <m:sub>
                        <m:r>
                          <a:rPr lang="en-US" b="0" i="1" smtClean="0">
                            <a:latin typeface="Cambria Math"/>
                            <a:cs typeface="Times New Roman" pitchFamily="18" charset="0"/>
                          </a:rPr>
                          <m:t>𝑛</m:t>
                        </m:r>
                      </m:sub>
                    </m:sSub>
                    <m:r>
                      <a:rPr lang="en-US" b="0" i="1" smtClean="0">
                        <a:latin typeface="Cambria Math"/>
                        <a:cs typeface="Times New Roman" pitchFamily="18" charset="0"/>
                      </a:rPr>
                      <m:t>=</m:t>
                    </m:r>
                    <m:r>
                      <a:rPr lang="en-US" b="0" i="1" smtClean="0">
                        <a:latin typeface="Cambria Math"/>
                        <a:cs typeface="Times New Roman" pitchFamily="18" charset="0"/>
                      </a:rPr>
                      <m:t>1350</m:t>
                    </m:r>
                    <m:sSup>
                      <m:sSupPr>
                        <m:ctrlPr>
                          <a:rPr lang="en-US" i="1">
                            <a:latin typeface="Cambria Math" panose="02040503050406030204" pitchFamily="18" charset="0"/>
                            <a:cs typeface="Times New Roman" pitchFamily="18" charset="0"/>
                          </a:rPr>
                        </m:ctrlPr>
                      </m:sSupPr>
                      <m:e>
                        <m:r>
                          <m:rPr>
                            <m:sty m:val="p"/>
                          </m:rPr>
                          <a:rPr lang="en-US">
                            <a:latin typeface="Cambria Math"/>
                            <a:cs typeface="Times New Roman" pitchFamily="18" charset="0"/>
                          </a:rPr>
                          <m:t>cm</m:t>
                        </m:r>
                      </m:e>
                      <m:sup>
                        <m:r>
                          <a:rPr lang="en-US" b="0" i="0" smtClean="0">
                            <a:latin typeface="Cambria Math"/>
                            <a:cs typeface="Times New Roman" pitchFamily="18" charset="0"/>
                          </a:rPr>
                          <m:t>2</m:t>
                        </m:r>
                      </m:sup>
                    </m:sSup>
                    <m:r>
                      <a:rPr lang="en-US" b="0" i="1" smtClean="0">
                        <a:latin typeface="Cambria Math"/>
                        <a:cs typeface="Times New Roman" pitchFamily="18" charset="0"/>
                      </a:rPr>
                      <m:t>/</m:t>
                    </m:r>
                    <m:r>
                      <m:rPr>
                        <m:sty m:val="p"/>
                      </m:rPr>
                      <a:rPr lang="en-US" b="0" i="0" smtClean="0">
                        <a:latin typeface="Cambria Math"/>
                        <a:cs typeface="Times New Roman" pitchFamily="18" charset="0"/>
                      </a:rPr>
                      <m:t>V</m:t>
                    </m:r>
                  </m:oMath>
                </a14:m>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s, find (a) the electron drift velocity, (b) the time it takes </a:t>
                </a:r>
                <a:r>
                  <a:rPr lang="en-US" dirty="0" smtClean="0">
                    <a:latin typeface="Times New Roman" pitchFamily="18" charset="0"/>
                    <a:cs typeface="Times New Roman" pitchFamily="18" charset="0"/>
                  </a:rPr>
                  <a:t>an electron </a:t>
                </a:r>
                <a:r>
                  <a:rPr lang="en-US" dirty="0">
                    <a:latin typeface="Times New Roman" pitchFamily="18" charset="0"/>
                    <a:cs typeface="Times New Roman" pitchFamily="18" charset="0"/>
                  </a:rPr>
                  <a:t>to cross the 2-μm length, (c) the drift-current density, and (d) the drift current in the </a:t>
                </a:r>
                <a:r>
                  <a:rPr lang="en-US" dirty="0" smtClean="0">
                    <a:latin typeface="Times New Roman" pitchFamily="18" charset="0"/>
                    <a:cs typeface="Times New Roman" pitchFamily="18" charset="0"/>
                  </a:rPr>
                  <a:t>case the </a:t>
                </a:r>
                <a:r>
                  <a:rPr lang="en-US" dirty="0">
                    <a:latin typeface="Times New Roman" pitchFamily="18" charset="0"/>
                    <a:cs typeface="Times New Roman" pitchFamily="18" charset="0"/>
                  </a:rPr>
                  <a:t>silicon bar has a cross sectional area of </a:t>
                </a:r>
                <a14:m>
                  <m:oMath xmlns:m="http://schemas.openxmlformats.org/officeDocument/2006/math">
                    <m:r>
                      <a:rPr lang="en-US" b="0" i="0" smtClean="0">
                        <a:latin typeface="Cambria Math"/>
                        <a:cs typeface="Times New Roman" pitchFamily="18" charset="0"/>
                      </a:rPr>
                      <m:t>0</m:t>
                    </m:r>
                    <m:r>
                      <a:rPr lang="en-US" b="0" i="0" smtClean="0">
                        <a:latin typeface="Cambria Math"/>
                        <a:cs typeface="Times New Roman" pitchFamily="18" charset="0"/>
                      </a:rPr>
                      <m:t>.</m:t>
                    </m:r>
                    <m:r>
                      <a:rPr lang="en-US" b="0" i="0" smtClean="0">
                        <a:latin typeface="Cambria Math"/>
                        <a:cs typeface="Times New Roman" pitchFamily="18" charset="0"/>
                      </a:rPr>
                      <m:t>2</m:t>
                    </m:r>
                    <m:r>
                      <a:rPr lang="en-US" i="1">
                        <a:latin typeface="Cambria Math"/>
                        <a:cs typeface="Times New Roman" pitchFamily="18" charset="0"/>
                      </a:rPr>
                      <m:t>5</m:t>
                    </m:r>
                    <m:sSup>
                      <m:sSupPr>
                        <m:ctrlPr>
                          <a:rPr lang="en-US" i="1">
                            <a:latin typeface="Cambria Math" panose="02040503050406030204" pitchFamily="18" charset="0"/>
                            <a:cs typeface="Times New Roman" pitchFamily="18" charset="0"/>
                          </a:rPr>
                        </m:ctrlPr>
                      </m:sSupPr>
                      <m:e>
                        <m:r>
                          <m:rPr>
                            <m:sty m:val="p"/>
                          </m:rPr>
                          <a:rPr lang="el-GR" i="1" smtClean="0">
                            <a:latin typeface="Cambria Math"/>
                            <a:ea typeface="Cambria Math"/>
                            <a:cs typeface="Times New Roman" pitchFamily="18" charset="0"/>
                          </a:rPr>
                          <m:t>μ</m:t>
                        </m:r>
                        <m:r>
                          <m:rPr>
                            <m:sty m:val="p"/>
                          </m:rPr>
                          <a:rPr lang="en-US">
                            <a:latin typeface="Cambria Math"/>
                            <a:cs typeface="Times New Roman" pitchFamily="18" charset="0"/>
                          </a:rPr>
                          <m:t>m</m:t>
                        </m:r>
                      </m:e>
                      <m:sup>
                        <m:r>
                          <a:rPr lang="en-US">
                            <a:latin typeface="Cambria Math"/>
                            <a:cs typeface="Times New Roman" pitchFamily="18" charset="0"/>
                          </a:rPr>
                          <m:t>2</m:t>
                        </m:r>
                      </m:sup>
                    </m:sSup>
                  </m:oMath>
                </a14:m>
                <a:r>
                  <a:rPr lang="en-US" dirty="0">
                    <a:latin typeface="Times New Roman" pitchFamily="18" charset="0"/>
                    <a:cs typeface="Times New Roman"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880533" y="2442841"/>
                <a:ext cx="7391400" cy="1477328"/>
              </a:xfrm>
              <a:prstGeom prst="rect">
                <a:avLst/>
              </a:prstGeom>
              <a:blipFill rotWithShape="0">
                <a:blip r:embed="rId2"/>
                <a:stretch>
                  <a:fillRect l="-660" t="-2479" r="-577" b="-5785"/>
                </a:stretch>
              </a:blipFill>
            </p:spPr>
            <p:txBody>
              <a:bodyPr/>
              <a:lstStyle/>
              <a:p>
                <a:r>
                  <a:rPr lang="en-US">
                    <a:noFill/>
                  </a:rPr>
                  <a:t> </a:t>
                </a:r>
              </a:p>
            </p:txBody>
          </p:sp>
        </mc:Fallback>
      </mc:AlternateContent>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894802"/>
            <a:ext cx="4191000" cy="234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79385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Drift </a:t>
            </a:r>
            <a:r>
              <a:rPr lang="en-US" dirty="0" smtClean="0"/>
              <a:t>current, contd.</a:t>
            </a:r>
            <a:endParaRPr lang="en-US" dirty="0"/>
          </a:p>
        </p:txBody>
      </p:sp>
      <p:sp>
        <p:nvSpPr>
          <p:cNvPr id="5" name="Date Placeholder 4"/>
          <p:cNvSpPr>
            <a:spLocks noGrp="1"/>
          </p:cNvSpPr>
          <p:nvPr>
            <p:ph type="dt" sz="half" idx="10"/>
          </p:nvPr>
        </p:nvSpPr>
        <p:spPr/>
        <p:txBody>
          <a:bodyPr/>
          <a:lstStyle/>
          <a:p>
            <a:fld id="{BFA782D2-F8C8-44F5-8F6B-27BB7C11744A}" type="datetime1">
              <a:rPr lang="en-US" smtClean="0"/>
              <a:t>10/30/2017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256539" y="5096470"/>
                <a:ext cx="3626249" cy="830997"/>
              </a:xfrm>
              <a:prstGeom prst="rect">
                <a:avLst/>
              </a:prstGeom>
              <a:noFill/>
            </p:spPr>
            <p:txBody>
              <a:bodyPr wrap="none" rtlCol="0">
                <a:spAutoFit/>
              </a:bodyPr>
              <a:lstStyle/>
              <a:p>
                <a:pPr>
                  <a:lnSpc>
                    <a:spcPct val="150000"/>
                  </a:lnSpc>
                </a:pPr>
                <a14:m>
                  <m:oMathPara xmlns:m="http://schemas.openxmlformats.org/officeDocument/2006/math">
                    <m:oMathParaPr>
                      <m:jc m:val="left"/>
                    </m:oMathParaPr>
                    <m:oMath xmlns:m="http://schemas.openxmlformats.org/officeDocument/2006/math">
                      <m:r>
                        <m:rPr>
                          <m:sty m:val="p"/>
                        </m:rPr>
                        <a:rPr lang="en-US" sz="1600" b="0" i="0" smtClean="0">
                          <a:latin typeface="Cambria Math"/>
                        </a:rPr>
                        <m:t>d</m:t>
                      </m:r>
                      <m:r>
                        <a:rPr lang="en-US" sz="1600" b="0" i="0" smtClean="0">
                          <a:latin typeface="Cambria Math"/>
                        </a:rPr>
                        <m:t>. </m:t>
                      </m:r>
                      <m:r>
                        <m:rPr>
                          <m:sty m:val="p"/>
                        </m:rPr>
                        <a:rPr lang="en-US" sz="1600" b="0" i="0" smtClean="0">
                          <a:latin typeface="Cambria Math"/>
                        </a:rPr>
                        <m:t>Drift</m:t>
                      </m:r>
                      <m:r>
                        <a:rPr lang="en-US" sz="1600" b="0" i="0" smtClean="0">
                          <a:latin typeface="Cambria Math"/>
                        </a:rPr>
                        <m:t> </m:t>
                      </m:r>
                      <m:r>
                        <m:rPr>
                          <m:sty m:val="p"/>
                        </m:rPr>
                        <a:rPr lang="en-US" sz="1600" b="0" i="0" smtClean="0">
                          <a:latin typeface="Cambria Math"/>
                        </a:rPr>
                        <m:t>current</m:t>
                      </m:r>
                      <m:r>
                        <a:rPr lang="en-US" sz="1600" b="0" i="0" smtClean="0">
                          <a:latin typeface="Cambria Math"/>
                        </a:rPr>
                        <m:t>  </m:t>
                      </m:r>
                      <m:sSub>
                        <m:sSubPr>
                          <m:ctrlPr>
                            <a:rPr lang="en-US" sz="1600" b="0" i="1" smtClean="0">
                              <a:latin typeface="Cambria Math" panose="02040503050406030204" pitchFamily="18" charset="0"/>
                            </a:rPr>
                          </m:ctrlPr>
                        </m:sSubPr>
                        <m:e>
                          <m:r>
                            <a:rPr lang="en-US" sz="1600" b="0" i="1" smtClean="0">
                              <a:latin typeface="Cambria Math"/>
                            </a:rPr>
                            <m:t>𝐼</m:t>
                          </m:r>
                        </m:e>
                        <m:sub>
                          <m:r>
                            <a:rPr lang="en-US" sz="1600" b="0" i="1" smtClean="0">
                              <a:latin typeface="Cambria Math"/>
                            </a:rPr>
                            <m:t>𝑛</m:t>
                          </m:r>
                        </m:sub>
                      </m:sSub>
                      <m:r>
                        <a:rPr lang="en-US" sz="1600" b="0" i="1" smtClean="0">
                          <a:latin typeface="Cambria Math"/>
                        </a:rPr>
                        <m:t>=</m:t>
                      </m:r>
                      <m:sSub>
                        <m:sSubPr>
                          <m:ctrlPr>
                            <a:rPr lang="en-US" sz="1600" i="1">
                              <a:latin typeface="Cambria Math" panose="02040503050406030204" pitchFamily="18" charset="0"/>
                            </a:rPr>
                          </m:ctrlPr>
                        </m:sSubPr>
                        <m:e>
                          <m:r>
                            <a:rPr lang="en-US" sz="1600" b="0" i="1" smtClean="0">
                              <a:latin typeface="Cambria Math"/>
                            </a:rPr>
                            <m:t>𝐽</m:t>
                          </m:r>
                        </m:e>
                        <m:sub>
                          <m:r>
                            <a:rPr lang="en-US" sz="1600" i="1">
                              <a:latin typeface="Cambria Math"/>
                            </a:rPr>
                            <m:t>𝑛</m:t>
                          </m:r>
                        </m:sub>
                      </m:sSub>
                      <m:r>
                        <a:rPr lang="en-US" sz="1600" b="0" i="1" smtClean="0">
                          <a:latin typeface="Cambria Math"/>
                        </a:rPr>
                        <m:t>𝐴</m:t>
                      </m:r>
                    </m:oMath>
                  </m:oMathPara>
                </a14:m>
                <a:endParaRPr lang="en-US" sz="1600" b="0" dirty="0" smtClean="0"/>
              </a:p>
              <a:p>
                <a:pPr>
                  <a:lnSpc>
                    <a:spcPct val="150000"/>
                  </a:lnSpc>
                </a:pP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𝐼</m:t>
                        </m:r>
                      </m:e>
                      <m:sub>
                        <m:r>
                          <a:rPr lang="en-US" sz="1600" i="1">
                            <a:latin typeface="Cambria Math"/>
                          </a:rPr>
                          <m:t>𝑛</m:t>
                        </m:r>
                      </m:sub>
                    </m:sSub>
                    <m:r>
                      <a:rPr lang="en-US" sz="1600" b="0" i="1" smtClean="0">
                        <a:latin typeface="Cambria Math"/>
                      </a:rPr>
                      <m:t>=</m:t>
                    </m:r>
                    <m:r>
                      <a:rPr lang="en-US" sz="1600" b="0" i="1" smtClean="0">
                        <a:latin typeface="Cambria Math"/>
                      </a:rPr>
                      <m:t>0</m:t>
                    </m:r>
                    <m:r>
                      <a:rPr lang="en-US" sz="1600" b="0" i="1" smtClean="0">
                        <a:latin typeface="Cambria Math"/>
                      </a:rPr>
                      <m:t>.</m:t>
                    </m:r>
                    <m:r>
                      <a:rPr lang="en-US" sz="1600" b="0" i="1" smtClean="0">
                        <a:latin typeface="Cambria Math"/>
                      </a:rPr>
                      <m:t>25</m:t>
                    </m:r>
                    <m:r>
                      <a:rPr lang="en-US" sz="1600" b="0" i="1" smtClean="0">
                        <a:latin typeface="Cambria Math"/>
                        <a:ea typeface="Cambria Math"/>
                      </a:rPr>
                      <m:t>×</m:t>
                    </m:r>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10</m:t>
                        </m:r>
                      </m:e>
                      <m:sup>
                        <m:r>
                          <a:rPr lang="en-US" sz="1600" b="0" i="1" smtClean="0">
                            <a:latin typeface="Cambria Math"/>
                            <a:ea typeface="Cambria Math"/>
                          </a:rPr>
                          <m:t>−</m:t>
                        </m:r>
                        <m:r>
                          <a:rPr lang="en-US" sz="1600" b="0" i="1" smtClean="0">
                            <a:latin typeface="Cambria Math"/>
                            <a:ea typeface="Cambria Math"/>
                          </a:rPr>
                          <m:t>8</m:t>
                        </m:r>
                      </m:sup>
                    </m:sSup>
                    <m:r>
                      <a:rPr lang="en-US" sz="1600" b="0" i="1" smtClean="0">
                        <a:latin typeface="Cambria Math"/>
                        <a:ea typeface="Cambria Math"/>
                      </a:rPr>
                      <m:t>×</m:t>
                    </m:r>
                    <m:r>
                      <a:rPr lang="en-US" sz="1600" b="0" i="1" smtClean="0">
                        <a:latin typeface="Cambria Math"/>
                        <a:ea typeface="Cambria Math"/>
                      </a:rPr>
                      <m:t>1</m:t>
                    </m:r>
                    <m:r>
                      <a:rPr lang="en-US" sz="1600" b="0" i="1" smtClean="0">
                        <a:latin typeface="Cambria Math"/>
                        <a:ea typeface="Cambria Math"/>
                      </a:rPr>
                      <m:t>.</m:t>
                    </m:r>
                    <m:r>
                      <a:rPr lang="en-US" sz="1600" b="0" i="1" smtClean="0">
                        <a:latin typeface="Cambria Math"/>
                        <a:ea typeface="Cambria Math"/>
                      </a:rPr>
                      <m:t>08</m:t>
                    </m:r>
                    <m:r>
                      <a:rPr lang="en-US" sz="1600" i="1">
                        <a:latin typeface="Cambria Math"/>
                        <a:ea typeface="Cambria Math"/>
                      </a:rPr>
                      <m:t>×</m:t>
                    </m:r>
                    <m:sSup>
                      <m:sSupPr>
                        <m:ctrlPr>
                          <a:rPr lang="en-US" sz="1600" i="1">
                            <a:latin typeface="Cambria Math" panose="02040503050406030204" pitchFamily="18" charset="0"/>
                            <a:ea typeface="Cambria Math"/>
                          </a:rPr>
                        </m:ctrlPr>
                      </m:sSupPr>
                      <m:e>
                        <m:r>
                          <a:rPr lang="en-US" sz="1600" i="1">
                            <a:latin typeface="Cambria Math"/>
                            <a:ea typeface="Cambria Math"/>
                          </a:rPr>
                          <m:t>10</m:t>
                        </m:r>
                      </m:e>
                      <m:sup>
                        <m:r>
                          <a:rPr lang="en-US" sz="1600" b="0" i="1" smtClean="0">
                            <a:latin typeface="Cambria Math"/>
                            <a:ea typeface="Cambria Math"/>
                          </a:rPr>
                          <m:t>4</m:t>
                        </m:r>
                      </m:sup>
                    </m:sSup>
                    <m:r>
                      <a:rPr lang="en-US" sz="1600" b="0" i="1" smtClean="0">
                        <a:latin typeface="Cambria Math"/>
                        <a:ea typeface="Cambria Math"/>
                      </a:rPr>
                      <m:t>=</m:t>
                    </m:r>
                    <m:r>
                      <a:rPr lang="en-US" sz="1600" b="0" i="1" smtClean="0">
                        <a:latin typeface="Cambria Math"/>
                        <a:ea typeface="Cambria Math"/>
                      </a:rPr>
                      <m:t>27</m:t>
                    </m:r>
                    <m:r>
                      <m:rPr>
                        <m:sty m:val="p"/>
                      </m:rPr>
                      <a:rPr lang="el-GR" sz="1600" i="1">
                        <a:latin typeface="Cambria Math"/>
                        <a:ea typeface="Cambria Math"/>
                        <a:cs typeface="Times New Roman" pitchFamily="18" charset="0"/>
                      </a:rPr>
                      <m:t>μ</m:t>
                    </m:r>
                  </m:oMath>
                </a14:m>
                <a:r>
                  <a:rPr lang="en-US" sz="1600" dirty="0" smtClean="0"/>
                  <a:t>A</a:t>
                </a:r>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256539" y="5096470"/>
                <a:ext cx="3626249" cy="830997"/>
              </a:xfrm>
              <a:prstGeom prst="rect">
                <a:avLst/>
              </a:prstGeom>
              <a:blipFill rotWithShape="0">
                <a:blip r:embed="rId2"/>
                <a:stretch>
                  <a:fillRect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95400" y="2518267"/>
                <a:ext cx="5887894" cy="2739533"/>
              </a:xfrm>
              <a:prstGeom prst="rect">
                <a:avLst/>
              </a:prstGeom>
              <a:noFill/>
            </p:spPr>
            <p:txBody>
              <a:bodyPr wrap="none" rtlCol="0">
                <a:spAutoFit/>
              </a:bodyPr>
              <a:lstStyle/>
              <a:p>
                <a:pPr>
                  <a:lnSpc>
                    <a:spcPct val="150000"/>
                  </a:lnSpc>
                </a:pPr>
                <a14:m>
                  <m:oMath xmlns:m="http://schemas.openxmlformats.org/officeDocument/2006/math">
                    <m:r>
                      <m:rPr>
                        <m:sty m:val="p"/>
                      </m:rPr>
                      <a:rPr lang="en-US" sz="1600" b="0" i="0" smtClean="0">
                        <a:latin typeface="Cambria Math"/>
                      </a:rPr>
                      <m:t>b</m:t>
                    </m:r>
                    <m:r>
                      <a:rPr lang="en-US" sz="1600" b="0" i="0" smtClean="0">
                        <a:latin typeface="Cambria Math"/>
                      </a:rPr>
                      <m:t>. </m:t>
                    </m:r>
                    <m:r>
                      <m:rPr>
                        <m:sty m:val="p"/>
                      </m:rPr>
                      <a:rPr lang="en-US" sz="1600" b="0" i="0" smtClean="0">
                        <a:latin typeface="Cambria Math"/>
                      </a:rPr>
                      <m:t>Time</m:t>
                    </m:r>
                    <m:r>
                      <a:rPr lang="en-US" sz="1600" b="0" i="0" smtClean="0">
                        <a:latin typeface="Cambria Math"/>
                      </a:rPr>
                      <m:t> </m:t>
                    </m:r>
                    <m:r>
                      <m:rPr>
                        <m:sty m:val="p"/>
                      </m:rPr>
                      <a:rPr lang="en-US" sz="1600" b="0" i="0" smtClean="0">
                        <a:latin typeface="Cambria Math"/>
                      </a:rPr>
                      <m:t>taken</m:t>
                    </m:r>
                    <m:r>
                      <a:rPr lang="en-US" sz="1600" b="0" i="0" smtClean="0">
                        <a:latin typeface="Cambria Math"/>
                      </a:rPr>
                      <m:t> </m:t>
                    </m:r>
                    <m:r>
                      <m:rPr>
                        <m:sty m:val="p"/>
                      </m:rPr>
                      <a:rPr lang="en-US" sz="1600" b="0" i="0" smtClean="0">
                        <a:latin typeface="Cambria Math"/>
                      </a:rPr>
                      <m:t>to</m:t>
                    </m:r>
                    <m:r>
                      <a:rPr lang="en-US" sz="1600" b="0" i="0" smtClean="0">
                        <a:latin typeface="Cambria Math"/>
                      </a:rPr>
                      <m:t> </m:t>
                    </m:r>
                    <m:r>
                      <m:rPr>
                        <m:sty m:val="p"/>
                      </m:rPr>
                      <a:rPr lang="en-US" sz="1600" b="0" i="0" smtClean="0">
                        <a:latin typeface="Cambria Math"/>
                      </a:rPr>
                      <m:t>cross</m:t>
                    </m:r>
                    <m:r>
                      <a:rPr lang="en-US" sz="1600" b="0" i="0" smtClean="0">
                        <a:latin typeface="Cambria Math"/>
                      </a:rPr>
                      <m:t> </m:t>
                    </m:r>
                    <m:r>
                      <a:rPr lang="en-US" sz="1600" b="0" i="0" smtClean="0">
                        <a:latin typeface="Cambria Math"/>
                      </a:rPr>
                      <m:t>2</m:t>
                    </m:r>
                    <m:r>
                      <m:rPr>
                        <m:sty m:val="p"/>
                      </m:rPr>
                      <a:rPr lang="el-GR" sz="1600" i="1">
                        <a:latin typeface="Cambria Math"/>
                        <a:ea typeface="Cambria Math"/>
                        <a:cs typeface="Times New Roman" pitchFamily="18" charset="0"/>
                      </a:rPr>
                      <m:t>μ</m:t>
                    </m:r>
                    <m:r>
                      <m:rPr>
                        <m:nor/>
                      </m:rPr>
                      <a:rPr lang="en-US" sz="1600" dirty="0"/>
                      <m:t>m</m:t>
                    </m:r>
                    <m:r>
                      <a:rPr lang="en-US" sz="1600" b="0" i="1" dirty="0" smtClean="0">
                        <a:latin typeface="Cambria Math"/>
                      </a:rPr>
                      <m:t> </m:t>
                    </m:r>
                  </m:oMath>
                </a14:m>
                <a:r>
                  <a:rPr lang="en-US" sz="1600" b="0" dirty="0" smtClean="0">
                    <a:latin typeface="Cambria Math"/>
                  </a:rPr>
                  <a:t>length</a:t>
                </a:r>
              </a:p>
              <a:p>
                <a:pPr>
                  <a:lnSpc>
                    <a:spcPct val="150000"/>
                  </a:lnSpc>
                </a:pPr>
                <a14:m>
                  <m:oMathPara xmlns:m="http://schemas.openxmlformats.org/officeDocument/2006/math">
                    <m:oMathParaPr>
                      <m:jc m:val="left"/>
                    </m:oMathParaPr>
                    <m:oMath xmlns:m="http://schemas.openxmlformats.org/officeDocument/2006/math">
                      <m:r>
                        <a:rPr lang="en-US" sz="1600" b="0" i="1" smtClean="0">
                          <a:latin typeface="Cambria Math"/>
                        </a:rPr>
                        <m:t>=</m:t>
                      </m:r>
                      <m:f>
                        <m:fPr>
                          <m:ctrlPr>
                            <a:rPr lang="en-US" sz="1600" b="0" i="1" smtClean="0">
                              <a:latin typeface="Cambria Math" panose="02040503050406030204" pitchFamily="18" charset="0"/>
                            </a:rPr>
                          </m:ctrlPr>
                        </m:fPr>
                        <m:num>
                          <m:r>
                            <a:rPr lang="en-US" sz="1600" i="1">
                              <a:latin typeface="Cambria Math"/>
                            </a:rPr>
                            <m:t>𝑑𝑖𝑠𝑡𝑎𝑛𝑐𝑒</m:t>
                          </m:r>
                        </m:num>
                        <m:den>
                          <m:sSub>
                            <m:sSubPr>
                              <m:ctrlPr>
                                <a:rPr lang="en-US" sz="1600" i="1">
                                  <a:latin typeface="Cambria Math" panose="02040503050406030204" pitchFamily="18" charset="0"/>
                                </a:rPr>
                              </m:ctrlPr>
                            </m:sSubPr>
                            <m:e>
                              <m:r>
                                <a:rPr lang="en-US" sz="1600" i="1">
                                  <a:latin typeface="Cambria Math"/>
                                </a:rPr>
                                <m:t>𝑣</m:t>
                              </m:r>
                            </m:e>
                            <m:sub>
                              <m:r>
                                <a:rPr lang="en-US" sz="1600" i="1">
                                  <a:latin typeface="Cambria Math"/>
                                </a:rPr>
                                <m:t>𝑑𝑟𝑖𝑓𝑡</m:t>
                              </m:r>
                            </m:sub>
                          </m:sSub>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2</m:t>
                          </m:r>
                          <m:r>
                            <a:rPr lang="en-US" sz="1600" b="0" i="1" smtClean="0">
                              <a:latin typeface="Cambria Math"/>
                              <a:ea typeface="Cambria Math"/>
                            </a:rPr>
                            <m:t>×</m:t>
                          </m:r>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10</m:t>
                              </m:r>
                            </m:e>
                            <m:sup>
                              <m:r>
                                <a:rPr lang="en-US" sz="1600" b="0" i="1" smtClean="0">
                                  <a:latin typeface="Cambria Math"/>
                                  <a:ea typeface="Cambria Math"/>
                                </a:rPr>
                                <m:t>−</m:t>
                              </m:r>
                              <m:r>
                                <a:rPr lang="en-US" sz="1600" b="0" i="1" smtClean="0">
                                  <a:latin typeface="Cambria Math"/>
                                  <a:ea typeface="Cambria Math"/>
                                </a:rPr>
                                <m:t>6</m:t>
                              </m:r>
                            </m:sup>
                          </m:sSup>
                        </m:num>
                        <m:den>
                          <m:r>
                            <a:rPr lang="en-US" sz="1600" b="0" i="1" smtClean="0">
                              <a:latin typeface="Cambria Math"/>
                            </a:rPr>
                            <m:t>6</m:t>
                          </m:r>
                          <m:r>
                            <a:rPr lang="en-US" sz="1600" b="0" i="1" smtClean="0">
                              <a:latin typeface="Cambria Math"/>
                            </a:rPr>
                            <m:t>.</m:t>
                          </m:r>
                          <m:r>
                            <a:rPr lang="en-US" sz="1600" b="0" i="1" smtClean="0">
                              <a:latin typeface="Cambria Math"/>
                            </a:rPr>
                            <m:t>75</m:t>
                          </m:r>
                          <m:r>
                            <a:rPr lang="en-US" sz="1600" b="0" i="1" smtClean="0">
                              <a:latin typeface="Cambria Math"/>
                              <a:ea typeface="Cambria Math"/>
                            </a:rPr>
                            <m:t>×</m:t>
                          </m:r>
                          <m:sSup>
                            <m:sSupPr>
                              <m:ctrlPr>
                                <a:rPr lang="en-US" sz="1600" i="1">
                                  <a:latin typeface="Cambria Math" panose="02040503050406030204" pitchFamily="18" charset="0"/>
                                  <a:ea typeface="Cambria Math"/>
                                </a:rPr>
                              </m:ctrlPr>
                            </m:sSupPr>
                            <m:e>
                              <m:r>
                                <a:rPr lang="en-US" sz="1600" i="1">
                                  <a:latin typeface="Cambria Math"/>
                                  <a:ea typeface="Cambria Math"/>
                                </a:rPr>
                                <m:t>10</m:t>
                              </m:r>
                            </m:e>
                            <m:sup>
                              <m:r>
                                <a:rPr lang="en-US" sz="1600" b="0" i="1" smtClean="0">
                                  <a:latin typeface="Cambria Math"/>
                                  <a:ea typeface="Cambria Math"/>
                                </a:rPr>
                                <m:t>4</m:t>
                              </m:r>
                            </m:sup>
                          </m:sSup>
                        </m:den>
                      </m:f>
                      <m:r>
                        <a:rPr lang="en-US" sz="1600" b="0" i="1" smtClean="0">
                          <a:latin typeface="Cambria Math"/>
                        </a:rPr>
                        <m:t>=</m:t>
                      </m:r>
                      <m:r>
                        <a:rPr lang="en-US" sz="1600" b="0" i="1" smtClean="0">
                          <a:latin typeface="Cambria Math"/>
                        </a:rPr>
                        <m:t>30</m:t>
                      </m:r>
                      <m:r>
                        <m:rPr>
                          <m:sty m:val="p"/>
                        </m:rPr>
                        <a:rPr lang="en-US" sz="1600" b="0" i="0" smtClean="0">
                          <a:latin typeface="Cambria Math"/>
                        </a:rPr>
                        <m:t>ps</m:t>
                      </m:r>
                    </m:oMath>
                  </m:oMathPara>
                </a14:m>
                <a:endParaRPr lang="en-US" sz="1600" b="0" dirty="0" smtClean="0"/>
              </a:p>
              <a:p>
                <a:pPr>
                  <a:lnSpc>
                    <a:spcPct val="150000"/>
                  </a:lnSpc>
                </a:pPr>
                <a:r>
                  <a:rPr lang="en-US" sz="1600" dirty="0" smtClean="0">
                    <a:latin typeface="Cambria Math" panose="02040503050406030204" pitchFamily="18" charset="0"/>
                    <a:ea typeface="Cambria Math" panose="02040503050406030204" pitchFamily="18" charset="0"/>
                  </a:rPr>
                  <a:t>c. The current density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𝑛</m:t>
                        </m:r>
                      </m:sub>
                    </m:sSub>
                  </m:oMath>
                </a14:m>
                <a:r>
                  <a:rPr lang="en-US" sz="1600" dirty="0" smtClean="0">
                    <a:latin typeface="Cambria Math" panose="02040503050406030204" pitchFamily="18" charset="0"/>
                    <a:ea typeface="Cambria Math" panose="02040503050406030204" pitchFamily="18" charset="0"/>
                  </a:rPr>
                  <a:t> is given by</a:t>
                </a:r>
              </a:p>
              <a:p>
                <a:pPr>
                  <a:lnSpc>
                    <a:spcPct val="150000"/>
                  </a:lnSpc>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a:rPr>
                            <m:t>𝐽</m:t>
                          </m:r>
                        </m:e>
                        <m:sub>
                          <m:r>
                            <a:rPr lang="en-US" sz="1600" i="1">
                              <a:latin typeface="Cambria Math"/>
                            </a:rPr>
                            <m:t>𝑛</m:t>
                          </m:r>
                        </m:sub>
                      </m:sSub>
                      <m:r>
                        <a:rPr lang="en-US" sz="1600" b="0" i="1" smtClean="0">
                          <a:latin typeface="Cambria Math"/>
                        </a:rPr>
                        <m:t>=</m:t>
                      </m:r>
                      <m:r>
                        <a:rPr lang="en-US" sz="1600" b="0" i="1" smtClean="0">
                          <a:latin typeface="Cambria Math"/>
                        </a:rPr>
                        <m:t>𝑞𝑛</m:t>
                      </m:r>
                      <m:sSub>
                        <m:sSubPr>
                          <m:ctrlPr>
                            <a:rPr lang="en-US" sz="1600" b="0" i="1" smtClean="0">
                              <a:latin typeface="Cambria Math" panose="02040503050406030204" pitchFamily="18" charset="0"/>
                            </a:rPr>
                          </m:ctrlPr>
                        </m:sSubPr>
                        <m:e>
                          <m:r>
                            <a:rPr lang="en-US" sz="1600" b="0" i="1" smtClean="0">
                              <a:latin typeface="Cambria Math"/>
                              <a:ea typeface="Cambria Math"/>
                            </a:rPr>
                            <m:t>𝜇</m:t>
                          </m:r>
                        </m:e>
                        <m:sub>
                          <m:r>
                            <a:rPr lang="en-US" sz="1600" b="0" i="1" smtClean="0">
                              <a:latin typeface="Cambria Math"/>
                            </a:rPr>
                            <m:t>𝑛</m:t>
                          </m:r>
                        </m:sub>
                      </m:sSub>
                      <m:r>
                        <a:rPr lang="en-US" sz="1600" b="0" i="1" smtClean="0">
                          <a:latin typeface="Cambria Math"/>
                        </a:rPr>
                        <m:t>𝐸</m:t>
                      </m:r>
                    </m:oMath>
                  </m:oMathPara>
                </a14:m>
                <a:endParaRPr lang="en-US" sz="1600" b="0" i="1" dirty="0" smtClean="0">
                  <a:latin typeface="Cambria Math"/>
                </a:endParaRPr>
              </a:p>
              <a:p>
                <a:pPr>
                  <a:lnSpc>
                    <a:spcPct val="150000"/>
                  </a:lnSpc>
                </a:pPr>
                <a14:m>
                  <m:oMathPara xmlns:m="http://schemas.openxmlformats.org/officeDocument/2006/math">
                    <m:oMathParaPr>
                      <m:jc m:val="left"/>
                    </m:oMathParaPr>
                    <m:oMath xmlns:m="http://schemas.openxmlformats.org/officeDocument/2006/math">
                      <m:r>
                        <a:rPr lang="en-US" sz="1600" b="0" i="0" smtClean="0">
                          <a:latin typeface="Cambria Math"/>
                        </a:rPr>
                        <m:t>     =</m:t>
                      </m:r>
                      <m:r>
                        <a:rPr lang="en-US" sz="1600" b="0" i="0" smtClean="0">
                          <a:latin typeface="Cambria Math"/>
                        </a:rPr>
                        <m:t>1</m:t>
                      </m:r>
                      <m:r>
                        <a:rPr lang="en-US" sz="1600" b="0" i="0" smtClean="0">
                          <a:latin typeface="Cambria Math"/>
                        </a:rPr>
                        <m:t>.</m:t>
                      </m:r>
                      <m:r>
                        <a:rPr lang="en-US" sz="1600" b="0" i="0" smtClean="0">
                          <a:latin typeface="Cambria Math"/>
                        </a:rPr>
                        <m:t>6</m:t>
                      </m:r>
                      <m:r>
                        <a:rPr lang="en-US" sz="1600" b="0" i="1" smtClean="0">
                          <a:latin typeface="Cambria Math"/>
                          <a:ea typeface="Cambria Math"/>
                        </a:rPr>
                        <m:t>×</m:t>
                      </m:r>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10</m:t>
                          </m:r>
                        </m:e>
                        <m:sup>
                          <m:r>
                            <a:rPr lang="en-US" sz="1600" b="0" i="1" smtClean="0">
                              <a:latin typeface="Cambria Math"/>
                              <a:ea typeface="Cambria Math"/>
                            </a:rPr>
                            <m:t>−</m:t>
                          </m:r>
                          <m:r>
                            <a:rPr lang="en-US" sz="1600" b="0" i="1" smtClean="0">
                              <a:latin typeface="Cambria Math"/>
                              <a:ea typeface="Cambria Math"/>
                            </a:rPr>
                            <m:t>19</m:t>
                          </m:r>
                        </m:sup>
                      </m:sSup>
                      <m:r>
                        <a:rPr lang="en-US" sz="1600" i="1">
                          <a:latin typeface="Cambria Math"/>
                          <a:ea typeface="Cambria Math"/>
                        </a:rPr>
                        <m:t>×</m:t>
                      </m:r>
                      <m:sSup>
                        <m:sSupPr>
                          <m:ctrlPr>
                            <a:rPr lang="en-US" sz="1600" i="1">
                              <a:latin typeface="Cambria Math" panose="02040503050406030204" pitchFamily="18" charset="0"/>
                              <a:ea typeface="Cambria Math"/>
                            </a:rPr>
                          </m:ctrlPr>
                        </m:sSupPr>
                        <m:e>
                          <m:r>
                            <a:rPr lang="en-US" sz="1600" i="1">
                              <a:latin typeface="Cambria Math"/>
                              <a:ea typeface="Cambria Math"/>
                            </a:rPr>
                            <m:t>10</m:t>
                          </m:r>
                        </m:e>
                        <m:sup>
                          <m:r>
                            <a:rPr lang="en-US" sz="1600" b="0" i="1" smtClean="0">
                              <a:latin typeface="Cambria Math"/>
                              <a:ea typeface="Cambria Math"/>
                            </a:rPr>
                            <m:t>16</m:t>
                          </m:r>
                        </m:sup>
                      </m:sSup>
                      <m:r>
                        <a:rPr lang="en-US" sz="1600" i="1" smtClean="0">
                          <a:latin typeface="Cambria Math"/>
                          <a:ea typeface="Cambria Math"/>
                        </a:rPr>
                        <m:t>×</m:t>
                      </m:r>
                      <m:r>
                        <a:rPr lang="en-US" sz="1600" b="0" i="1" smtClean="0">
                          <a:latin typeface="Cambria Math"/>
                          <a:ea typeface="Cambria Math"/>
                        </a:rPr>
                        <m:t>1350</m:t>
                      </m:r>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1</m:t>
                          </m:r>
                        </m:num>
                        <m:den>
                          <m:r>
                            <a:rPr lang="en-US" sz="1600" b="0" i="1" smtClean="0">
                              <a:latin typeface="Cambria Math"/>
                              <a:ea typeface="Cambria Math"/>
                            </a:rPr>
                            <m:t>2</m:t>
                          </m:r>
                          <m:r>
                            <a:rPr lang="en-US" sz="1600" i="1">
                              <a:latin typeface="Cambria Math"/>
                              <a:ea typeface="Cambria Math"/>
                            </a:rPr>
                            <m:t>×</m:t>
                          </m:r>
                          <m:sSup>
                            <m:sSupPr>
                              <m:ctrlPr>
                                <a:rPr lang="en-US" sz="1600" i="1">
                                  <a:latin typeface="Cambria Math" panose="02040503050406030204" pitchFamily="18" charset="0"/>
                                  <a:ea typeface="Cambria Math"/>
                                </a:rPr>
                              </m:ctrlPr>
                            </m:sSupPr>
                            <m:e>
                              <m:r>
                                <a:rPr lang="en-US" sz="1600" i="1">
                                  <a:latin typeface="Cambria Math"/>
                                  <a:ea typeface="Cambria Math"/>
                                </a:rPr>
                                <m:t>10</m:t>
                              </m:r>
                            </m:e>
                            <m:sup>
                              <m:r>
                                <a:rPr lang="en-US" sz="1600" b="0" i="1" smtClean="0">
                                  <a:latin typeface="Cambria Math"/>
                                  <a:ea typeface="Cambria Math"/>
                                </a:rPr>
                                <m:t>−</m:t>
                              </m:r>
                              <m:r>
                                <a:rPr lang="en-US" sz="1600" b="0" i="1" smtClean="0">
                                  <a:latin typeface="Cambria Math"/>
                                  <a:ea typeface="Cambria Math"/>
                                </a:rPr>
                                <m:t>4</m:t>
                              </m:r>
                            </m:sup>
                          </m:sSup>
                        </m:den>
                      </m:f>
                      <m:r>
                        <a:rPr lang="en-US" sz="1600" b="0" i="1" smtClean="0">
                          <a:latin typeface="Cambria Math"/>
                          <a:ea typeface="Cambria Math"/>
                        </a:rPr>
                        <m:t>=</m:t>
                      </m:r>
                      <m:r>
                        <a:rPr lang="en-US" sz="1600" i="1">
                          <a:latin typeface="Cambria Math"/>
                          <a:ea typeface="Cambria Math"/>
                        </a:rPr>
                        <m:t>1</m:t>
                      </m:r>
                      <m:r>
                        <a:rPr lang="en-US" sz="1600" i="1">
                          <a:latin typeface="Cambria Math"/>
                          <a:ea typeface="Cambria Math"/>
                        </a:rPr>
                        <m:t>.</m:t>
                      </m:r>
                      <m:r>
                        <a:rPr lang="en-US" sz="1600" i="1">
                          <a:latin typeface="Cambria Math"/>
                          <a:ea typeface="Cambria Math"/>
                        </a:rPr>
                        <m:t>08</m:t>
                      </m:r>
                      <m:r>
                        <a:rPr lang="en-US" sz="1600" i="1">
                          <a:latin typeface="Cambria Math"/>
                          <a:ea typeface="Cambria Math"/>
                        </a:rPr>
                        <m:t>×</m:t>
                      </m:r>
                      <m:sSup>
                        <m:sSupPr>
                          <m:ctrlPr>
                            <a:rPr lang="en-US" sz="1600" i="1">
                              <a:latin typeface="Cambria Math" panose="02040503050406030204" pitchFamily="18" charset="0"/>
                              <a:ea typeface="Cambria Math"/>
                            </a:rPr>
                          </m:ctrlPr>
                        </m:sSupPr>
                        <m:e>
                          <m:r>
                            <a:rPr lang="en-US" sz="1600" i="1">
                              <a:latin typeface="Cambria Math"/>
                              <a:ea typeface="Cambria Math"/>
                            </a:rPr>
                            <m:t>10</m:t>
                          </m:r>
                        </m:e>
                        <m:sup>
                          <m:r>
                            <a:rPr lang="en-US" sz="1600" i="1">
                              <a:latin typeface="Cambria Math"/>
                              <a:ea typeface="Cambria Math"/>
                            </a:rPr>
                            <m:t>4</m:t>
                          </m:r>
                        </m:sup>
                      </m:sSup>
                      <m:r>
                        <a:rPr lang="en-US" sz="1600" b="0" i="1" smtClean="0">
                          <a:latin typeface="Cambria Math"/>
                          <a:ea typeface="Cambria Math"/>
                        </a:rPr>
                        <m:t> </m:t>
                      </m:r>
                      <m:r>
                        <m:rPr>
                          <m:sty m:val="p"/>
                        </m:rPr>
                        <a:rPr lang="en-US" sz="1600" b="0" i="0" smtClean="0">
                          <a:latin typeface="Cambria Math"/>
                          <a:ea typeface="Cambria Math"/>
                        </a:rPr>
                        <m:t>A</m:t>
                      </m:r>
                      <m:r>
                        <a:rPr lang="en-US" sz="1600" b="0" i="0" smtClean="0">
                          <a:latin typeface="Cambria Math"/>
                          <a:ea typeface="Cambria Math"/>
                        </a:rPr>
                        <m:t>/</m:t>
                      </m:r>
                      <m:sSup>
                        <m:sSupPr>
                          <m:ctrlPr>
                            <a:rPr lang="en-US" sz="1600" b="0" i="1" smtClean="0">
                              <a:latin typeface="Cambria Math" panose="02040503050406030204" pitchFamily="18" charset="0"/>
                              <a:ea typeface="Cambria Math"/>
                            </a:rPr>
                          </m:ctrlPr>
                        </m:sSupPr>
                        <m:e>
                          <m:r>
                            <m:rPr>
                              <m:sty m:val="p"/>
                            </m:rPr>
                            <a:rPr lang="en-US" sz="1600" b="0" i="0" smtClean="0">
                              <a:latin typeface="Cambria Math"/>
                              <a:ea typeface="Cambria Math"/>
                            </a:rPr>
                            <m:t>cm</m:t>
                          </m:r>
                        </m:e>
                        <m:sup>
                          <m:r>
                            <a:rPr lang="en-US" sz="1600" b="0" i="0" smtClean="0">
                              <a:latin typeface="Cambria Math"/>
                              <a:ea typeface="Cambria Math"/>
                            </a:rPr>
                            <m:t>2</m:t>
                          </m:r>
                        </m:sup>
                      </m:sSup>
                    </m:oMath>
                  </m:oMathPara>
                </a14:m>
                <a:endParaRPr lang="en-US" sz="1600" b="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1295400" y="2518267"/>
                <a:ext cx="5887894" cy="2739533"/>
              </a:xfrm>
              <a:prstGeom prst="rect">
                <a:avLst/>
              </a:prstGeom>
              <a:blipFill rotWithShape="0">
                <a:blip r:embed="rId3"/>
                <a:stretch>
                  <a:fillRect l="-622"/>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97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anim calcmode="lin" valueType="num">
                                      <p:cBhvr>
                                        <p:cTn id="2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z="3200" b="0" dirty="0" smtClean="0"/>
              <a:t>2.</a:t>
            </a:r>
            <a:r>
              <a:rPr lang="en-US" sz="3200" dirty="0" smtClean="0"/>
              <a:t> Diffusion Current</a:t>
            </a:r>
          </a:p>
        </p:txBody>
      </p:sp>
      <p:sp>
        <p:nvSpPr>
          <p:cNvPr id="34820" name="Rectangle 3"/>
          <p:cNvSpPr>
            <a:spLocks noGrp="1" noChangeArrowheads="1"/>
          </p:cNvSpPr>
          <p:nvPr>
            <p:ph sz="half" idx="1"/>
          </p:nvPr>
        </p:nvSpPr>
        <p:spPr>
          <a:xfrm>
            <a:off x="838200" y="2438400"/>
            <a:ext cx="7543800" cy="4038600"/>
          </a:xfrm>
        </p:spPr>
        <p:txBody>
          <a:bodyPr/>
          <a:lstStyle/>
          <a:p>
            <a:pPr eaLnBrk="1" hangingPunct="1"/>
            <a:r>
              <a:rPr lang="en-US" b="1" dirty="0" smtClean="0">
                <a:solidFill>
                  <a:srgbClr val="3333FF"/>
                </a:solidFill>
              </a:rPr>
              <a:t>carrier diffusion</a:t>
            </a:r>
            <a:r>
              <a:rPr lang="en-US" b="1" dirty="0" smtClean="0"/>
              <a:t> </a:t>
            </a:r>
            <a:r>
              <a:rPr lang="en-US" dirty="0" smtClean="0"/>
              <a:t>– is</a:t>
            </a:r>
            <a:r>
              <a:rPr lang="en-US" b="1" dirty="0" smtClean="0"/>
              <a:t> </a:t>
            </a:r>
            <a:r>
              <a:rPr lang="en-US" dirty="0" smtClean="0"/>
              <a:t>the flow of charge carriers from area of </a:t>
            </a:r>
            <a:r>
              <a:rPr lang="en-US" dirty="0" smtClean="0">
                <a:solidFill>
                  <a:srgbClr val="FF0000"/>
                </a:solidFill>
              </a:rPr>
              <a:t>high concentration to low concentration.</a:t>
            </a:r>
          </a:p>
          <a:p>
            <a:pPr lvl="1" eaLnBrk="1" hangingPunct="1"/>
            <a:r>
              <a:rPr lang="en-US" sz="2800" dirty="0" smtClean="0"/>
              <a:t>It requires </a:t>
            </a:r>
            <a:r>
              <a:rPr lang="en-US" sz="2800" dirty="0" smtClean="0">
                <a:solidFill>
                  <a:srgbClr val="FF0000"/>
                </a:solidFill>
              </a:rPr>
              <a:t>non-uniform distribution</a:t>
            </a:r>
            <a:r>
              <a:rPr lang="en-US" sz="2800" dirty="0" smtClean="0"/>
              <a:t> of carriers.</a:t>
            </a:r>
          </a:p>
          <a:p>
            <a:pPr eaLnBrk="1" hangingPunct="1"/>
            <a:r>
              <a:rPr lang="en-US" b="1" dirty="0" smtClean="0">
                <a:solidFill>
                  <a:srgbClr val="3333FF"/>
                </a:solidFill>
              </a:rPr>
              <a:t>diffusion current</a:t>
            </a:r>
            <a:r>
              <a:rPr lang="en-US" b="1" dirty="0" smtClean="0"/>
              <a:t> </a:t>
            </a:r>
            <a:r>
              <a:rPr lang="en-US" dirty="0" smtClean="0"/>
              <a:t>– is the current flow that results from diffusion.</a:t>
            </a:r>
          </a:p>
        </p:txBody>
      </p:sp>
      <p:sp>
        <p:nvSpPr>
          <p:cNvPr id="2" name="Date Placeholder 1"/>
          <p:cNvSpPr>
            <a:spLocks noGrp="1"/>
          </p:cNvSpPr>
          <p:nvPr>
            <p:ph type="dt" sz="half" idx="10"/>
          </p:nvPr>
        </p:nvSpPr>
        <p:spPr/>
        <p:txBody>
          <a:bodyPr/>
          <a:lstStyle/>
          <a:p>
            <a:fld id="{D3F0EC72-8494-49BD-A29C-BE6BA60C4429}"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9246330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z="3200" b="0" dirty="0" smtClean="0"/>
              <a:t>2.</a:t>
            </a:r>
            <a:r>
              <a:rPr lang="en-US" sz="3200" dirty="0" smtClean="0"/>
              <a:t> Diffusion Current</a:t>
            </a:r>
          </a:p>
        </p:txBody>
      </p:sp>
      <p:sp>
        <p:nvSpPr>
          <p:cNvPr id="35844" name="Rectangle 3"/>
          <p:cNvSpPr>
            <a:spLocks noGrp="1" noChangeArrowheads="1"/>
          </p:cNvSpPr>
          <p:nvPr>
            <p:ph sz="half" idx="1"/>
          </p:nvPr>
        </p:nvSpPr>
        <p:spPr>
          <a:xfrm>
            <a:off x="685800" y="2427668"/>
            <a:ext cx="4045545" cy="3532865"/>
          </a:xfrm>
        </p:spPr>
        <p:txBody>
          <a:bodyPr>
            <a:normAutofit/>
          </a:bodyPr>
          <a:lstStyle/>
          <a:p>
            <a:pPr eaLnBrk="1" hangingPunct="1"/>
            <a:r>
              <a:rPr lang="en-US" sz="1800" dirty="0" smtClean="0"/>
              <a:t>Take the following example…</a:t>
            </a:r>
          </a:p>
          <a:p>
            <a:pPr lvl="1" eaLnBrk="1" hangingPunct="1"/>
            <a:r>
              <a:rPr lang="en-US" sz="1800" dirty="0" smtClean="0">
                <a:solidFill>
                  <a:srgbClr val="FF0000"/>
                </a:solidFill>
              </a:rPr>
              <a:t>inject holes</a:t>
            </a:r>
            <a:r>
              <a:rPr lang="en-US" sz="1800" b="1" dirty="0" smtClean="0"/>
              <a:t> </a:t>
            </a:r>
            <a:r>
              <a:rPr lang="en-US" sz="1800" dirty="0" smtClean="0"/>
              <a:t>– By some unspecified process, one injects holes in to the left side of a silicon bar.</a:t>
            </a:r>
          </a:p>
          <a:p>
            <a:pPr lvl="1" eaLnBrk="1" hangingPunct="1"/>
            <a:r>
              <a:rPr lang="en-US" sz="1800" dirty="0" smtClean="0">
                <a:solidFill>
                  <a:srgbClr val="FF0000"/>
                </a:solidFill>
              </a:rPr>
              <a:t>concentration profile arises </a:t>
            </a:r>
            <a:r>
              <a:rPr lang="en-US" sz="1800" dirty="0" smtClean="0"/>
              <a:t>– Because of this continuous hole inject, a concentration profile arises.</a:t>
            </a:r>
          </a:p>
          <a:p>
            <a:pPr lvl="1" eaLnBrk="1" hangingPunct="1"/>
            <a:r>
              <a:rPr lang="en-US" sz="1800" dirty="0" smtClean="0">
                <a:solidFill>
                  <a:srgbClr val="FF0000"/>
                </a:solidFill>
              </a:rPr>
              <a:t>diffusion occurs</a:t>
            </a:r>
            <a:r>
              <a:rPr lang="en-US" sz="1800" b="1" dirty="0" smtClean="0"/>
              <a:t> </a:t>
            </a:r>
            <a:r>
              <a:rPr lang="en-US" sz="1800" dirty="0" smtClean="0"/>
              <a:t>–</a:t>
            </a:r>
            <a:r>
              <a:rPr lang="en-US" sz="1800" b="1" dirty="0" smtClean="0"/>
              <a:t> </a:t>
            </a:r>
            <a:r>
              <a:rPr lang="en-US" sz="1800" dirty="0" smtClean="0"/>
              <a:t>Because of this concentration gradient, holes will flow from left to right.</a:t>
            </a:r>
          </a:p>
        </p:txBody>
      </p:sp>
      <p:sp>
        <p:nvSpPr>
          <p:cNvPr id="2" name="Date Placeholder 1"/>
          <p:cNvSpPr>
            <a:spLocks noGrp="1"/>
          </p:cNvSpPr>
          <p:nvPr>
            <p:ph type="dt" sz="half" idx="10"/>
          </p:nvPr>
        </p:nvSpPr>
        <p:spPr/>
        <p:txBody>
          <a:bodyPr/>
          <a:lstStyle/>
          <a:p>
            <a:fld id="{8587773F-3733-418D-A7F0-252F1D1DFC4A}"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pic>
        <p:nvPicPr>
          <p:cNvPr id="35845" name="Picture 4" descr="se03F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6945" y="2531533"/>
            <a:ext cx="300871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3654" name="Text Box 6"/>
          <p:cNvSpPr txBox="1">
            <a:spLocks noChangeArrowheads="1"/>
          </p:cNvSpPr>
          <p:nvPr/>
        </p:nvSpPr>
        <p:spPr bwMode="auto">
          <a:xfrm>
            <a:off x="4731345" y="2606361"/>
            <a:ext cx="762000" cy="492443"/>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dirty="0">
                <a:solidFill>
                  <a:srgbClr val="FF0000"/>
                </a:solidFill>
              </a:rPr>
              <a:t>inject holes</a:t>
            </a:r>
          </a:p>
        </p:txBody>
      </p:sp>
      <p:sp>
        <p:nvSpPr>
          <p:cNvPr id="2203655" name="Text Box 7"/>
          <p:cNvSpPr txBox="1">
            <a:spLocks noChangeArrowheads="1"/>
          </p:cNvSpPr>
          <p:nvPr/>
        </p:nvSpPr>
        <p:spPr bwMode="auto">
          <a:xfrm>
            <a:off x="6542292" y="4800600"/>
            <a:ext cx="1447800" cy="492443"/>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dirty="0">
                <a:solidFill>
                  <a:srgbClr val="FF0000"/>
                </a:solidFill>
              </a:rPr>
              <a:t>concentration profile arises</a:t>
            </a:r>
          </a:p>
        </p:txBody>
      </p:sp>
      <p:sp>
        <p:nvSpPr>
          <p:cNvPr id="2203656" name="Text Box 8"/>
          <p:cNvSpPr txBox="1">
            <a:spLocks noChangeArrowheads="1"/>
          </p:cNvSpPr>
          <p:nvPr/>
        </p:nvSpPr>
        <p:spPr bwMode="auto">
          <a:xfrm>
            <a:off x="6661745" y="2573179"/>
            <a:ext cx="1313855" cy="246221"/>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dirty="0">
                <a:solidFill>
                  <a:srgbClr val="FF0000"/>
                </a:solidFill>
              </a:rPr>
              <a:t>diffusion occurs</a:t>
            </a:r>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1096170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03654"/>
                                        </p:tgtEl>
                                        <p:attrNameLst>
                                          <p:attrName>style.visibility</p:attrName>
                                        </p:attrNameLst>
                                      </p:cBhvr>
                                      <p:to>
                                        <p:strVal val="visible"/>
                                      </p:to>
                                    </p:set>
                                    <p:animEffect transition="in" filter="fade">
                                      <p:cBhvr>
                                        <p:cTn id="7" dur="1000"/>
                                        <p:tgtEl>
                                          <p:spTgt spid="220365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03655"/>
                                        </p:tgtEl>
                                        <p:attrNameLst>
                                          <p:attrName>style.visibility</p:attrName>
                                        </p:attrNameLst>
                                      </p:cBhvr>
                                      <p:to>
                                        <p:strVal val="visible"/>
                                      </p:to>
                                    </p:set>
                                    <p:animEffect transition="in" filter="fade">
                                      <p:cBhvr>
                                        <p:cTn id="11" dur="1000"/>
                                        <p:tgtEl>
                                          <p:spTgt spid="2203655"/>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03656"/>
                                        </p:tgtEl>
                                        <p:attrNameLst>
                                          <p:attrName>style.visibility</p:attrName>
                                        </p:attrNameLst>
                                      </p:cBhvr>
                                      <p:to>
                                        <p:strVal val="visible"/>
                                      </p:to>
                                    </p:set>
                                    <p:animEffect transition="in" filter="fade">
                                      <p:cBhvr>
                                        <p:cTn id="15" dur="1000"/>
                                        <p:tgtEl>
                                          <p:spTgt spid="2203656"/>
                                        </p:tgtEl>
                                      </p:cBhvr>
                                    </p:animEffect>
                                  </p:childTnLst>
                                </p:cTn>
                              </p:par>
                            </p:childTnLst>
                          </p:cTn>
                        </p:par>
                        <p:par>
                          <p:cTn id="16" fill="hold" nodeType="afterGroup">
                            <p:stCondLst>
                              <p:cond delay="3000"/>
                            </p:stCondLst>
                            <p:childTnLst>
                              <p:par>
                                <p:cTn id="17" presetID="10" presetClass="exit" presetSubtype="0" fill="hold" grpId="1" nodeType="afterEffect">
                                  <p:stCondLst>
                                    <p:cond delay="0"/>
                                  </p:stCondLst>
                                  <p:childTnLst>
                                    <p:animEffect transition="out" filter="fade">
                                      <p:cBhvr>
                                        <p:cTn id="18" dur="1000"/>
                                        <p:tgtEl>
                                          <p:spTgt spid="2203654"/>
                                        </p:tgtEl>
                                      </p:cBhvr>
                                    </p:animEffect>
                                    <p:set>
                                      <p:cBhvr>
                                        <p:cTn id="19" dur="1" fill="hold">
                                          <p:stCondLst>
                                            <p:cond delay="999"/>
                                          </p:stCondLst>
                                        </p:cTn>
                                        <p:tgtEl>
                                          <p:spTgt spid="2203654"/>
                                        </p:tgtEl>
                                        <p:attrNameLst>
                                          <p:attrName>style.visibility</p:attrName>
                                        </p:attrNameLst>
                                      </p:cBhvr>
                                      <p:to>
                                        <p:strVal val="hidden"/>
                                      </p:to>
                                    </p:set>
                                  </p:childTnLst>
                                </p:cTn>
                              </p:par>
                            </p:childTnLst>
                          </p:cTn>
                        </p:par>
                        <p:par>
                          <p:cTn id="20" fill="hold" nodeType="afterGroup">
                            <p:stCondLst>
                              <p:cond delay="4000"/>
                            </p:stCondLst>
                            <p:childTnLst>
                              <p:par>
                                <p:cTn id="21" presetID="10" presetClass="exit" presetSubtype="0" fill="hold" grpId="1" nodeType="afterEffect">
                                  <p:stCondLst>
                                    <p:cond delay="0"/>
                                  </p:stCondLst>
                                  <p:childTnLst>
                                    <p:animEffect transition="out" filter="fade">
                                      <p:cBhvr>
                                        <p:cTn id="22" dur="1000"/>
                                        <p:tgtEl>
                                          <p:spTgt spid="2203655"/>
                                        </p:tgtEl>
                                      </p:cBhvr>
                                    </p:animEffect>
                                    <p:set>
                                      <p:cBhvr>
                                        <p:cTn id="23" dur="1" fill="hold">
                                          <p:stCondLst>
                                            <p:cond delay="999"/>
                                          </p:stCondLst>
                                        </p:cTn>
                                        <p:tgtEl>
                                          <p:spTgt spid="2203655"/>
                                        </p:tgtEl>
                                        <p:attrNameLst>
                                          <p:attrName>style.visibility</p:attrName>
                                        </p:attrNameLst>
                                      </p:cBhvr>
                                      <p:to>
                                        <p:strVal val="hidden"/>
                                      </p:to>
                                    </p:set>
                                  </p:childTnLst>
                                </p:cTn>
                              </p:par>
                            </p:childTnLst>
                          </p:cTn>
                        </p:par>
                        <p:par>
                          <p:cTn id="24" fill="hold" nodeType="afterGroup">
                            <p:stCondLst>
                              <p:cond delay="5000"/>
                            </p:stCondLst>
                            <p:childTnLst>
                              <p:par>
                                <p:cTn id="25" presetID="10" presetClass="exit" presetSubtype="0" fill="hold" grpId="1" nodeType="afterEffect">
                                  <p:stCondLst>
                                    <p:cond delay="0"/>
                                  </p:stCondLst>
                                  <p:childTnLst>
                                    <p:animEffect transition="out" filter="fade">
                                      <p:cBhvr>
                                        <p:cTn id="26" dur="1000"/>
                                        <p:tgtEl>
                                          <p:spTgt spid="2203656"/>
                                        </p:tgtEl>
                                      </p:cBhvr>
                                    </p:animEffect>
                                    <p:set>
                                      <p:cBhvr>
                                        <p:cTn id="27" dur="1" fill="hold">
                                          <p:stCondLst>
                                            <p:cond delay="999"/>
                                          </p:stCondLst>
                                        </p:cTn>
                                        <p:tgtEl>
                                          <p:spTgt spid="2203656"/>
                                        </p:tgtEl>
                                        <p:attrNameLst>
                                          <p:attrName>style.visibility</p:attrName>
                                        </p:attrNameLst>
                                      </p:cBhvr>
                                      <p:to>
                                        <p:strVal val="hidden"/>
                                      </p:to>
                                    </p:set>
                                  </p:childTnLst>
                                </p:cTn>
                              </p:par>
                            </p:childTnLst>
                          </p:cTn>
                        </p:par>
                        <p:par>
                          <p:cTn id="28" fill="hold" nodeType="afterGroup">
                            <p:stCondLst>
                              <p:cond delay="6000"/>
                            </p:stCondLst>
                            <p:childTnLst>
                              <p:par>
                                <p:cTn id="29" presetID="10" presetClass="entr" presetSubtype="0" fill="hold" grpId="2" nodeType="afterEffect">
                                  <p:stCondLst>
                                    <p:cond delay="0"/>
                                  </p:stCondLst>
                                  <p:childTnLst>
                                    <p:set>
                                      <p:cBhvr>
                                        <p:cTn id="30" dur="1" fill="hold">
                                          <p:stCondLst>
                                            <p:cond delay="0"/>
                                          </p:stCondLst>
                                        </p:cTn>
                                        <p:tgtEl>
                                          <p:spTgt spid="2203654"/>
                                        </p:tgtEl>
                                        <p:attrNameLst>
                                          <p:attrName>style.visibility</p:attrName>
                                        </p:attrNameLst>
                                      </p:cBhvr>
                                      <p:to>
                                        <p:strVal val="visible"/>
                                      </p:to>
                                    </p:set>
                                    <p:animEffect transition="in" filter="fade">
                                      <p:cBhvr>
                                        <p:cTn id="31" dur="1000"/>
                                        <p:tgtEl>
                                          <p:spTgt spid="2203654"/>
                                        </p:tgtEl>
                                      </p:cBhvr>
                                    </p:animEffect>
                                  </p:childTnLst>
                                </p:cTn>
                              </p:par>
                            </p:childTnLst>
                          </p:cTn>
                        </p:par>
                        <p:par>
                          <p:cTn id="32" fill="hold" nodeType="afterGroup">
                            <p:stCondLst>
                              <p:cond delay="7000"/>
                            </p:stCondLst>
                            <p:childTnLst>
                              <p:par>
                                <p:cTn id="33" presetID="10" presetClass="entr" presetSubtype="0" fill="hold" grpId="2" nodeType="afterEffect">
                                  <p:stCondLst>
                                    <p:cond delay="0"/>
                                  </p:stCondLst>
                                  <p:childTnLst>
                                    <p:set>
                                      <p:cBhvr>
                                        <p:cTn id="34" dur="1" fill="hold">
                                          <p:stCondLst>
                                            <p:cond delay="0"/>
                                          </p:stCondLst>
                                        </p:cTn>
                                        <p:tgtEl>
                                          <p:spTgt spid="2203655"/>
                                        </p:tgtEl>
                                        <p:attrNameLst>
                                          <p:attrName>style.visibility</p:attrName>
                                        </p:attrNameLst>
                                      </p:cBhvr>
                                      <p:to>
                                        <p:strVal val="visible"/>
                                      </p:to>
                                    </p:set>
                                    <p:animEffect transition="in" filter="fade">
                                      <p:cBhvr>
                                        <p:cTn id="35" dur="1000"/>
                                        <p:tgtEl>
                                          <p:spTgt spid="2203655"/>
                                        </p:tgtEl>
                                      </p:cBhvr>
                                    </p:animEffect>
                                  </p:childTnLst>
                                </p:cTn>
                              </p:par>
                            </p:childTnLst>
                          </p:cTn>
                        </p:par>
                        <p:par>
                          <p:cTn id="36" fill="hold" nodeType="afterGroup">
                            <p:stCondLst>
                              <p:cond delay="8000"/>
                            </p:stCondLst>
                            <p:childTnLst>
                              <p:par>
                                <p:cTn id="37" presetID="10" presetClass="entr" presetSubtype="0" fill="hold" grpId="2" nodeType="afterEffect">
                                  <p:stCondLst>
                                    <p:cond delay="0"/>
                                  </p:stCondLst>
                                  <p:childTnLst>
                                    <p:set>
                                      <p:cBhvr>
                                        <p:cTn id="38" dur="1" fill="hold">
                                          <p:stCondLst>
                                            <p:cond delay="0"/>
                                          </p:stCondLst>
                                        </p:cTn>
                                        <p:tgtEl>
                                          <p:spTgt spid="2203656"/>
                                        </p:tgtEl>
                                        <p:attrNameLst>
                                          <p:attrName>style.visibility</p:attrName>
                                        </p:attrNameLst>
                                      </p:cBhvr>
                                      <p:to>
                                        <p:strVal val="visible"/>
                                      </p:to>
                                    </p:set>
                                    <p:animEffect transition="in" filter="fade">
                                      <p:cBhvr>
                                        <p:cTn id="39" dur="1000"/>
                                        <p:tgtEl>
                                          <p:spTgt spid="2203656"/>
                                        </p:tgtEl>
                                      </p:cBhvr>
                                    </p:animEffect>
                                  </p:childTnLst>
                                </p:cTn>
                              </p:par>
                            </p:childTnLst>
                          </p:cTn>
                        </p:par>
                        <p:par>
                          <p:cTn id="40" fill="hold" nodeType="afterGroup">
                            <p:stCondLst>
                              <p:cond delay="9000"/>
                            </p:stCondLst>
                            <p:childTnLst>
                              <p:par>
                                <p:cTn id="41" presetID="10" presetClass="exit" presetSubtype="0" fill="hold" grpId="3" nodeType="afterEffect">
                                  <p:stCondLst>
                                    <p:cond delay="0"/>
                                  </p:stCondLst>
                                  <p:childTnLst>
                                    <p:animEffect transition="out" filter="fade">
                                      <p:cBhvr>
                                        <p:cTn id="42" dur="1000"/>
                                        <p:tgtEl>
                                          <p:spTgt spid="2203654"/>
                                        </p:tgtEl>
                                      </p:cBhvr>
                                    </p:animEffect>
                                    <p:set>
                                      <p:cBhvr>
                                        <p:cTn id="43" dur="1" fill="hold">
                                          <p:stCondLst>
                                            <p:cond delay="999"/>
                                          </p:stCondLst>
                                        </p:cTn>
                                        <p:tgtEl>
                                          <p:spTgt spid="2203654"/>
                                        </p:tgtEl>
                                        <p:attrNameLst>
                                          <p:attrName>style.visibility</p:attrName>
                                        </p:attrNameLst>
                                      </p:cBhvr>
                                      <p:to>
                                        <p:strVal val="hidden"/>
                                      </p:to>
                                    </p:set>
                                  </p:childTnLst>
                                </p:cTn>
                              </p:par>
                            </p:childTnLst>
                          </p:cTn>
                        </p:par>
                        <p:par>
                          <p:cTn id="44" fill="hold" nodeType="afterGroup">
                            <p:stCondLst>
                              <p:cond delay="10000"/>
                            </p:stCondLst>
                            <p:childTnLst>
                              <p:par>
                                <p:cTn id="45" presetID="10" presetClass="exit" presetSubtype="0" fill="hold" grpId="3" nodeType="afterEffect">
                                  <p:stCondLst>
                                    <p:cond delay="0"/>
                                  </p:stCondLst>
                                  <p:childTnLst>
                                    <p:animEffect transition="out" filter="fade">
                                      <p:cBhvr>
                                        <p:cTn id="46" dur="1000"/>
                                        <p:tgtEl>
                                          <p:spTgt spid="2203655"/>
                                        </p:tgtEl>
                                      </p:cBhvr>
                                    </p:animEffect>
                                    <p:set>
                                      <p:cBhvr>
                                        <p:cTn id="47" dur="1" fill="hold">
                                          <p:stCondLst>
                                            <p:cond delay="999"/>
                                          </p:stCondLst>
                                        </p:cTn>
                                        <p:tgtEl>
                                          <p:spTgt spid="2203655"/>
                                        </p:tgtEl>
                                        <p:attrNameLst>
                                          <p:attrName>style.visibility</p:attrName>
                                        </p:attrNameLst>
                                      </p:cBhvr>
                                      <p:to>
                                        <p:strVal val="hidden"/>
                                      </p:to>
                                    </p:set>
                                  </p:childTnLst>
                                </p:cTn>
                              </p:par>
                            </p:childTnLst>
                          </p:cTn>
                        </p:par>
                        <p:par>
                          <p:cTn id="48" fill="hold" nodeType="afterGroup">
                            <p:stCondLst>
                              <p:cond delay="11000"/>
                            </p:stCondLst>
                            <p:childTnLst>
                              <p:par>
                                <p:cTn id="49" presetID="10" presetClass="exit" presetSubtype="0" fill="hold" grpId="3" nodeType="afterEffect">
                                  <p:stCondLst>
                                    <p:cond delay="0"/>
                                  </p:stCondLst>
                                  <p:childTnLst>
                                    <p:animEffect transition="out" filter="fade">
                                      <p:cBhvr>
                                        <p:cTn id="50" dur="1000"/>
                                        <p:tgtEl>
                                          <p:spTgt spid="2203656"/>
                                        </p:tgtEl>
                                      </p:cBhvr>
                                    </p:animEffect>
                                    <p:set>
                                      <p:cBhvr>
                                        <p:cTn id="51" dur="1" fill="hold">
                                          <p:stCondLst>
                                            <p:cond delay="999"/>
                                          </p:stCondLst>
                                        </p:cTn>
                                        <p:tgtEl>
                                          <p:spTgt spid="2203656"/>
                                        </p:tgtEl>
                                        <p:attrNameLst>
                                          <p:attrName>style.visibility</p:attrName>
                                        </p:attrNameLst>
                                      </p:cBhvr>
                                      <p:to>
                                        <p:strVal val="hidden"/>
                                      </p:to>
                                    </p:set>
                                  </p:childTnLst>
                                </p:cTn>
                              </p:par>
                            </p:childTnLst>
                          </p:cTn>
                        </p:par>
                        <p:par>
                          <p:cTn id="52" fill="hold" nodeType="afterGroup">
                            <p:stCondLst>
                              <p:cond delay="12000"/>
                            </p:stCondLst>
                            <p:childTnLst>
                              <p:par>
                                <p:cTn id="53" presetID="10" presetClass="entr" presetSubtype="0" fill="hold" grpId="4" nodeType="afterEffect">
                                  <p:stCondLst>
                                    <p:cond delay="0"/>
                                  </p:stCondLst>
                                  <p:childTnLst>
                                    <p:set>
                                      <p:cBhvr>
                                        <p:cTn id="54" dur="1" fill="hold">
                                          <p:stCondLst>
                                            <p:cond delay="0"/>
                                          </p:stCondLst>
                                        </p:cTn>
                                        <p:tgtEl>
                                          <p:spTgt spid="2203654"/>
                                        </p:tgtEl>
                                        <p:attrNameLst>
                                          <p:attrName>style.visibility</p:attrName>
                                        </p:attrNameLst>
                                      </p:cBhvr>
                                      <p:to>
                                        <p:strVal val="visible"/>
                                      </p:to>
                                    </p:set>
                                    <p:animEffect transition="in" filter="fade">
                                      <p:cBhvr>
                                        <p:cTn id="55" dur="1000"/>
                                        <p:tgtEl>
                                          <p:spTgt spid="2203654"/>
                                        </p:tgtEl>
                                      </p:cBhvr>
                                    </p:animEffect>
                                  </p:childTnLst>
                                </p:cTn>
                              </p:par>
                            </p:childTnLst>
                          </p:cTn>
                        </p:par>
                        <p:par>
                          <p:cTn id="56" fill="hold" nodeType="afterGroup">
                            <p:stCondLst>
                              <p:cond delay="13000"/>
                            </p:stCondLst>
                            <p:childTnLst>
                              <p:par>
                                <p:cTn id="57" presetID="10" presetClass="entr" presetSubtype="0" fill="hold" grpId="4" nodeType="afterEffect">
                                  <p:stCondLst>
                                    <p:cond delay="0"/>
                                  </p:stCondLst>
                                  <p:childTnLst>
                                    <p:set>
                                      <p:cBhvr>
                                        <p:cTn id="58" dur="1" fill="hold">
                                          <p:stCondLst>
                                            <p:cond delay="0"/>
                                          </p:stCondLst>
                                        </p:cTn>
                                        <p:tgtEl>
                                          <p:spTgt spid="2203655"/>
                                        </p:tgtEl>
                                        <p:attrNameLst>
                                          <p:attrName>style.visibility</p:attrName>
                                        </p:attrNameLst>
                                      </p:cBhvr>
                                      <p:to>
                                        <p:strVal val="visible"/>
                                      </p:to>
                                    </p:set>
                                    <p:animEffect transition="in" filter="fade">
                                      <p:cBhvr>
                                        <p:cTn id="59" dur="1000"/>
                                        <p:tgtEl>
                                          <p:spTgt spid="2203655"/>
                                        </p:tgtEl>
                                      </p:cBhvr>
                                    </p:animEffect>
                                  </p:childTnLst>
                                </p:cTn>
                              </p:par>
                            </p:childTnLst>
                          </p:cTn>
                        </p:par>
                        <p:par>
                          <p:cTn id="60" fill="hold" nodeType="afterGroup">
                            <p:stCondLst>
                              <p:cond delay="14000"/>
                            </p:stCondLst>
                            <p:childTnLst>
                              <p:par>
                                <p:cTn id="61" presetID="10" presetClass="entr" presetSubtype="0" fill="hold" grpId="4" nodeType="afterEffect">
                                  <p:stCondLst>
                                    <p:cond delay="0"/>
                                  </p:stCondLst>
                                  <p:childTnLst>
                                    <p:set>
                                      <p:cBhvr>
                                        <p:cTn id="62" dur="1" fill="hold">
                                          <p:stCondLst>
                                            <p:cond delay="0"/>
                                          </p:stCondLst>
                                        </p:cTn>
                                        <p:tgtEl>
                                          <p:spTgt spid="2203656"/>
                                        </p:tgtEl>
                                        <p:attrNameLst>
                                          <p:attrName>style.visibility</p:attrName>
                                        </p:attrNameLst>
                                      </p:cBhvr>
                                      <p:to>
                                        <p:strVal val="visible"/>
                                      </p:to>
                                    </p:set>
                                    <p:animEffect transition="in" filter="fade">
                                      <p:cBhvr>
                                        <p:cTn id="63" dur="1000"/>
                                        <p:tgtEl>
                                          <p:spTgt spid="2203656"/>
                                        </p:tgtEl>
                                      </p:cBhvr>
                                    </p:animEffect>
                                  </p:childTnLst>
                                </p:cTn>
                              </p:par>
                            </p:childTnLst>
                          </p:cTn>
                        </p:par>
                        <p:par>
                          <p:cTn id="64" fill="hold" nodeType="afterGroup">
                            <p:stCondLst>
                              <p:cond delay="15000"/>
                            </p:stCondLst>
                            <p:childTnLst>
                              <p:par>
                                <p:cTn id="65" presetID="10" presetClass="exit" presetSubtype="0" fill="hold" grpId="5" nodeType="afterEffect">
                                  <p:stCondLst>
                                    <p:cond delay="0"/>
                                  </p:stCondLst>
                                  <p:childTnLst>
                                    <p:animEffect transition="out" filter="fade">
                                      <p:cBhvr>
                                        <p:cTn id="66" dur="1000"/>
                                        <p:tgtEl>
                                          <p:spTgt spid="2203654"/>
                                        </p:tgtEl>
                                      </p:cBhvr>
                                    </p:animEffect>
                                    <p:set>
                                      <p:cBhvr>
                                        <p:cTn id="67" dur="1" fill="hold">
                                          <p:stCondLst>
                                            <p:cond delay="999"/>
                                          </p:stCondLst>
                                        </p:cTn>
                                        <p:tgtEl>
                                          <p:spTgt spid="2203654"/>
                                        </p:tgtEl>
                                        <p:attrNameLst>
                                          <p:attrName>style.visibility</p:attrName>
                                        </p:attrNameLst>
                                      </p:cBhvr>
                                      <p:to>
                                        <p:strVal val="hidden"/>
                                      </p:to>
                                    </p:set>
                                  </p:childTnLst>
                                </p:cTn>
                              </p:par>
                            </p:childTnLst>
                          </p:cTn>
                        </p:par>
                        <p:par>
                          <p:cTn id="68" fill="hold" nodeType="afterGroup">
                            <p:stCondLst>
                              <p:cond delay="16000"/>
                            </p:stCondLst>
                            <p:childTnLst>
                              <p:par>
                                <p:cTn id="69" presetID="10" presetClass="exit" presetSubtype="0" fill="hold" grpId="5" nodeType="afterEffect">
                                  <p:stCondLst>
                                    <p:cond delay="0"/>
                                  </p:stCondLst>
                                  <p:childTnLst>
                                    <p:animEffect transition="out" filter="fade">
                                      <p:cBhvr>
                                        <p:cTn id="70" dur="1000"/>
                                        <p:tgtEl>
                                          <p:spTgt spid="2203655"/>
                                        </p:tgtEl>
                                      </p:cBhvr>
                                    </p:animEffect>
                                    <p:set>
                                      <p:cBhvr>
                                        <p:cTn id="71" dur="1" fill="hold">
                                          <p:stCondLst>
                                            <p:cond delay="999"/>
                                          </p:stCondLst>
                                        </p:cTn>
                                        <p:tgtEl>
                                          <p:spTgt spid="2203655"/>
                                        </p:tgtEl>
                                        <p:attrNameLst>
                                          <p:attrName>style.visibility</p:attrName>
                                        </p:attrNameLst>
                                      </p:cBhvr>
                                      <p:to>
                                        <p:strVal val="hidden"/>
                                      </p:to>
                                    </p:set>
                                  </p:childTnLst>
                                </p:cTn>
                              </p:par>
                            </p:childTnLst>
                          </p:cTn>
                        </p:par>
                        <p:par>
                          <p:cTn id="72" fill="hold" nodeType="afterGroup">
                            <p:stCondLst>
                              <p:cond delay="17000"/>
                            </p:stCondLst>
                            <p:childTnLst>
                              <p:par>
                                <p:cTn id="73" presetID="10" presetClass="exit" presetSubtype="0" fill="hold" grpId="5" nodeType="afterEffect">
                                  <p:stCondLst>
                                    <p:cond delay="0"/>
                                  </p:stCondLst>
                                  <p:childTnLst>
                                    <p:animEffect transition="out" filter="fade">
                                      <p:cBhvr>
                                        <p:cTn id="74" dur="1000"/>
                                        <p:tgtEl>
                                          <p:spTgt spid="2203656"/>
                                        </p:tgtEl>
                                      </p:cBhvr>
                                    </p:animEffect>
                                    <p:set>
                                      <p:cBhvr>
                                        <p:cTn id="75" dur="1" fill="hold">
                                          <p:stCondLst>
                                            <p:cond delay="999"/>
                                          </p:stCondLst>
                                        </p:cTn>
                                        <p:tgtEl>
                                          <p:spTgt spid="22036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3654" grpId="0" animBg="1"/>
      <p:bldP spid="2203654" grpId="1" animBg="1"/>
      <p:bldP spid="2203654" grpId="2" animBg="1"/>
      <p:bldP spid="2203654" grpId="3" animBg="1"/>
      <p:bldP spid="2203654" grpId="4" animBg="1"/>
      <p:bldP spid="2203654" grpId="5" animBg="1"/>
      <p:bldP spid="2203655" grpId="0" animBg="1"/>
      <p:bldP spid="2203655" grpId="1" animBg="1"/>
      <p:bldP spid="2203655" grpId="2" animBg="1"/>
      <p:bldP spid="2203655" grpId="3" animBg="1"/>
      <p:bldP spid="2203655" grpId="4" animBg="1"/>
      <p:bldP spid="2203655" grpId="5" animBg="1"/>
      <p:bldP spid="2203656" grpId="0" animBg="1"/>
      <p:bldP spid="2203656" grpId="1" animBg="1"/>
      <p:bldP spid="2203656" grpId="2" animBg="1"/>
      <p:bldP spid="2203656" grpId="3" animBg="1"/>
      <p:bldP spid="2203656" grpId="4" animBg="1"/>
      <p:bldP spid="2203656" grpId="5"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838200" y="898524"/>
            <a:ext cx="7620000" cy="838200"/>
          </a:xfrm>
        </p:spPr>
        <p:txBody>
          <a:bodyPr/>
          <a:lstStyle/>
          <a:p>
            <a:pPr eaLnBrk="1" hangingPunct="1"/>
            <a:r>
              <a:rPr lang="en-US" sz="3200" b="0" dirty="0" smtClean="0"/>
              <a:t>2.</a:t>
            </a:r>
            <a:r>
              <a:rPr lang="en-US" sz="3200" dirty="0" smtClean="0"/>
              <a:t> Diffusion Current</a:t>
            </a:r>
          </a:p>
        </p:txBody>
      </p:sp>
      <p:sp>
        <p:nvSpPr>
          <p:cNvPr id="36869" name="Rectangle 3"/>
          <p:cNvSpPr>
            <a:spLocks noGrp="1" noChangeArrowheads="1"/>
          </p:cNvSpPr>
          <p:nvPr>
            <p:ph type="body" sz="half" idx="1"/>
          </p:nvPr>
        </p:nvSpPr>
        <p:spPr>
          <a:xfrm>
            <a:off x="685800" y="1736724"/>
            <a:ext cx="7467600" cy="3749675"/>
          </a:xfrm>
        </p:spPr>
        <p:txBody>
          <a:bodyPr>
            <a:normAutofit/>
          </a:bodyPr>
          <a:lstStyle/>
          <a:p>
            <a:pPr eaLnBrk="1" hangingPunct="1"/>
            <a:r>
              <a:rPr lang="en-US" b="1" dirty="0" smtClean="0">
                <a:solidFill>
                  <a:srgbClr val="FF0000"/>
                </a:solidFill>
              </a:rPr>
              <a:t>Q:</a:t>
            </a:r>
            <a:r>
              <a:rPr lang="en-US" dirty="0" smtClean="0"/>
              <a:t> How is diffusion current defined?</a:t>
            </a:r>
          </a:p>
        </p:txBody>
      </p:sp>
      <p:graphicFrame>
        <p:nvGraphicFramePr>
          <p:cNvPr id="36870" name="Object 4"/>
          <p:cNvGraphicFramePr>
            <a:graphicFrameLocks noGrp="1" noChangeAspect="1"/>
          </p:cNvGraphicFramePr>
          <p:nvPr>
            <p:ph sz="half" idx="2"/>
            <p:extLst>
              <p:ext uri="{D42A27DB-BD31-4B8C-83A1-F6EECF244321}">
                <p14:modId xmlns:p14="http://schemas.microsoft.com/office/powerpoint/2010/main" val="256137597"/>
              </p:ext>
            </p:extLst>
          </p:nvPr>
        </p:nvGraphicFramePr>
        <p:xfrm>
          <a:off x="838200" y="2209800"/>
          <a:ext cx="7466013" cy="4175125"/>
        </p:xfrm>
        <a:graphic>
          <a:graphicData uri="http://schemas.openxmlformats.org/presentationml/2006/ole">
            <mc:AlternateContent xmlns:mc="http://schemas.openxmlformats.org/markup-compatibility/2006">
              <mc:Choice xmlns:v="urn:schemas-microsoft-com:vml" Requires="v">
                <p:oleObj spid="_x0000_s16490" name="Equation" r:id="rId4" imgW="3111500" imgH="1739900" progId="Equation.DSMT4">
                  <p:embed/>
                </p:oleObj>
              </mc:Choice>
              <mc:Fallback>
                <p:oleObj name="Equation" r:id="rId4" imgW="3111500" imgH="1739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09800"/>
                        <a:ext cx="7466013" cy="417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36</a:t>
            </a:fld>
            <a:endParaRPr lang="en-US"/>
          </a:p>
        </p:txBody>
      </p:sp>
      <p:sp>
        <p:nvSpPr>
          <p:cNvPr id="4" name="Rectangle 3"/>
          <p:cNvSpPr/>
          <p:nvPr/>
        </p:nvSpPr>
        <p:spPr>
          <a:xfrm>
            <a:off x="3932722" y="4267200"/>
            <a:ext cx="1278555" cy="369332"/>
          </a:xfrm>
          <a:prstGeom prst="rect">
            <a:avLst/>
          </a:prstGeom>
        </p:spPr>
        <p:txBody>
          <a:bodyPr wrap="none">
            <a:spAutoFit/>
          </a:bodyPr>
          <a:lstStyle/>
          <a:p>
            <a:r>
              <a:rPr lang="en-US" dirty="0" smtClean="0"/>
              <a:t>Unit: A/cm</a:t>
            </a:r>
            <a:r>
              <a:rPr lang="en-US" baseline="30000" dirty="0" smtClean="0"/>
              <a:t>2</a:t>
            </a:r>
            <a:endParaRPr lang="en-US" baseline="30000" dirty="0"/>
          </a:p>
        </p:txBody>
      </p:sp>
      <p:cxnSp>
        <p:nvCxnSpPr>
          <p:cNvPr id="6" name="Straight Connector 5"/>
          <p:cNvCxnSpPr/>
          <p:nvPr/>
        </p:nvCxnSpPr>
        <p:spPr>
          <a:xfrm>
            <a:off x="7010400" y="4748373"/>
            <a:ext cx="0" cy="158234"/>
          </a:xfrm>
          <a:prstGeom prst="line">
            <a:avLst/>
          </a:prstGeom>
          <a:ln w="19050"/>
        </p:spPr>
        <p:style>
          <a:lnRef idx="1">
            <a:schemeClr val="dk1"/>
          </a:lnRef>
          <a:fillRef idx="0">
            <a:schemeClr val="dk1"/>
          </a:fillRef>
          <a:effectRef idx="0">
            <a:schemeClr val="dk1"/>
          </a:effectRef>
          <a:fontRef idx="minor">
            <a:schemeClr val="tx1"/>
          </a:fontRef>
        </p:style>
      </p:cxn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11" name="Rectangle 10"/>
          <p:cNvSpPr/>
          <p:nvPr/>
        </p:nvSpPr>
        <p:spPr>
          <a:xfrm>
            <a:off x="990599" y="3799382"/>
            <a:ext cx="1084997"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4593581"/>
            <a:ext cx="1084997"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60544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2000" y="780197"/>
            <a:ext cx="7620000" cy="685800"/>
          </a:xfrm>
        </p:spPr>
        <p:txBody>
          <a:bodyPr/>
          <a:lstStyle/>
          <a:p>
            <a:pPr eaLnBrk="1" hangingPunct="1"/>
            <a:r>
              <a:rPr lang="en-US" sz="3200" b="0" dirty="0" smtClean="0"/>
              <a:t>2.</a:t>
            </a:r>
            <a:r>
              <a:rPr lang="en-US" sz="3200" dirty="0" smtClean="0"/>
              <a:t> Diffusion Current</a:t>
            </a:r>
          </a:p>
        </p:txBody>
      </p:sp>
      <p:sp>
        <p:nvSpPr>
          <p:cNvPr id="5" name="Slide Number Placeholder 4"/>
          <p:cNvSpPr>
            <a:spLocks noGrp="1"/>
          </p:cNvSpPr>
          <p:nvPr>
            <p:ph type="sldNum" sz="quarter" idx="11"/>
          </p:nvPr>
        </p:nvSpPr>
        <p:spPr/>
        <p:txBody>
          <a:bodyPr/>
          <a:lstStyle/>
          <a:p>
            <a:pPr>
              <a:defRPr/>
            </a:pPr>
            <a:fld id="{5EB48330-7F6E-403F-9A5E-A7F8A7FE2A0B}" type="slidenum">
              <a:rPr lang="en-US" smtClean="0"/>
              <a:pPr>
                <a:defRPr/>
              </a:pPr>
              <a:t>37</a:t>
            </a:fld>
            <a:endParaRPr lang="en-US"/>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9" y="2971800"/>
            <a:ext cx="41243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0" y="1557179"/>
            <a:ext cx="7543799" cy="1323439"/>
          </a:xfrm>
          <a:prstGeom prst="rect">
            <a:avLst/>
          </a:prstGeom>
        </p:spPr>
        <p:txBody>
          <a:bodyPr wrap="square">
            <a:spAutoFit/>
          </a:bodyPr>
          <a:lstStyle/>
          <a:p>
            <a:pPr algn="just"/>
            <a:r>
              <a:rPr lang="en-US" sz="2000" dirty="0">
                <a:latin typeface="Times New Roman" pitchFamily="18" charset="0"/>
                <a:cs typeface="Times New Roman" pitchFamily="18" charset="0"/>
              </a:rPr>
              <a:t>Observe that a negative (</a:t>
            </a:r>
            <a:r>
              <a:rPr lang="en-US" sz="2000" dirty="0" err="1" smtClean="0">
                <a:latin typeface="Times New Roman" pitchFamily="18" charset="0"/>
                <a:cs typeface="Times New Roman" pitchFamily="18" charset="0"/>
              </a:rPr>
              <a:t>dn</a:t>
            </a:r>
            <a:r>
              <a:rPr lang="en-US" sz="2000" dirty="0" smtClean="0">
                <a:latin typeface="Times New Roman" pitchFamily="18" charset="0"/>
                <a:cs typeface="Times New Roman" pitchFamily="18" charset="0"/>
              </a:rPr>
              <a:t>/dx) gives </a:t>
            </a:r>
            <a:r>
              <a:rPr lang="en-US" sz="2000" dirty="0">
                <a:latin typeface="Times New Roman" pitchFamily="18" charset="0"/>
                <a:cs typeface="Times New Roman" pitchFamily="18" charset="0"/>
              </a:rPr>
              <a:t>rise to a negative current, a result of the convention that the positive direction of </a:t>
            </a:r>
            <a:r>
              <a:rPr lang="en-US" sz="2000" dirty="0" smtClean="0">
                <a:latin typeface="Times New Roman" pitchFamily="18" charset="0"/>
                <a:cs typeface="Times New Roman" pitchFamily="18" charset="0"/>
              </a:rPr>
              <a:t>current is </a:t>
            </a:r>
            <a:r>
              <a:rPr lang="en-US" sz="2000" dirty="0">
                <a:latin typeface="Times New Roman" pitchFamily="18" charset="0"/>
                <a:cs typeface="Times New Roman" pitchFamily="18" charset="0"/>
              </a:rPr>
              <a:t>taken to be that of the flow of positive charge (and opposite to that of the flow of </a:t>
            </a:r>
            <a:r>
              <a:rPr lang="en-US" sz="2000" dirty="0" smtClean="0">
                <a:latin typeface="Times New Roman" pitchFamily="18" charset="0"/>
                <a:cs typeface="Times New Roman" pitchFamily="18" charset="0"/>
              </a:rPr>
              <a:t>negative charge</a:t>
            </a:r>
            <a:r>
              <a:rPr lang="en-US" sz="2000" dirty="0">
                <a:latin typeface="Times New Roman" pitchFamily="18" charset="0"/>
                <a:cs typeface="Times New Roman" pitchFamily="18" charset="0"/>
              </a:rPr>
              <a:t>).</a:t>
            </a:r>
          </a:p>
        </p:txBody>
      </p:sp>
      <p:sp>
        <p:nvSpPr>
          <p:cNvPr id="2" name="Footer Placeholder 1"/>
          <p:cNvSpPr>
            <a:spLocks noGrp="1"/>
          </p:cNvSpPr>
          <p:nvPr>
            <p:ph type="ftr" sz="quarter" idx="10"/>
          </p:nvPr>
        </p:nvSpPr>
        <p:spPr/>
        <p:txBody>
          <a:bodyPr/>
          <a:lstStyle/>
          <a:p>
            <a:pPr>
              <a:defRPr/>
            </a:pPr>
            <a:r>
              <a:rPr lang="en-US" smtClean="0"/>
              <a:t>Lecture 03</a:t>
            </a:r>
            <a:endParaRPr lang="en-US"/>
          </a:p>
        </p:txBody>
      </p:sp>
    </p:spTree>
    <p:extLst>
      <p:ext uri="{BB962C8B-B14F-4D97-AF65-F5344CB8AC3E}">
        <p14:creationId xmlns:p14="http://schemas.microsoft.com/office/powerpoint/2010/main" val="1570681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sz="3200" dirty="0"/>
              <a:t>Example </a:t>
            </a:r>
            <a:r>
              <a:rPr lang="en-US" sz="3200" dirty="0" smtClean="0"/>
              <a:t>7: Diffusion current</a:t>
            </a:r>
            <a:endParaRPr lang="en-US" sz="3200" b="0" dirty="0" smtClean="0">
              <a:solidFill>
                <a:srgbClr val="FF0000"/>
              </a:solidFill>
            </a:endParaRPr>
          </a:p>
        </p:txBody>
      </p:sp>
      <p:sp>
        <p:nvSpPr>
          <p:cNvPr id="37892" name="Rectangle 3"/>
          <p:cNvSpPr>
            <a:spLocks noGrp="1" noChangeArrowheads="1"/>
          </p:cNvSpPr>
          <p:nvPr>
            <p:ph sz="half" idx="1"/>
          </p:nvPr>
        </p:nvSpPr>
        <p:spPr>
          <a:xfrm>
            <a:off x="762000" y="2667000"/>
            <a:ext cx="7620000" cy="4038600"/>
          </a:xfrm>
        </p:spPr>
        <p:txBody>
          <a:bodyPr>
            <a:normAutofit/>
          </a:bodyPr>
          <a:lstStyle/>
          <a:p>
            <a:pPr eaLnBrk="1" hangingPunct="1"/>
            <a:r>
              <a:rPr lang="en-US" sz="2000" dirty="0" smtClean="0"/>
              <a:t>Consider a bar of silicon in which a hole concentration </a:t>
            </a:r>
            <a:r>
              <a:rPr lang="en-US" sz="2000" b="1" dirty="0" smtClean="0"/>
              <a:t>p</a:t>
            </a:r>
            <a:r>
              <a:rPr lang="en-US" sz="2000" dirty="0" smtClean="0"/>
              <a:t>(</a:t>
            </a:r>
            <a:r>
              <a:rPr lang="en-US" sz="2000" i="1" dirty="0" smtClean="0"/>
              <a:t>x</a:t>
            </a:r>
            <a:r>
              <a:rPr lang="en-US" sz="2000" dirty="0" smtClean="0"/>
              <a:t>) described below is established.</a:t>
            </a:r>
          </a:p>
          <a:p>
            <a:pPr eaLnBrk="1" hangingPunct="1"/>
            <a:r>
              <a:rPr lang="en-US" sz="2000" b="1" dirty="0" smtClean="0">
                <a:solidFill>
                  <a:srgbClr val="FF0000"/>
                </a:solidFill>
              </a:rPr>
              <a:t>Q(a):</a:t>
            </a:r>
            <a:r>
              <a:rPr lang="en-US" sz="2000" dirty="0" smtClean="0">
                <a:solidFill>
                  <a:srgbClr val="FF0000"/>
                </a:solidFill>
              </a:rPr>
              <a:t> </a:t>
            </a:r>
            <a:r>
              <a:rPr lang="en-US" sz="2000" dirty="0" smtClean="0"/>
              <a:t>Find the hole-current density </a:t>
            </a:r>
            <a:r>
              <a:rPr lang="en-US" sz="2000" i="1" dirty="0" err="1" smtClean="0"/>
              <a:t>J</a:t>
            </a:r>
            <a:r>
              <a:rPr lang="en-US" sz="2000" i="1" baseline="-25000" dirty="0" err="1" smtClean="0"/>
              <a:t>p</a:t>
            </a:r>
            <a:r>
              <a:rPr lang="en-US" sz="2000" dirty="0" smtClean="0"/>
              <a:t> at </a:t>
            </a:r>
            <a:r>
              <a:rPr lang="en-US" sz="2000" i="1" dirty="0" smtClean="0"/>
              <a:t>x</a:t>
            </a:r>
            <a:r>
              <a:rPr lang="en-US" sz="2000" dirty="0" smtClean="0"/>
              <a:t> = 0.</a:t>
            </a:r>
          </a:p>
          <a:p>
            <a:pPr eaLnBrk="1" hangingPunct="1"/>
            <a:r>
              <a:rPr lang="en-US" sz="2000" b="1" dirty="0" smtClean="0">
                <a:solidFill>
                  <a:srgbClr val="FF0000"/>
                </a:solidFill>
              </a:rPr>
              <a:t>Q(b):</a:t>
            </a:r>
            <a:r>
              <a:rPr lang="en-US" sz="2000" dirty="0" smtClean="0">
                <a:solidFill>
                  <a:srgbClr val="FF0000"/>
                </a:solidFill>
              </a:rPr>
              <a:t> </a:t>
            </a:r>
            <a:r>
              <a:rPr lang="en-US" sz="2000" dirty="0" smtClean="0"/>
              <a:t>Find current </a:t>
            </a:r>
            <a:r>
              <a:rPr lang="en-US" sz="2000" i="1" dirty="0" err="1" smtClean="0"/>
              <a:t>I</a:t>
            </a:r>
            <a:r>
              <a:rPr lang="en-US" sz="2000" i="1" baseline="-25000" dirty="0" err="1" smtClean="0"/>
              <a:t>p</a:t>
            </a:r>
            <a:r>
              <a:rPr lang="en-US" sz="2000" i="1" dirty="0" smtClean="0"/>
              <a:t>.</a:t>
            </a:r>
          </a:p>
          <a:p>
            <a:pPr lvl="1" eaLnBrk="1" hangingPunct="1"/>
            <a:r>
              <a:rPr lang="en-US" sz="2400" dirty="0" smtClean="0"/>
              <a:t>Note the following parameters: </a:t>
            </a:r>
            <a:r>
              <a:rPr lang="en-US" sz="2400" i="1" dirty="0" smtClean="0"/>
              <a:t>p</a:t>
            </a:r>
            <a:r>
              <a:rPr lang="en-US" sz="2400" baseline="-25000" dirty="0" smtClean="0"/>
              <a:t>0</a:t>
            </a:r>
            <a:r>
              <a:rPr lang="en-US" sz="2400" dirty="0" smtClean="0"/>
              <a:t> = 10</a:t>
            </a:r>
            <a:r>
              <a:rPr lang="en-US" sz="2400" baseline="30000" dirty="0" smtClean="0"/>
              <a:t>16</a:t>
            </a:r>
            <a:r>
              <a:rPr lang="en-US" sz="2400" dirty="0" smtClean="0">
                <a:solidFill>
                  <a:srgbClr val="FF0000"/>
                </a:solidFill>
              </a:rPr>
              <a:t>/</a:t>
            </a:r>
            <a:r>
              <a:rPr lang="en-US" sz="2400" i="1" dirty="0" smtClean="0">
                <a:solidFill>
                  <a:srgbClr val="FF0000"/>
                </a:solidFill>
              </a:rPr>
              <a:t>cm</a:t>
            </a:r>
            <a:r>
              <a:rPr lang="en-US" sz="2400" baseline="30000" dirty="0" smtClean="0">
                <a:solidFill>
                  <a:srgbClr val="FF0000"/>
                </a:solidFill>
              </a:rPr>
              <a:t>3</a:t>
            </a:r>
            <a:r>
              <a:rPr lang="en-US" sz="2400" dirty="0" smtClean="0"/>
              <a:t>, </a:t>
            </a:r>
            <a:r>
              <a:rPr lang="en-US" sz="2400" i="1" dirty="0" err="1" smtClean="0"/>
              <a:t>L</a:t>
            </a:r>
            <a:r>
              <a:rPr lang="en-US" sz="2400" i="1" baseline="-25000" dirty="0" err="1" smtClean="0"/>
              <a:t>p</a:t>
            </a:r>
            <a:r>
              <a:rPr lang="en-US" sz="2400" dirty="0" smtClean="0"/>
              <a:t> = 1</a:t>
            </a:r>
            <a:r>
              <a:rPr lang="en-US" sz="2400" i="1" dirty="0" smtClean="0">
                <a:solidFill>
                  <a:srgbClr val="FF0000"/>
                </a:solidFill>
                <a:latin typeface="Symbol" pitchFamily="18" charset="2"/>
              </a:rPr>
              <a:t>m</a:t>
            </a:r>
            <a:r>
              <a:rPr lang="en-US" sz="2400" i="1" dirty="0" smtClean="0">
                <a:solidFill>
                  <a:srgbClr val="FF0000"/>
                </a:solidFill>
              </a:rPr>
              <a:t>m</a:t>
            </a:r>
            <a:r>
              <a:rPr lang="en-US" sz="2400" i="1" dirty="0" smtClean="0"/>
              <a:t>, A</a:t>
            </a:r>
            <a:r>
              <a:rPr lang="en-US" sz="2400" dirty="0" smtClean="0"/>
              <a:t> = 100</a:t>
            </a:r>
            <a:r>
              <a:rPr lang="en-US" sz="2400" i="1" dirty="0" smtClean="0">
                <a:solidFill>
                  <a:srgbClr val="FF0000"/>
                </a:solidFill>
                <a:latin typeface="Symbol" pitchFamily="18" charset="2"/>
              </a:rPr>
              <a:t>m</a:t>
            </a:r>
            <a:r>
              <a:rPr lang="en-US" sz="2400" i="1" dirty="0" smtClean="0">
                <a:solidFill>
                  <a:srgbClr val="FF0000"/>
                </a:solidFill>
              </a:rPr>
              <a:t>m</a:t>
            </a:r>
            <a:r>
              <a:rPr lang="en-US" sz="2400" baseline="30000" dirty="0" smtClean="0">
                <a:solidFill>
                  <a:srgbClr val="FF0000"/>
                </a:solidFill>
              </a:rPr>
              <a:t>2</a:t>
            </a:r>
            <a:endParaRPr lang="en-US" sz="2400" dirty="0" smtClean="0">
              <a:solidFill>
                <a:srgbClr val="FF0000"/>
              </a:solidFill>
            </a:endParaRPr>
          </a:p>
          <a:p>
            <a:pPr eaLnBrk="1" hangingPunct="1"/>
            <a:endParaRPr lang="en-US" sz="2000" dirty="0" smtClean="0">
              <a:solidFill>
                <a:srgbClr val="FF0000"/>
              </a:solidFill>
            </a:endParaRPr>
          </a:p>
          <a:p>
            <a:pPr eaLnBrk="1" hangingPunct="1"/>
            <a:endParaRPr lang="en-US" sz="2000" dirty="0" smtClean="0"/>
          </a:p>
          <a:p>
            <a:pPr eaLnBrk="1" hangingPunct="1"/>
            <a:endParaRPr lang="en-US" sz="2000" dirty="0" smtClean="0"/>
          </a:p>
        </p:txBody>
      </p:sp>
      <p:sp>
        <p:nvSpPr>
          <p:cNvPr id="2" name="Date Placeholder 1"/>
          <p:cNvSpPr>
            <a:spLocks noGrp="1"/>
          </p:cNvSpPr>
          <p:nvPr>
            <p:ph type="dt" sz="half" idx="10"/>
          </p:nvPr>
        </p:nvSpPr>
        <p:spPr/>
        <p:txBody>
          <a:bodyPr/>
          <a:lstStyle/>
          <a:p>
            <a:fld id="{B9040C18-BE29-4445-BC00-D9EBD500B927}"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graphicFrame>
        <p:nvGraphicFramePr>
          <p:cNvPr id="37893" name="Object 5"/>
          <p:cNvGraphicFramePr>
            <a:graphicFrameLocks noChangeAspect="1"/>
          </p:cNvGraphicFramePr>
          <p:nvPr/>
        </p:nvGraphicFramePr>
        <p:xfrm>
          <a:off x="3573463" y="5181600"/>
          <a:ext cx="2065337" cy="604838"/>
        </p:xfrm>
        <a:graphic>
          <a:graphicData uri="http://schemas.openxmlformats.org/presentationml/2006/ole">
            <mc:AlternateContent xmlns:mc="http://schemas.openxmlformats.org/markup-compatibility/2006">
              <mc:Choice xmlns:v="urn:schemas-microsoft-com:vml" Requires="v">
                <p:oleObj spid="_x0000_s17513" name="Equation" r:id="rId4" imgW="736280" imgH="215806" progId="Equation.DSMT4">
                  <p:embed/>
                </p:oleObj>
              </mc:Choice>
              <mc:Fallback>
                <p:oleObj name="Equation" r:id="rId4" imgW="736280" imgH="21580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463" y="5181600"/>
                        <a:ext cx="2065337" cy="6048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387287750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r>
              <a:rPr lang="en-US" sz="3200" dirty="0"/>
              <a:t>Example 7: Diffusion </a:t>
            </a:r>
            <a:r>
              <a:rPr lang="en-US" sz="3200" dirty="0" smtClean="0"/>
              <a:t>current, contd.</a:t>
            </a:r>
            <a:endParaRPr lang="en-US" sz="3200" b="0" dirty="0" smtClean="0">
              <a:solidFill>
                <a:srgbClr val="FF0000"/>
              </a:solidFill>
            </a:endParaRPr>
          </a:p>
        </p:txBody>
      </p:sp>
      <p:sp>
        <p:nvSpPr>
          <p:cNvPr id="5" name="Date Placeholder 4"/>
          <p:cNvSpPr>
            <a:spLocks noGrp="1"/>
          </p:cNvSpPr>
          <p:nvPr>
            <p:ph type="dt" sz="half" idx="10"/>
          </p:nvPr>
        </p:nvSpPr>
        <p:spPr/>
        <p:txBody>
          <a:bodyPr/>
          <a:lstStyle/>
          <a:p>
            <a:fld id="{E3289D32-00B4-4160-97D3-E09866EE3004}" type="datetime1">
              <a:rPr lang="en-US" smtClean="0"/>
              <a:t>10/30/2017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80445406"/>
              </p:ext>
            </p:extLst>
          </p:nvPr>
        </p:nvGraphicFramePr>
        <p:xfrm>
          <a:off x="1983588" y="2859296"/>
          <a:ext cx="5185289" cy="873608"/>
        </p:xfrm>
        <a:graphic>
          <a:graphicData uri="http://schemas.openxmlformats.org/presentationml/2006/ole">
            <mc:AlternateContent xmlns:mc="http://schemas.openxmlformats.org/markup-compatibility/2006">
              <mc:Choice xmlns:v="urn:schemas-microsoft-com:vml" Requires="v">
                <p:oleObj spid="_x0000_s42177" name="Equation" r:id="rId3" imgW="2336760" imgH="393480" progId="Equation.3">
                  <p:embed/>
                </p:oleObj>
              </mc:Choice>
              <mc:Fallback>
                <p:oleObj name="Equation" r:id="rId3" imgW="2336760" imgH="393480" progId="Equation.3">
                  <p:embed/>
                  <p:pic>
                    <p:nvPicPr>
                      <p:cNvPr id="0" name=""/>
                      <p:cNvPicPr/>
                      <p:nvPr/>
                    </p:nvPicPr>
                    <p:blipFill>
                      <a:blip r:embed="rId4"/>
                      <a:stretch>
                        <a:fillRect/>
                      </a:stretch>
                    </p:blipFill>
                    <p:spPr>
                      <a:xfrm>
                        <a:off x="1983588" y="2859296"/>
                        <a:ext cx="5185289" cy="87360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86983690"/>
              </p:ext>
            </p:extLst>
          </p:nvPr>
        </p:nvGraphicFramePr>
        <p:xfrm>
          <a:off x="2834432" y="4022961"/>
          <a:ext cx="4038601" cy="1581550"/>
        </p:xfrm>
        <a:graphic>
          <a:graphicData uri="http://schemas.openxmlformats.org/presentationml/2006/ole">
            <mc:AlternateContent xmlns:mc="http://schemas.openxmlformats.org/markup-compatibility/2006">
              <mc:Choice xmlns:v="urn:schemas-microsoft-com:vml" Requires="v">
                <p:oleObj spid="_x0000_s42178" name="Equation" r:id="rId5" imgW="1815840" imgH="711000" progId="Equation.3">
                  <p:embed/>
                </p:oleObj>
              </mc:Choice>
              <mc:Fallback>
                <p:oleObj name="Equation" r:id="rId5" imgW="1815840" imgH="711000" progId="Equation.3">
                  <p:embed/>
                  <p:pic>
                    <p:nvPicPr>
                      <p:cNvPr id="0" name=""/>
                      <p:cNvPicPr/>
                      <p:nvPr/>
                    </p:nvPicPr>
                    <p:blipFill>
                      <a:blip r:embed="rId6"/>
                      <a:stretch>
                        <a:fillRect/>
                      </a:stretch>
                    </p:blipFill>
                    <p:spPr>
                      <a:xfrm>
                        <a:off x="2834432" y="4022961"/>
                        <a:ext cx="4038601" cy="1581550"/>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14031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lstStyle/>
          <a:p>
            <a:pPr eaLnBrk="1" hangingPunct="1"/>
            <a:r>
              <a:rPr lang="en-US" sz="3200" dirty="0" smtClean="0"/>
              <a:t>Intrinsic Semiconductors</a:t>
            </a:r>
          </a:p>
        </p:txBody>
      </p:sp>
      <p:sp>
        <p:nvSpPr>
          <p:cNvPr id="15364" name="Rectangle 3"/>
          <p:cNvSpPr>
            <a:spLocks noGrp="1" noChangeArrowheads="1"/>
          </p:cNvSpPr>
          <p:nvPr>
            <p:ph idx="1"/>
          </p:nvPr>
        </p:nvSpPr>
        <p:spPr/>
        <p:txBody>
          <a:bodyPr>
            <a:normAutofit fontScale="85000" lnSpcReduction="10000"/>
          </a:bodyPr>
          <a:lstStyle/>
          <a:p>
            <a:pPr eaLnBrk="1" hangingPunct="1"/>
            <a:r>
              <a:rPr lang="en-US" sz="2800" b="1" dirty="0" smtClean="0">
                <a:solidFill>
                  <a:srgbClr val="FF0000"/>
                </a:solidFill>
              </a:rPr>
              <a:t>Q:</a:t>
            </a:r>
            <a:r>
              <a:rPr lang="en-US" sz="2800" dirty="0" smtClean="0"/>
              <a:t> Why can </a:t>
            </a:r>
            <a:r>
              <a:rPr lang="en-US" sz="2800" dirty="0" smtClean="0">
                <a:solidFill>
                  <a:srgbClr val="FF0000"/>
                </a:solidFill>
              </a:rPr>
              <a:t>thermal generation not be used</a:t>
            </a:r>
            <a:r>
              <a:rPr lang="en-US" sz="2800" dirty="0" smtClean="0"/>
              <a:t> to affect meaningful current conduction?</a:t>
            </a:r>
          </a:p>
          <a:p>
            <a:pPr lvl="1" eaLnBrk="1" hangingPunct="1"/>
            <a:r>
              <a:rPr lang="en-US" sz="2800" b="1" dirty="0" smtClean="0">
                <a:solidFill>
                  <a:srgbClr val="008000"/>
                </a:solidFill>
              </a:rPr>
              <a:t>A: </a:t>
            </a:r>
            <a:r>
              <a:rPr lang="en-US" sz="2800" dirty="0" smtClean="0"/>
              <a:t>Silicon crystal structure described previously is </a:t>
            </a:r>
            <a:r>
              <a:rPr lang="en-US" sz="2800" dirty="0" smtClean="0">
                <a:solidFill>
                  <a:srgbClr val="FF0000"/>
                </a:solidFill>
              </a:rPr>
              <a:t>not sufficiently conductive</a:t>
            </a:r>
            <a:r>
              <a:rPr lang="en-US" sz="2800" dirty="0" smtClean="0"/>
              <a:t> at room temperature. </a:t>
            </a:r>
          </a:p>
          <a:p>
            <a:pPr lvl="2" eaLnBrk="1" hangingPunct="1"/>
            <a:r>
              <a:rPr lang="en-US" sz="2800" dirty="0" smtClean="0"/>
              <a:t>Additionally, a </a:t>
            </a:r>
            <a:r>
              <a:rPr lang="en-US" sz="2800" dirty="0" smtClean="0">
                <a:solidFill>
                  <a:srgbClr val="FF0000"/>
                </a:solidFill>
              </a:rPr>
              <a:t>dependence on temperature</a:t>
            </a:r>
            <a:r>
              <a:rPr lang="en-US" sz="2800" dirty="0" smtClean="0"/>
              <a:t> is not desirable.</a:t>
            </a:r>
          </a:p>
          <a:p>
            <a:pPr eaLnBrk="1" hangingPunct="1"/>
            <a:r>
              <a:rPr lang="en-US" sz="2800" b="1" dirty="0" smtClean="0">
                <a:solidFill>
                  <a:srgbClr val="FF0000"/>
                </a:solidFill>
              </a:rPr>
              <a:t>Q: </a:t>
            </a:r>
            <a:r>
              <a:rPr lang="en-US" sz="2800" dirty="0" smtClean="0"/>
              <a:t>How can this </a:t>
            </a:r>
            <a:r>
              <a:rPr lang="en-US" sz="2800" dirty="0" smtClean="0">
                <a:solidFill>
                  <a:srgbClr val="FF0000"/>
                </a:solidFill>
              </a:rPr>
              <a:t>“problem”</a:t>
            </a:r>
            <a:r>
              <a:rPr lang="en-US" sz="2800" dirty="0" smtClean="0"/>
              <a:t> be fixed?</a:t>
            </a:r>
          </a:p>
          <a:p>
            <a:pPr lvl="1" eaLnBrk="1" hangingPunct="1"/>
            <a:r>
              <a:rPr lang="en-US" sz="2800" b="1" dirty="0" smtClean="0">
                <a:solidFill>
                  <a:srgbClr val="008000"/>
                </a:solidFill>
              </a:rPr>
              <a:t>A:</a:t>
            </a:r>
            <a:r>
              <a:rPr lang="en-US" sz="2800" dirty="0" smtClean="0">
                <a:solidFill>
                  <a:srgbClr val="008000"/>
                </a:solidFill>
              </a:rPr>
              <a:t> </a:t>
            </a:r>
            <a:r>
              <a:rPr lang="en-US" sz="2800" dirty="0" smtClean="0"/>
              <a:t>doping</a:t>
            </a:r>
          </a:p>
        </p:txBody>
      </p:sp>
      <p:sp>
        <p:nvSpPr>
          <p:cNvPr id="2" name="Date Placeholder 1"/>
          <p:cNvSpPr>
            <a:spLocks noGrp="1"/>
          </p:cNvSpPr>
          <p:nvPr>
            <p:ph type="dt" sz="half" idx="10"/>
          </p:nvPr>
        </p:nvSpPr>
        <p:spPr/>
        <p:txBody>
          <a:bodyPr/>
          <a:lstStyle/>
          <a:p>
            <a:fld id="{D976B8FC-7F89-4AE2-B18A-4349F8440F03}"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2194436" name="Text Box 4"/>
          <p:cNvSpPr txBox="1">
            <a:spLocks noChangeArrowheads="1"/>
          </p:cNvSpPr>
          <p:nvPr/>
        </p:nvSpPr>
        <p:spPr bwMode="auto">
          <a:xfrm>
            <a:off x="685800" y="5256213"/>
            <a:ext cx="7848600" cy="12003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20000"/>
              </a:spcBef>
              <a:buFont typeface="Wingdings" pitchFamily="2" charset="2"/>
              <a:buNone/>
            </a:pPr>
            <a:r>
              <a:rPr lang="en-US" sz="2400" b="1" dirty="0">
                <a:solidFill>
                  <a:srgbClr val="3333FF"/>
                </a:solidFill>
              </a:rPr>
              <a:t>doping</a:t>
            </a:r>
            <a:r>
              <a:rPr lang="en-US" sz="2400" dirty="0"/>
              <a:t> – is the </a:t>
            </a:r>
            <a:r>
              <a:rPr lang="en-US" sz="2400" dirty="0">
                <a:solidFill>
                  <a:srgbClr val="FF0000"/>
                </a:solidFill>
              </a:rPr>
              <a:t>intentional introduction of impurities into an extremely pure (intrinsic) semiconductor</a:t>
            </a:r>
            <a:r>
              <a:rPr lang="en-US" sz="2400" dirty="0"/>
              <a:t> for the purpose changing carrier concentrations.</a:t>
            </a:r>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020870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4">
                                            <p:txEl>
                                              <p:pRg st="1" end="1"/>
                                            </p:txEl>
                                          </p:spTgt>
                                        </p:tgtEl>
                                        <p:attrNameLst>
                                          <p:attrName>style.visibility</p:attrName>
                                        </p:attrNameLst>
                                      </p:cBhvr>
                                      <p:to>
                                        <p:strVal val="visible"/>
                                      </p:to>
                                    </p:set>
                                    <p:animEffect transition="in" filter="fade">
                                      <p:cBhvr>
                                        <p:cTn id="7" dur="1000"/>
                                        <p:tgtEl>
                                          <p:spTgt spid="15364">
                                            <p:txEl>
                                              <p:pRg st="1" end="1"/>
                                            </p:txEl>
                                          </p:spTgt>
                                        </p:tgtEl>
                                      </p:cBhvr>
                                    </p:animEffect>
                                    <p:anim calcmode="lin" valueType="num">
                                      <p:cBhvr>
                                        <p:cTn id="8" dur="10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36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4">
                                            <p:txEl>
                                              <p:pRg st="2" end="2"/>
                                            </p:txEl>
                                          </p:spTgt>
                                        </p:tgtEl>
                                        <p:attrNameLst>
                                          <p:attrName>style.visibility</p:attrName>
                                        </p:attrNameLst>
                                      </p:cBhvr>
                                      <p:to>
                                        <p:strVal val="visible"/>
                                      </p:to>
                                    </p:set>
                                    <p:animEffect transition="in" filter="fade">
                                      <p:cBhvr>
                                        <p:cTn id="12" dur="1000"/>
                                        <p:tgtEl>
                                          <p:spTgt spid="15364">
                                            <p:txEl>
                                              <p:pRg st="2" end="2"/>
                                            </p:txEl>
                                          </p:spTgt>
                                        </p:tgtEl>
                                      </p:cBhvr>
                                    </p:animEffect>
                                    <p:anim calcmode="lin" valueType="num">
                                      <p:cBhvr>
                                        <p:cTn id="13" dur="10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3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animEffect transition="in" filter="fade">
                                      <p:cBhvr>
                                        <p:cTn id="19" dur="500"/>
                                        <p:tgtEl>
                                          <p:spTgt spid="15364">
                                            <p:txEl>
                                              <p:pRg st="3" end="3"/>
                                            </p:txEl>
                                          </p:spTgt>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animEffect transition="in" filter="fade">
                                      <p:cBhvr>
                                        <p:cTn id="23" dur="1000"/>
                                        <p:tgtEl>
                                          <p:spTgt spid="15364">
                                            <p:txEl>
                                              <p:pRg st="4" end="4"/>
                                            </p:txEl>
                                          </p:spTgt>
                                        </p:tgtEl>
                                      </p:cBhvr>
                                    </p:animEffect>
                                    <p:anim calcmode="lin" valueType="num">
                                      <p:cBhvr>
                                        <p:cTn id="24" dur="10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53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194436"/>
                                        </p:tgtEl>
                                        <p:attrNameLst>
                                          <p:attrName>style.visibility</p:attrName>
                                        </p:attrNameLst>
                                      </p:cBhvr>
                                      <p:to>
                                        <p:strVal val="visible"/>
                                      </p:to>
                                    </p:set>
                                    <p:animEffect transition="in" filter="fade">
                                      <p:cBhvr>
                                        <p:cTn id="30" dur="1000"/>
                                        <p:tgtEl>
                                          <p:spTgt spid="2194436"/>
                                        </p:tgtEl>
                                      </p:cBhvr>
                                    </p:animEffect>
                                    <p:anim calcmode="lin" valueType="num">
                                      <p:cBhvr>
                                        <p:cTn id="31" dur="1000" fill="hold"/>
                                        <p:tgtEl>
                                          <p:spTgt spid="2194436"/>
                                        </p:tgtEl>
                                        <p:attrNameLst>
                                          <p:attrName>ppt_x</p:attrName>
                                        </p:attrNameLst>
                                      </p:cBhvr>
                                      <p:tavLst>
                                        <p:tav tm="0">
                                          <p:val>
                                            <p:strVal val="#ppt_x"/>
                                          </p:val>
                                        </p:tav>
                                        <p:tav tm="100000">
                                          <p:val>
                                            <p:strVal val="#ppt_x"/>
                                          </p:val>
                                        </p:tav>
                                      </p:tavLst>
                                    </p:anim>
                                    <p:anim calcmode="lin" valueType="num">
                                      <p:cBhvr>
                                        <p:cTn id="32" dur="1000" fill="hold"/>
                                        <p:tgtEl>
                                          <p:spTgt spid="2194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44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838199" y="830374"/>
            <a:ext cx="7620000" cy="1295400"/>
          </a:xfrm>
        </p:spPr>
        <p:txBody>
          <a:bodyPr/>
          <a:lstStyle/>
          <a:p>
            <a:pPr eaLnBrk="1" hangingPunct="1"/>
            <a:r>
              <a:rPr lang="en-US" sz="3200" b="0" dirty="0" smtClean="0"/>
              <a:t>3.</a:t>
            </a:r>
            <a:r>
              <a:rPr lang="en-US" sz="3200" dirty="0" smtClean="0"/>
              <a:t> Relationship Between </a:t>
            </a:r>
            <a:r>
              <a:rPr lang="en-US" sz="3200" b="0" i="1" dirty="0" smtClean="0"/>
              <a:t>D</a:t>
            </a:r>
            <a:r>
              <a:rPr lang="en-US" sz="3200" dirty="0" smtClean="0"/>
              <a:t> and </a:t>
            </a:r>
            <a:r>
              <a:rPr lang="en-US" sz="3200" b="0" i="1" dirty="0" smtClean="0">
                <a:latin typeface="Symbol" pitchFamily="18" charset="2"/>
              </a:rPr>
              <a:t>m</a:t>
            </a:r>
            <a:r>
              <a:rPr lang="en-US" sz="3200" b="0" i="1" baseline="-25000" dirty="0" smtClean="0">
                <a:solidFill>
                  <a:srgbClr val="DDDDDD"/>
                </a:solidFill>
                <a:latin typeface="Symbol" pitchFamily="18" charset="2"/>
              </a:rPr>
              <a:t>.</a:t>
            </a:r>
            <a:r>
              <a:rPr lang="en-US" sz="3200" b="0" dirty="0" smtClean="0"/>
              <a:t>?</a:t>
            </a:r>
          </a:p>
        </p:txBody>
      </p:sp>
      <p:sp>
        <p:nvSpPr>
          <p:cNvPr id="38916" name="Rectangle 3"/>
          <p:cNvSpPr>
            <a:spLocks noGrp="1" noChangeArrowheads="1"/>
          </p:cNvSpPr>
          <p:nvPr>
            <p:ph type="body" sz="half" idx="1"/>
          </p:nvPr>
        </p:nvSpPr>
        <p:spPr>
          <a:xfrm>
            <a:off x="838199" y="2365273"/>
            <a:ext cx="3917267" cy="3734960"/>
          </a:xfrm>
        </p:spPr>
        <p:txBody>
          <a:bodyPr>
            <a:normAutofit/>
          </a:bodyPr>
          <a:lstStyle/>
          <a:p>
            <a:pPr eaLnBrk="1" hangingPunct="1"/>
            <a:r>
              <a:rPr lang="en-US" b="1" dirty="0" smtClean="0">
                <a:solidFill>
                  <a:srgbClr val="FF0000"/>
                </a:solidFill>
              </a:rPr>
              <a:t>Q:</a:t>
            </a:r>
            <a:r>
              <a:rPr lang="en-US" dirty="0" smtClean="0">
                <a:solidFill>
                  <a:srgbClr val="FF0000"/>
                </a:solidFill>
              </a:rPr>
              <a:t> </a:t>
            </a:r>
            <a:r>
              <a:rPr lang="en-US" dirty="0" smtClean="0"/>
              <a:t>What is the </a:t>
            </a:r>
            <a:r>
              <a:rPr lang="en-US" dirty="0" smtClean="0">
                <a:solidFill>
                  <a:srgbClr val="FF0000"/>
                </a:solidFill>
              </a:rPr>
              <a:t>relationship </a:t>
            </a:r>
            <a:r>
              <a:rPr lang="en-US" dirty="0" smtClean="0"/>
              <a:t>between diffusion constant (</a:t>
            </a:r>
            <a:r>
              <a:rPr lang="en-US" i="1" dirty="0" smtClean="0"/>
              <a:t>D</a:t>
            </a:r>
            <a:r>
              <a:rPr lang="en-US" dirty="0" smtClean="0"/>
              <a:t>) and mobility (</a:t>
            </a:r>
            <a:r>
              <a:rPr lang="en-US" i="1" dirty="0" smtClean="0">
                <a:latin typeface="Symbol" pitchFamily="18" charset="2"/>
              </a:rPr>
              <a:t>m</a:t>
            </a:r>
            <a:r>
              <a:rPr lang="en-US" dirty="0" smtClean="0"/>
              <a:t>)?</a:t>
            </a:r>
          </a:p>
          <a:p>
            <a:pPr lvl="1" eaLnBrk="1" hangingPunct="1"/>
            <a:r>
              <a:rPr lang="en-US" sz="2400" b="1" dirty="0" smtClean="0">
                <a:solidFill>
                  <a:srgbClr val="008000"/>
                </a:solidFill>
              </a:rPr>
              <a:t>A:</a:t>
            </a:r>
            <a:r>
              <a:rPr lang="en-US" sz="2400" dirty="0" smtClean="0">
                <a:solidFill>
                  <a:srgbClr val="008000"/>
                </a:solidFill>
              </a:rPr>
              <a:t> </a:t>
            </a:r>
            <a:r>
              <a:rPr lang="en-US" sz="2400" b="1" dirty="0" smtClean="0">
                <a:solidFill>
                  <a:srgbClr val="3333FF"/>
                </a:solidFill>
              </a:rPr>
              <a:t>thermal voltage </a:t>
            </a:r>
            <a:r>
              <a:rPr lang="en-US" sz="2400" dirty="0" smtClean="0">
                <a:solidFill>
                  <a:srgbClr val="3333FF"/>
                </a:solidFill>
              </a:rPr>
              <a:t>(</a:t>
            </a:r>
            <a:r>
              <a:rPr lang="en-US" sz="2400" i="1" dirty="0" smtClean="0">
                <a:solidFill>
                  <a:srgbClr val="3333FF"/>
                </a:solidFill>
              </a:rPr>
              <a:t>V</a:t>
            </a:r>
            <a:r>
              <a:rPr lang="en-US" sz="2400" i="1" baseline="-25000" dirty="0" smtClean="0">
                <a:solidFill>
                  <a:srgbClr val="3333FF"/>
                </a:solidFill>
              </a:rPr>
              <a:t>T</a:t>
            </a:r>
            <a:r>
              <a:rPr lang="en-US" sz="2400" dirty="0" smtClean="0">
                <a:solidFill>
                  <a:srgbClr val="3333FF"/>
                </a:solidFill>
              </a:rPr>
              <a:t>)</a:t>
            </a:r>
            <a:endParaRPr lang="en-US" sz="2400" dirty="0" smtClean="0"/>
          </a:p>
          <a:p>
            <a:pPr eaLnBrk="1" hangingPunct="1"/>
            <a:r>
              <a:rPr lang="en-US" b="1" dirty="0" smtClean="0">
                <a:solidFill>
                  <a:srgbClr val="FF0000"/>
                </a:solidFill>
              </a:rPr>
              <a:t>Q:</a:t>
            </a:r>
            <a:r>
              <a:rPr lang="en-US" dirty="0" smtClean="0">
                <a:solidFill>
                  <a:srgbClr val="FF0000"/>
                </a:solidFill>
              </a:rPr>
              <a:t> What is this value?</a:t>
            </a:r>
          </a:p>
          <a:p>
            <a:pPr lvl="1" eaLnBrk="1" hangingPunct="1"/>
            <a:r>
              <a:rPr lang="en-US" sz="2400" b="1" dirty="0" smtClean="0">
                <a:solidFill>
                  <a:srgbClr val="008000"/>
                </a:solidFill>
              </a:rPr>
              <a:t>A:</a:t>
            </a:r>
            <a:r>
              <a:rPr lang="en-US" sz="2400" dirty="0" smtClean="0">
                <a:solidFill>
                  <a:srgbClr val="008000"/>
                </a:solidFill>
              </a:rPr>
              <a:t> </a:t>
            </a:r>
            <a:r>
              <a:rPr lang="en-US" sz="2400" dirty="0" smtClean="0"/>
              <a:t>at </a:t>
            </a:r>
            <a:r>
              <a:rPr lang="en-US" sz="2400" i="1" dirty="0" smtClean="0"/>
              <a:t>T</a:t>
            </a:r>
            <a:r>
              <a:rPr lang="en-US" sz="2400" dirty="0" smtClean="0"/>
              <a:t> = 300</a:t>
            </a:r>
            <a:r>
              <a:rPr lang="en-US" sz="2400" i="1" dirty="0" smtClean="0">
                <a:solidFill>
                  <a:srgbClr val="FF0000"/>
                </a:solidFill>
              </a:rPr>
              <a:t>K</a:t>
            </a:r>
            <a:r>
              <a:rPr lang="en-US" sz="2400" dirty="0" smtClean="0"/>
              <a:t>, </a:t>
            </a:r>
            <a:r>
              <a:rPr lang="en-US" sz="2400" i="1" dirty="0" smtClean="0"/>
              <a:t>V</a:t>
            </a:r>
            <a:r>
              <a:rPr lang="en-US" sz="2400" i="1" baseline="-25000" dirty="0" smtClean="0"/>
              <a:t>T</a:t>
            </a:r>
            <a:r>
              <a:rPr lang="en-US" sz="2400" dirty="0" smtClean="0"/>
              <a:t> = 25.9</a:t>
            </a:r>
            <a:r>
              <a:rPr lang="en-US" sz="2400" i="1" dirty="0" smtClean="0">
                <a:solidFill>
                  <a:srgbClr val="FF0000"/>
                </a:solidFill>
              </a:rPr>
              <a:t>mV</a:t>
            </a:r>
            <a:endParaRPr lang="en-US" sz="2400" dirty="0" smtClean="0">
              <a:solidFill>
                <a:srgbClr val="FF0000"/>
              </a:solidFill>
            </a:endParaRPr>
          </a:p>
        </p:txBody>
      </p:sp>
      <p:graphicFrame>
        <p:nvGraphicFramePr>
          <p:cNvPr id="38917" name="Object 4"/>
          <p:cNvGraphicFramePr>
            <a:graphicFrameLocks noGrp="1" noChangeAspect="1"/>
          </p:cNvGraphicFramePr>
          <p:nvPr>
            <p:ph sz="half" idx="2"/>
            <p:extLst>
              <p:ext uri="{D42A27DB-BD31-4B8C-83A1-F6EECF244321}">
                <p14:modId xmlns:p14="http://schemas.microsoft.com/office/powerpoint/2010/main" val="1069180054"/>
              </p:ext>
            </p:extLst>
          </p:nvPr>
        </p:nvGraphicFramePr>
        <p:xfrm>
          <a:off x="4755466" y="2448732"/>
          <a:ext cx="3810000" cy="1744662"/>
        </p:xfrm>
        <a:graphic>
          <a:graphicData uri="http://schemas.openxmlformats.org/presentationml/2006/ole">
            <mc:AlternateContent xmlns:mc="http://schemas.openxmlformats.org/markup-compatibility/2006">
              <mc:Choice xmlns:v="urn:schemas-microsoft-com:vml" Requires="v">
                <p:oleObj spid="_x0000_s18634" name="Equation" r:id="rId3" imgW="1358310" imgH="622030" progId="Equation.DSMT4">
                  <p:embed/>
                </p:oleObj>
              </mc:Choice>
              <mc:Fallback>
                <p:oleObj name="Equation" r:id="rId3" imgW="1358310" imgH="62203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466" y="2448732"/>
                        <a:ext cx="3810000" cy="1744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76200" cmpd="sng">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40</a:t>
            </a:fld>
            <a:endParaRPr lang="en-US"/>
          </a:p>
        </p:txBody>
      </p:sp>
      <p:sp>
        <p:nvSpPr>
          <p:cNvPr id="2128902" name="Text Box 6"/>
          <p:cNvSpPr txBox="1">
            <a:spLocks noChangeArrowheads="1"/>
          </p:cNvSpPr>
          <p:nvPr/>
        </p:nvSpPr>
        <p:spPr bwMode="auto">
          <a:xfrm>
            <a:off x="5482419" y="4298079"/>
            <a:ext cx="2674961" cy="830997"/>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dirty="0">
                <a:solidFill>
                  <a:srgbClr val="FF0000"/>
                </a:solidFill>
              </a:rPr>
              <a:t>known as Einstein Relationship</a:t>
            </a:r>
          </a:p>
        </p:txBody>
      </p:sp>
      <p:graphicFrame>
        <p:nvGraphicFramePr>
          <p:cNvPr id="3" name="Object 2"/>
          <p:cNvGraphicFramePr>
            <a:graphicFrameLocks noChangeAspect="1"/>
          </p:cNvGraphicFramePr>
          <p:nvPr>
            <p:extLst>
              <p:ext uri="{D42A27DB-BD31-4B8C-83A1-F6EECF244321}">
                <p14:modId xmlns:p14="http://schemas.microsoft.com/office/powerpoint/2010/main" val="2116909636"/>
              </p:ext>
            </p:extLst>
          </p:nvPr>
        </p:nvGraphicFramePr>
        <p:xfrm>
          <a:off x="6302374" y="5166192"/>
          <a:ext cx="1035050" cy="794341"/>
        </p:xfrm>
        <a:graphic>
          <a:graphicData uri="http://schemas.openxmlformats.org/presentationml/2006/ole">
            <mc:AlternateContent xmlns:mc="http://schemas.openxmlformats.org/markup-compatibility/2006">
              <mc:Choice xmlns:v="urn:schemas-microsoft-com:vml" Requires="v">
                <p:oleObj spid="_x0000_s18635" name="Equation" r:id="rId5" imgW="545760" imgH="419040" progId="Equation.3">
                  <p:embed/>
                </p:oleObj>
              </mc:Choice>
              <mc:Fallback>
                <p:oleObj name="Equation" r:id="rId5" imgW="545760" imgH="419040" progId="Equation.3">
                  <p:embed/>
                  <p:pic>
                    <p:nvPicPr>
                      <p:cNvPr id="0" name=""/>
                      <p:cNvPicPr/>
                      <p:nvPr/>
                    </p:nvPicPr>
                    <p:blipFill>
                      <a:blip r:embed="rId6"/>
                      <a:stretch>
                        <a:fillRect/>
                      </a:stretch>
                    </p:blipFill>
                    <p:spPr>
                      <a:xfrm>
                        <a:off x="6302374" y="5166192"/>
                        <a:ext cx="1035050" cy="794341"/>
                      </a:xfrm>
                      <a:prstGeom prst="rect">
                        <a:avLst/>
                      </a:prstGeom>
                    </p:spPr>
                  </p:pic>
                </p:oleObj>
              </mc:Fallback>
            </mc:AlternateContent>
          </a:graphicData>
        </a:graphic>
      </p:graphicFrame>
      <p:sp>
        <p:nvSpPr>
          <p:cNvPr id="4" name="Footer Placeholder 3"/>
          <p:cNvSpPr>
            <a:spLocks noGrp="1"/>
          </p:cNvSpPr>
          <p:nvPr>
            <p:ph type="ftr" sz="quarter" idx="10"/>
          </p:nvPr>
        </p:nvSpPr>
        <p:spPr/>
        <p:txBody>
          <a:bodyPr/>
          <a:lstStyle/>
          <a:p>
            <a:pPr>
              <a:defRPr/>
            </a:pPr>
            <a:r>
              <a:rPr lang="en-US" smtClean="0"/>
              <a:t>Lecture 03</a:t>
            </a:r>
            <a:endParaRPr lang="en-US"/>
          </a:p>
        </p:txBody>
      </p:sp>
      <p:sp>
        <p:nvSpPr>
          <p:cNvPr id="9" name="Rectangle 8"/>
          <p:cNvSpPr/>
          <p:nvPr/>
        </p:nvSpPr>
        <p:spPr>
          <a:xfrm>
            <a:off x="5029201" y="3414533"/>
            <a:ext cx="1252332"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14415" y="2942224"/>
            <a:ext cx="3291840" cy="181976"/>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5180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28902"/>
                                        </p:tgtEl>
                                        <p:attrNameLst>
                                          <p:attrName>style.visibility</p:attrName>
                                        </p:attrNameLst>
                                      </p:cBhvr>
                                      <p:to>
                                        <p:strVal val="visible"/>
                                      </p:to>
                                    </p:set>
                                    <p:animEffect transition="in" filter="fade">
                                      <p:cBhvr>
                                        <p:cTn id="7" dur="1000"/>
                                        <p:tgtEl>
                                          <p:spTgt spid="212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890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730250" y="533400"/>
            <a:ext cx="7620000" cy="1295400"/>
          </a:xfrm>
        </p:spPr>
        <p:txBody>
          <a:bodyPr/>
          <a:lstStyle/>
          <a:p>
            <a:pPr eaLnBrk="1" hangingPunct="1"/>
            <a:r>
              <a:rPr lang="en-US" sz="3200" b="0" dirty="0" smtClean="0"/>
              <a:t>Summary of Semiconductor currents</a:t>
            </a:r>
          </a:p>
        </p:txBody>
      </p:sp>
      <p:graphicFrame>
        <p:nvGraphicFramePr>
          <p:cNvPr id="39945" name="Object 8"/>
          <p:cNvGraphicFramePr>
            <a:graphicFrameLocks noGrp="1" noChangeAspect="1"/>
          </p:cNvGraphicFramePr>
          <p:nvPr>
            <p:ph sz="quarter" idx="3"/>
            <p:extLst>
              <p:ext uri="{D42A27DB-BD31-4B8C-83A1-F6EECF244321}">
                <p14:modId xmlns:p14="http://schemas.microsoft.com/office/powerpoint/2010/main" val="533837554"/>
              </p:ext>
            </p:extLst>
          </p:nvPr>
        </p:nvGraphicFramePr>
        <p:xfrm>
          <a:off x="533400" y="3143646"/>
          <a:ext cx="7956550" cy="2799954"/>
        </p:xfrm>
        <a:graphic>
          <a:graphicData uri="http://schemas.openxmlformats.org/presentationml/2006/ole">
            <mc:AlternateContent xmlns:mc="http://schemas.openxmlformats.org/markup-compatibility/2006">
              <mc:Choice xmlns:v="urn:schemas-microsoft-com:vml" Requires="v">
                <p:oleObj spid="_x0000_s19629" name="Equation" r:id="rId3" imgW="3644900" imgH="1282700" progId="Equation.DSMT4">
                  <p:embed/>
                </p:oleObj>
              </mc:Choice>
              <mc:Fallback>
                <p:oleObj name="Equation" r:id="rId3" imgW="3644900" imgH="1282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43646"/>
                        <a:ext cx="7956550" cy="2799954"/>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21A621F0-13FD-4818-8AE8-5A1DFCFA9577}" type="slidenum">
              <a:rPr lang="en-US" smtClean="0"/>
              <a:pPr>
                <a:defRPr/>
              </a:pPr>
              <a:t>41</a:t>
            </a:fld>
            <a:endParaRPr lang="en-US"/>
          </a:p>
        </p:txBody>
      </p:sp>
      <p:cxnSp>
        <p:nvCxnSpPr>
          <p:cNvPr id="4" name="Straight Connector 3"/>
          <p:cNvCxnSpPr/>
          <p:nvPr/>
        </p:nvCxnSpPr>
        <p:spPr>
          <a:xfrm>
            <a:off x="7239000" y="4648200"/>
            <a:ext cx="0" cy="184150"/>
          </a:xfrm>
          <a:prstGeom prst="line">
            <a:avLst/>
          </a:prstGeom>
          <a:ln w="19050"/>
        </p:spPr>
        <p:style>
          <a:lnRef idx="1">
            <a:schemeClr val="dk1"/>
          </a:lnRef>
          <a:fillRef idx="0">
            <a:schemeClr val="dk1"/>
          </a:fillRef>
          <a:effectRef idx="0">
            <a:schemeClr val="dk1"/>
          </a:effectRef>
          <a:fontRef idx="minor">
            <a:schemeClr val="tx1"/>
          </a:fontRef>
        </p:style>
      </p:cxn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14" name="Rectangle 7"/>
          <p:cNvSpPr>
            <a:spLocks noChangeArrowheads="1"/>
          </p:cNvSpPr>
          <p:nvPr/>
        </p:nvSpPr>
        <p:spPr bwMode="auto">
          <a:xfrm>
            <a:off x="730250" y="1588757"/>
            <a:ext cx="7423150" cy="187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 typeface="Wingdings" pitchFamily="2" charset="2"/>
              <a:buChar char="§"/>
            </a:pPr>
            <a:r>
              <a:rPr lang="en-US" sz="2000" dirty="0">
                <a:solidFill>
                  <a:srgbClr val="FF0000"/>
                </a:solidFill>
              </a:rPr>
              <a:t>drift current density (</a:t>
            </a:r>
            <a:r>
              <a:rPr lang="en-US" sz="2000" i="1" dirty="0" err="1">
                <a:solidFill>
                  <a:srgbClr val="FF0000"/>
                </a:solidFill>
              </a:rPr>
              <a:t>J</a:t>
            </a:r>
            <a:r>
              <a:rPr lang="en-US" sz="2000" i="1" baseline="-25000" dirty="0" err="1">
                <a:solidFill>
                  <a:srgbClr val="FF0000"/>
                </a:solidFill>
              </a:rPr>
              <a:t>drift</a:t>
            </a:r>
            <a:r>
              <a:rPr lang="en-US" sz="2000" dirty="0">
                <a:solidFill>
                  <a:srgbClr val="FF0000"/>
                </a:solidFill>
              </a:rPr>
              <a:t>)</a:t>
            </a:r>
          </a:p>
          <a:p>
            <a:pPr marL="742950" lvl="1" indent="-285750" algn="l">
              <a:spcBef>
                <a:spcPct val="20000"/>
              </a:spcBef>
              <a:buFont typeface="Wingdings" pitchFamily="2" charset="2"/>
              <a:buChar char="§"/>
            </a:pPr>
            <a:r>
              <a:rPr lang="en-US" sz="2000" dirty="0" smtClean="0"/>
              <a:t>affected </a:t>
            </a:r>
            <a:r>
              <a:rPr lang="en-US" sz="2000" dirty="0"/>
              <a:t>by – an electric field (</a:t>
            </a:r>
            <a:r>
              <a:rPr lang="en-US" sz="2000" i="1" dirty="0"/>
              <a:t>E</a:t>
            </a:r>
            <a:r>
              <a:rPr lang="en-US" sz="2000" dirty="0"/>
              <a:t>).</a:t>
            </a:r>
          </a:p>
          <a:p>
            <a:pPr marL="342900" indent="-342900" algn="l">
              <a:spcBef>
                <a:spcPct val="20000"/>
              </a:spcBef>
              <a:buFont typeface="Wingdings" pitchFamily="2" charset="2"/>
              <a:buChar char="§"/>
            </a:pPr>
            <a:r>
              <a:rPr lang="en-US" sz="2000" dirty="0">
                <a:solidFill>
                  <a:srgbClr val="FF0000"/>
                </a:solidFill>
              </a:rPr>
              <a:t>diffusion current density (</a:t>
            </a:r>
            <a:r>
              <a:rPr lang="en-US" sz="2000" i="1" dirty="0" err="1">
                <a:solidFill>
                  <a:srgbClr val="FF0000"/>
                </a:solidFill>
              </a:rPr>
              <a:t>J</a:t>
            </a:r>
            <a:r>
              <a:rPr lang="en-US" sz="2000" i="1" baseline="-25000" dirty="0" err="1">
                <a:solidFill>
                  <a:srgbClr val="FF0000"/>
                </a:solidFill>
              </a:rPr>
              <a:t>diff</a:t>
            </a:r>
            <a:r>
              <a:rPr lang="en-US" sz="2000" dirty="0">
                <a:solidFill>
                  <a:srgbClr val="FF0000"/>
                </a:solidFill>
              </a:rPr>
              <a:t>)</a:t>
            </a:r>
          </a:p>
          <a:p>
            <a:pPr marL="742950" lvl="1" indent="-285750" algn="l">
              <a:spcBef>
                <a:spcPct val="20000"/>
              </a:spcBef>
              <a:buFont typeface="Wingdings" pitchFamily="2" charset="2"/>
              <a:buChar char="§"/>
            </a:pPr>
            <a:r>
              <a:rPr lang="en-US" sz="2000" dirty="0" smtClean="0"/>
              <a:t>affected </a:t>
            </a:r>
            <a:r>
              <a:rPr lang="en-US" sz="2000" dirty="0"/>
              <a:t>by – concentration gradient in free electrons and holes.</a:t>
            </a:r>
          </a:p>
        </p:txBody>
      </p:sp>
    </p:spTree>
    <p:extLst>
      <p:ext uri="{BB962C8B-B14F-4D97-AF65-F5344CB8AC3E}">
        <p14:creationId xmlns:p14="http://schemas.microsoft.com/office/powerpoint/2010/main" val="210413062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457994" y="838200"/>
            <a:ext cx="8229600" cy="1143000"/>
          </a:xfrm>
        </p:spPr>
        <p:txBody>
          <a:bodyPr/>
          <a:lstStyle/>
          <a:p>
            <a:r>
              <a:rPr lang="en-US" sz="3200" dirty="0" smtClean="0"/>
              <a:t>4. The </a:t>
            </a:r>
            <a:r>
              <a:rPr lang="en-US" sz="3200" dirty="0" err="1"/>
              <a:t>pn</a:t>
            </a:r>
            <a:r>
              <a:rPr lang="en-US" sz="3200" dirty="0"/>
              <a:t> Junction with Open-Circuit Terminals</a:t>
            </a:r>
            <a:br>
              <a:rPr lang="en-US" sz="3200" dirty="0"/>
            </a:br>
            <a:r>
              <a:rPr lang="en-US" sz="3200" dirty="0" smtClean="0"/>
              <a:t>4.1</a:t>
            </a:r>
            <a:r>
              <a:rPr lang="en-US" sz="3200" b="0" dirty="0" smtClean="0"/>
              <a:t>.</a:t>
            </a:r>
            <a:r>
              <a:rPr lang="en-US" sz="3200" dirty="0" smtClean="0"/>
              <a:t> Physical Structure</a:t>
            </a:r>
            <a:endParaRPr lang="en-US" sz="3200" b="0" dirty="0" smtClean="0"/>
          </a:p>
        </p:txBody>
      </p:sp>
      <p:sp>
        <p:nvSpPr>
          <p:cNvPr id="40965" name="Rectangle 3"/>
          <p:cNvSpPr>
            <a:spLocks noGrp="1" noChangeArrowheads="1"/>
          </p:cNvSpPr>
          <p:nvPr>
            <p:ph sz="half" idx="1"/>
          </p:nvPr>
        </p:nvSpPr>
        <p:spPr>
          <a:xfrm>
            <a:off x="1176864" y="2347495"/>
            <a:ext cx="6798737" cy="3205043"/>
          </a:xfrm>
        </p:spPr>
        <p:txBody>
          <a:bodyPr>
            <a:normAutofit/>
          </a:bodyPr>
          <a:lstStyle/>
          <a:p>
            <a:pPr marL="0" indent="0" eaLnBrk="1" hangingPunct="1">
              <a:spcAft>
                <a:spcPts val="0"/>
              </a:spcAft>
              <a:buNone/>
            </a:pPr>
            <a:r>
              <a:rPr lang="en-US" b="1" i="1" u="sng" dirty="0" err="1" smtClean="0">
                <a:solidFill>
                  <a:srgbClr val="3333FF"/>
                </a:solidFill>
              </a:rPr>
              <a:t>pn</a:t>
            </a:r>
            <a:r>
              <a:rPr lang="en-US" b="1" u="sng" dirty="0" smtClean="0">
                <a:solidFill>
                  <a:srgbClr val="3333FF"/>
                </a:solidFill>
              </a:rPr>
              <a:t> junction</a:t>
            </a:r>
            <a:r>
              <a:rPr lang="en-US" b="1" u="sng" dirty="0" smtClean="0"/>
              <a:t> structure</a:t>
            </a:r>
          </a:p>
          <a:p>
            <a:pPr lvl="1" eaLnBrk="1" hangingPunct="1">
              <a:spcAft>
                <a:spcPts val="0"/>
              </a:spcAft>
            </a:pPr>
            <a:r>
              <a:rPr lang="en-US" sz="2400" i="1" dirty="0" smtClean="0"/>
              <a:t>p</a:t>
            </a:r>
            <a:r>
              <a:rPr lang="en-US" sz="2400" dirty="0" smtClean="0"/>
              <a:t>-type semiconductor</a:t>
            </a:r>
          </a:p>
          <a:p>
            <a:pPr lvl="1" eaLnBrk="1" hangingPunct="1">
              <a:spcAft>
                <a:spcPts val="0"/>
              </a:spcAft>
            </a:pPr>
            <a:r>
              <a:rPr lang="en-US" sz="2400" i="1" dirty="0" smtClean="0"/>
              <a:t>n</a:t>
            </a:r>
            <a:r>
              <a:rPr lang="en-US" sz="2400" dirty="0" smtClean="0"/>
              <a:t>-type semiconductor</a:t>
            </a:r>
          </a:p>
          <a:p>
            <a:pPr lvl="1" eaLnBrk="1" hangingPunct="1">
              <a:spcAft>
                <a:spcPts val="0"/>
              </a:spcAft>
            </a:pPr>
            <a:r>
              <a:rPr lang="en-US" sz="2400" dirty="0" smtClean="0"/>
              <a:t>metal contact for connection</a:t>
            </a:r>
          </a:p>
          <a:p>
            <a:pPr lvl="1" eaLnBrk="1" hangingPunct="1">
              <a:spcAft>
                <a:spcPts val="0"/>
              </a:spcAft>
            </a:pPr>
            <a:endParaRPr lang="en-US" sz="2400" dirty="0" smtClean="0"/>
          </a:p>
        </p:txBody>
      </p:sp>
      <p:sp>
        <p:nvSpPr>
          <p:cNvPr id="2" name="Date Placeholder 1"/>
          <p:cNvSpPr>
            <a:spLocks noGrp="1"/>
          </p:cNvSpPr>
          <p:nvPr>
            <p:ph type="dt" sz="half" idx="10"/>
          </p:nvPr>
        </p:nvSpPr>
        <p:spPr/>
        <p:txBody>
          <a:bodyPr/>
          <a:lstStyle/>
          <a:p>
            <a:fld id="{01BE208D-29BB-4B2F-BEB6-C01063F5C2C5}"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
        <p:nvSpPr>
          <p:cNvPr id="40966" name="Text Box 2"/>
          <p:cNvSpPr txBox="1">
            <a:spLocks noChangeArrowheads="1"/>
          </p:cNvSpPr>
          <p:nvPr/>
        </p:nvSpPr>
        <p:spPr bwMode="auto">
          <a:xfrm>
            <a:off x="838200" y="5594238"/>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dirty="0" smtClean="0"/>
              <a:t>Simplified </a:t>
            </a:r>
            <a:r>
              <a:rPr lang="en-US" dirty="0"/>
              <a:t>physical structure of the </a:t>
            </a:r>
            <a:r>
              <a:rPr lang="en-US" i="1" dirty="0" err="1"/>
              <a:t>pn</a:t>
            </a:r>
            <a:r>
              <a:rPr lang="en-US" dirty="0"/>
              <a:t> junction. </a:t>
            </a:r>
            <a:r>
              <a:rPr lang="en-US" dirty="0" smtClean="0"/>
              <a:t>As </a:t>
            </a:r>
            <a:r>
              <a:rPr lang="en-US" dirty="0"/>
              <a:t>the </a:t>
            </a:r>
            <a:r>
              <a:rPr lang="en-US" i="1" dirty="0" err="1"/>
              <a:t>pn</a:t>
            </a:r>
            <a:r>
              <a:rPr lang="en-US" dirty="0"/>
              <a:t> junction implements the junction diode, its terminals are labeled anode and cathode.</a:t>
            </a:r>
          </a:p>
        </p:txBody>
      </p:sp>
      <p:pic>
        <p:nvPicPr>
          <p:cNvPr id="40968" name="Picture 4" descr="se03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4134070"/>
            <a:ext cx="4114800" cy="149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66217840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normAutofit fontScale="90000"/>
          </a:bodyPr>
          <a:lstStyle/>
          <a:p>
            <a:pPr eaLnBrk="1" hangingPunct="1"/>
            <a:r>
              <a:rPr lang="en-US" b="0" dirty="0" smtClean="0"/>
              <a:t>4.2.</a:t>
            </a:r>
            <a:r>
              <a:rPr lang="en-US" dirty="0" smtClean="0"/>
              <a:t> Operation with</a:t>
            </a:r>
            <a:br>
              <a:rPr lang="en-US" dirty="0" smtClean="0"/>
            </a:br>
            <a:r>
              <a:rPr lang="en-US" dirty="0" smtClean="0"/>
              <a:t>Open-Circuit Terminals</a:t>
            </a:r>
          </a:p>
        </p:txBody>
      </p:sp>
      <p:sp>
        <p:nvSpPr>
          <p:cNvPr id="41988" name="Rectangle 3"/>
          <p:cNvSpPr>
            <a:spLocks noGrp="1" noChangeArrowheads="1"/>
          </p:cNvSpPr>
          <p:nvPr>
            <p:ph sz="half" idx="1"/>
          </p:nvPr>
        </p:nvSpPr>
        <p:spPr>
          <a:xfrm>
            <a:off x="838200" y="2514600"/>
            <a:ext cx="7586135" cy="3200400"/>
          </a:xfrm>
          <a:solidFill>
            <a:schemeClr val="bg1"/>
          </a:solidFill>
        </p:spPr>
        <p:txBody>
          <a:bodyPr>
            <a:noAutofit/>
          </a:bodyPr>
          <a:lstStyle/>
          <a:p>
            <a:pPr eaLnBrk="1" hangingPunct="1">
              <a:spcBef>
                <a:spcPts val="600"/>
              </a:spcBef>
              <a:spcAft>
                <a:spcPts val="0"/>
              </a:spcAft>
            </a:pPr>
            <a:r>
              <a:rPr lang="en-US" b="1" dirty="0" smtClean="0">
                <a:solidFill>
                  <a:srgbClr val="FF0000"/>
                </a:solidFill>
              </a:rPr>
              <a:t>Q:</a:t>
            </a:r>
            <a:r>
              <a:rPr lang="en-US" dirty="0" smtClean="0">
                <a:solidFill>
                  <a:srgbClr val="FF0000"/>
                </a:solidFill>
              </a:rPr>
              <a:t> </a:t>
            </a:r>
            <a:r>
              <a:rPr lang="en-US" dirty="0" smtClean="0"/>
              <a:t>What is state of </a:t>
            </a:r>
            <a:r>
              <a:rPr lang="en-US" i="1" dirty="0" err="1" smtClean="0">
                <a:solidFill>
                  <a:srgbClr val="FF0000"/>
                </a:solidFill>
              </a:rPr>
              <a:t>pn</a:t>
            </a:r>
            <a:r>
              <a:rPr lang="en-US" i="1" dirty="0" smtClean="0">
                <a:solidFill>
                  <a:srgbClr val="FF0000"/>
                </a:solidFill>
              </a:rPr>
              <a:t> </a:t>
            </a:r>
            <a:r>
              <a:rPr lang="en-US" dirty="0" smtClean="0">
                <a:solidFill>
                  <a:srgbClr val="FF0000"/>
                </a:solidFill>
              </a:rPr>
              <a:t>junction with open-circuit </a:t>
            </a:r>
            <a:r>
              <a:rPr lang="en-US" dirty="0" smtClean="0"/>
              <a:t>terminals?</a:t>
            </a:r>
          </a:p>
          <a:p>
            <a:pPr eaLnBrk="1" hangingPunct="1">
              <a:spcBef>
                <a:spcPts val="600"/>
              </a:spcBef>
              <a:spcAft>
                <a:spcPts val="0"/>
              </a:spcAft>
            </a:pPr>
            <a:r>
              <a:rPr lang="en-US" b="1" dirty="0" smtClean="0">
                <a:solidFill>
                  <a:srgbClr val="008000"/>
                </a:solidFill>
              </a:rPr>
              <a:t>A: </a:t>
            </a:r>
            <a:r>
              <a:rPr lang="en-US" dirty="0" smtClean="0"/>
              <a:t>Read the below…</a:t>
            </a:r>
          </a:p>
          <a:p>
            <a:pPr lvl="1" eaLnBrk="1" hangingPunct="1">
              <a:spcBef>
                <a:spcPts val="600"/>
              </a:spcBef>
              <a:spcAft>
                <a:spcPts val="0"/>
              </a:spcAft>
            </a:pPr>
            <a:r>
              <a:rPr lang="en-US" sz="2400" i="1" dirty="0" smtClean="0"/>
              <a:t>p</a:t>
            </a:r>
            <a:r>
              <a:rPr lang="en-US" sz="2400" dirty="0" smtClean="0"/>
              <a:t>-type material contains </a:t>
            </a:r>
            <a:r>
              <a:rPr lang="en-US" sz="2400" dirty="0" smtClean="0">
                <a:solidFill>
                  <a:srgbClr val="FF0000"/>
                </a:solidFill>
              </a:rPr>
              <a:t>majority of holes</a:t>
            </a:r>
          </a:p>
          <a:p>
            <a:pPr lvl="2" eaLnBrk="1" hangingPunct="1">
              <a:spcBef>
                <a:spcPts val="600"/>
              </a:spcBef>
              <a:spcAft>
                <a:spcPts val="0"/>
              </a:spcAft>
            </a:pPr>
            <a:r>
              <a:rPr lang="en-US" sz="2000" dirty="0" smtClean="0"/>
              <a:t>these holes are neutralized by equal amount of </a:t>
            </a:r>
            <a:r>
              <a:rPr lang="en-US" sz="2000" dirty="0" smtClean="0">
                <a:solidFill>
                  <a:srgbClr val="FF0000"/>
                </a:solidFill>
              </a:rPr>
              <a:t>bound negative charge</a:t>
            </a:r>
          </a:p>
          <a:p>
            <a:pPr lvl="1" eaLnBrk="1" hangingPunct="1">
              <a:spcBef>
                <a:spcPts val="600"/>
              </a:spcBef>
              <a:spcAft>
                <a:spcPts val="0"/>
              </a:spcAft>
            </a:pPr>
            <a:r>
              <a:rPr lang="en-US" sz="2400" i="1" dirty="0" smtClean="0"/>
              <a:t>n</a:t>
            </a:r>
            <a:r>
              <a:rPr lang="en-US" sz="2400" dirty="0" smtClean="0"/>
              <a:t>-type material contains </a:t>
            </a:r>
            <a:r>
              <a:rPr lang="en-US" sz="2400" dirty="0" smtClean="0">
                <a:solidFill>
                  <a:srgbClr val="FF0000"/>
                </a:solidFill>
              </a:rPr>
              <a:t>majority of free electrons</a:t>
            </a:r>
          </a:p>
          <a:p>
            <a:pPr lvl="2" eaLnBrk="1" hangingPunct="1">
              <a:spcBef>
                <a:spcPts val="600"/>
              </a:spcBef>
              <a:spcAft>
                <a:spcPts val="0"/>
              </a:spcAft>
            </a:pPr>
            <a:r>
              <a:rPr lang="en-US" sz="2000" dirty="0" smtClean="0"/>
              <a:t>these electrons are neutralized by equal amount of </a:t>
            </a:r>
            <a:r>
              <a:rPr lang="en-US" sz="2000" dirty="0" smtClean="0">
                <a:solidFill>
                  <a:srgbClr val="FF0000"/>
                </a:solidFill>
              </a:rPr>
              <a:t>bound positive charge</a:t>
            </a:r>
          </a:p>
        </p:txBody>
      </p:sp>
      <p:sp>
        <p:nvSpPr>
          <p:cNvPr id="2" name="Date Placeholder 1"/>
          <p:cNvSpPr>
            <a:spLocks noGrp="1"/>
          </p:cNvSpPr>
          <p:nvPr>
            <p:ph type="dt" sz="half" idx="10"/>
          </p:nvPr>
        </p:nvSpPr>
        <p:spPr/>
        <p:txBody>
          <a:bodyPr/>
          <a:lstStyle/>
          <a:p>
            <a:fld id="{959DB3E2-2B4D-4131-AB56-882F07108E83}"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375853486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sz="3200" b="0" dirty="0" smtClean="0"/>
              <a:t>4.2.</a:t>
            </a:r>
            <a:r>
              <a:rPr lang="en-US" sz="3200" dirty="0" smtClean="0"/>
              <a:t> Operation with Open-Circuit Terminals</a:t>
            </a:r>
          </a:p>
        </p:txBody>
      </p:sp>
      <p:sp>
        <p:nvSpPr>
          <p:cNvPr id="43012" name="Rectangle 3"/>
          <p:cNvSpPr>
            <a:spLocks noGrp="1" noChangeArrowheads="1"/>
          </p:cNvSpPr>
          <p:nvPr>
            <p:ph sz="half" idx="1"/>
          </p:nvPr>
        </p:nvSpPr>
        <p:spPr>
          <a:xfrm>
            <a:off x="638175" y="2228218"/>
            <a:ext cx="8020050" cy="1602691"/>
          </a:xfrm>
          <a:extLst>
            <a:ext uri="{909E8E84-426E-40DD-AFC4-6F175D3DCCD1}">
              <a14:hiddenFill xmlns:a14="http://schemas.microsoft.com/office/drawing/2010/main">
                <a:solidFill>
                  <a:schemeClr val="bg1"/>
                </a:solidFill>
              </a14:hiddenFill>
            </a:ext>
          </a:extLst>
        </p:spPr>
        <p:txBody>
          <a:bodyPr>
            <a:normAutofit/>
          </a:bodyPr>
          <a:lstStyle/>
          <a:p>
            <a:pPr marL="0" indent="0" eaLnBrk="1" hangingPunct="1">
              <a:spcBef>
                <a:spcPts val="600"/>
              </a:spcBef>
              <a:spcAft>
                <a:spcPts val="0"/>
              </a:spcAft>
              <a:buNone/>
            </a:pPr>
            <a:r>
              <a:rPr lang="en-US" sz="2000" b="1" dirty="0" smtClean="0">
                <a:solidFill>
                  <a:srgbClr val="3333FF"/>
                </a:solidFill>
              </a:rPr>
              <a:t>bound charge</a:t>
            </a:r>
            <a:endParaRPr lang="en-US" sz="2000" dirty="0" smtClean="0"/>
          </a:p>
          <a:p>
            <a:pPr marL="571500" lvl="1" eaLnBrk="1" hangingPunct="1">
              <a:spcBef>
                <a:spcPts val="600"/>
              </a:spcBef>
              <a:spcAft>
                <a:spcPts val="0"/>
              </a:spcAft>
            </a:pPr>
            <a:r>
              <a:rPr lang="en-US" sz="2000" dirty="0" smtClean="0"/>
              <a:t>charge of </a:t>
            </a:r>
            <a:r>
              <a:rPr lang="en-US" sz="2000" dirty="0" smtClean="0">
                <a:solidFill>
                  <a:srgbClr val="FF0000"/>
                </a:solidFill>
              </a:rPr>
              <a:t>opposite </a:t>
            </a:r>
            <a:r>
              <a:rPr lang="en-US" sz="2000" dirty="0" smtClean="0"/>
              <a:t>polarity to free electrons / holes of a given material</a:t>
            </a:r>
          </a:p>
          <a:p>
            <a:pPr marL="571500" lvl="1" eaLnBrk="1" hangingPunct="1">
              <a:spcBef>
                <a:spcPts val="600"/>
              </a:spcBef>
              <a:spcAft>
                <a:spcPts val="0"/>
              </a:spcAft>
            </a:pPr>
            <a:r>
              <a:rPr lang="en-US" sz="2000" dirty="0" smtClean="0">
                <a:solidFill>
                  <a:srgbClr val="FF0000"/>
                </a:solidFill>
              </a:rPr>
              <a:t>neutralizes the electrical charge</a:t>
            </a:r>
            <a:r>
              <a:rPr lang="en-US" sz="2000" dirty="0" smtClean="0"/>
              <a:t> of these majority carriers</a:t>
            </a:r>
          </a:p>
          <a:p>
            <a:pPr marL="571500" lvl="1" eaLnBrk="1" hangingPunct="1">
              <a:spcBef>
                <a:spcPts val="600"/>
              </a:spcBef>
              <a:spcAft>
                <a:spcPts val="0"/>
              </a:spcAft>
            </a:pPr>
            <a:r>
              <a:rPr lang="en-US" sz="2000" dirty="0" smtClean="0"/>
              <a:t>does not affect </a:t>
            </a:r>
            <a:r>
              <a:rPr lang="en-US" sz="2000" dirty="0" smtClean="0">
                <a:solidFill>
                  <a:srgbClr val="FF0000"/>
                </a:solidFill>
              </a:rPr>
              <a:t>concentration</a:t>
            </a:r>
            <a:r>
              <a:rPr lang="en-US" sz="2000" dirty="0" smtClean="0"/>
              <a:t> gradients</a:t>
            </a:r>
            <a:endParaRPr lang="en-US" dirty="0" smtClean="0">
              <a:solidFill>
                <a:srgbClr val="FF0000"/>
              </a:solidFill>
            </a:endParaRPr>
          </a:p>
        </p:txBody>
      </p:sp>
      <p:sp>
        <p:nvSpPr>
          <p:cNvPr id="2" name="Date Placeholder 1"/>
          <p:cNvSpPr>
            <a:spLocks noGrp="1"/>
          </p:cNvSpPr>
          <p:nvPr>
            <p:ph type="dt" sz="half" idx="10"/>
          </p:nvPr>
        </p:nvSpPr>
        <p:spPr/>
        <p:txBody>
          <a:bodyPr/>
          <a:lstStyle/>
          <a:p>
            <a:fld id="{395FD495-1C13-448C-B3F6-5973A84F9890}"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
        <p:nvSpPr>
          <p:cNvPr id="8" name="Text Box 2"/>
          <p:cNvSpPr txBox="1">
            <a:spLocks noChangeArrowheads="1"/>
          </p:cNvSpPr>
          <p:nvPr/>
        </p:nvSpPr>
        <p:spPr bwMode="auto">
          <a:xfrm>
            <a:off x="1333500" y="6107668"/>
            <a:ext cx="64008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b="1"/>
              <a:t>Figure:</a:t>
            </a:r>
            <a:r>
              <a:rPr lang="en-US"/>
              <a:t> The </a:t>
            </a:r>
            <a:r>
              <a:rPr lang="en-US" i="1"/>
              <a:t>pn</a:t>
            </a:r>
            <a:r>
              <a:rPr lang="en-US"/>
              <a:t> junction with no applied voltage (open-circuited terminals).</a:t>
            </a:r>
          </a:p>
        </p:txBody>
      </p:sp>
      <p:sp>
        <p:nvSpPr>
          <p:cNvPr id="9" name="Line 5"/>
          <p:cNvSpPr>
            <a:spLocks noChangeShapeType="1"/>
          </p:cNvSpPr>
          <p:nvPr/>
        </p:nvSpPr>
        <p:spPr bwMode="auto">
          <a:xfrm>
            <a:off x="1524000" y="4889242"/>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Oval 6"/>
          <p:cNvSpPr>
            <a:spLocks noChangeArrowheads="1"/>
          </p:cNvSpPr>
          <p:nvPr/>
        </p:nvSpPr>
        <p:spPr bwMode="auto">
          <a:xfrm>
            <a:off x="7467600" y="4813042"/>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7"/>
          <p:cNvSpPr>
            <a:spLocks noChangeArrowheads="1"/>
          </p:cNvSpPr>
          <p:nvPr/>
        </p:nvSpPr>
        <p:spPr bwMode="auto">
          <a:xfrm>
            <a:off x="2362200" y="3898642"/>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8"/>
          <p:cNvSpPr>
            <a:spLocks noChangeArrowheads="1"/>
          </p:cNvSpPr>
          <p:nvPr/>
        </p:nvSpPr>
        <p:spPr bwMode="auto">
          <a:xfrm>
            <a:off x="4495800" y="3898642"/>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 name="Group 9"/>
          <p:cNvGrpSpPr>
            <a:grpSpLocks/>
          </p:cNvGrpSpPr>
          <p:nvPr/>
        </p:nvGrpSpPr>
        <p:grpSpPr bwMode="auto">
          <a:xfrm>
            <a:off x="2514600" y="4127242"/>
            <a:ext cx="304800" cy="304800"/>
            <a:chOff x="1728" y="2256"/>
            <a:chExt cx="192" cy="192"/>
          </a:xfrm>
        </p:grpSpPr>
        <p:grpSp>
          <p:nvGrpSpPr>
            <p:cNvPr id="14" name="Group 10"/>
            <p:cNvGrpSpPr>
              <a:grpSpLocks/>
            </p:cNvGrpSpPr>
            <p:nvPr/>
          </p:nvGrpSpPr>
          <p:grpSpPr bwMode="auto">
            <a:xfrm>
              <a:off x="1728" y="2256"/>
              <a:ext cx="192" cy="192"/>
              <a:chOff x="576" y="2160"/>
              <a:chExt cx="192" cy="192"/>
            </a:xfrm>
          </p:grpSpPr>
          <p:sp>
            <p:nvSpPr>
              <p:cNvPr id="16" name="Oval 1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 name="Line 1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15"/>
          <p:cNvSpPr>
            <a:spLocks noChangeShapeType="1"/>
          </p:cNvSpPr>
          <p:nvPr/>
        </p:nvSpPr>
        <p:spPr bwMode="auto">
          <a:xfrm flipH="1" flipV="1">
            <a:off x="6457950" y="5079742"/>
            <a:ext cx="495300" cy="36223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6"/>
          <p:cNvSpPr txBox="1">
            <a:spLocks noChangeArrowheads="1"/>
          </p:cNvSpPr>
          <p:nvPr/>
        </p:nvSpPr>
        <p:spPr bwMode="auto">
          <a:xfrm>
            <a:off x="6977746" y="5036378"/>
            <a:ext cx="1600200" cy="646331"/>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dirty="0">
                <a:solidFill>
                  <a:srgbClr val="FF0000"/>
                </a:solidFill>
              </a:rPr>
              <a:t>positive bound charges</a:t>
            </a:r>
          </a:p>
        </p:txBody>
      </p:sp>
      <p:sp>
        <p:nvSpPr>
          <p:cNvPr id="21" name="Text Box 17"/>
          <p:cNvSpPr txBox="1">
            <a:spLocks noChangeArrowheads="1"/>
          </p:cNvSpPr>
          <p:nvPr/>
        </p:nvSpPr>
        <p:spPr bwMode="auto">
          <a:xfrm>
            <a:off x="419101" y="5092868"/>
            <a:ext cx="1752600" cy="646331"/>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a:solidFill>
                  <a:srgbClr val="FF0000"/>
                </a:solidFill>
              </a:rPr>
              <a:t>negative bound charges</a:t>
            </a:r>
          </a:p>
        </p:txBody>
      </p:sp>
      <p:grpSp>
        <p:nvGrpSpPr>
          <p:cNvPr id="22" name="Group 20"/>
          <p:cNvGrpSpPr>
            <a:grpSpLocks/>
          </p:cNvGrpSpPr>
          <p:nvPr/>
        </p:nvGrpSpPr>
        <p:grpSpPr bwMode="auto">
          <a:xfrm>
            <a:off x="2895600" y="4203442"/>
            <a:ext cx="152400" cy="152400"/>
            <a:chOff x="576" y="2160"/>
            <a:chExt cx="192" cy="192"/>
          </a:xfrm>
        </p:grpSpPr>
        <p:sp>
          <p:nvSpPr>
            <p:cNvPr id="23" name="Oval 2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 name="Group 23"/>
          <p:cNvGrpSpPr>
            <a:grpSpLocks/>
          </p:cNvGrpSpPr>
          <p:nvPr/>
        </p:nvGrpSpPr>
        <p:grpSpPr bwMode="auto">
          <a:xfrm>
            <a:off x="3124200" y="4127242"/>
            <a:ext cx="304800" cy="304800"/>
            <a:chOff x="1728" y="2256"/>
            <a:chExt cx="192" cy="192"/>
          </a:xfrm>
        </p:grpSpPr>
        <p:grpSp>
          <p:nvGrpSpPr>
            <p:cNvPr id="26" name="Group 24"/>
            <p:cNvGrpSpPr>
              <a:grpSpLocks/>
            </p:cNvGrpSpPr>
            <p:nvPr/>
          </p:nvGrpSpPr>
          <p:grpSpPr bwMode="auto">
            <a:xfrm>
              <a:off x="1728" y="2256"/>
              <a:ext cx="192" cy="192"/>
              <a:chOff x="576" y="2160"/>
              <a:chExt cx="192" cy="192"/>
            </a:xfrm>
          </p:grpSpPr>
          <p:sp>
            <p:nvSpPr>
              <p:cNvPr id="28" name="Oval 2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 name="Line 2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 name="Group 28"/>
          <p:cNvGrpSpPr>
            <a:grpSpLocks/>
          </p:cNvGrpSpPr>
          <p:nvPr/>
        </p:nvGrpSpPr>
        <p:grpSpPr bwMode="auto">
          <a:xfrm>
            <a:off x="3733800" y="4127242"/>
            <a:ext cx="304800" cy="304800"/>
            <a:chOff x="1728" y="2256"/>
            <a:chExt cx="192" cy="192"/>
          </a:xfrm>
        </p:grpSpPr>
        <p:grpSp>
          <p:nvGrpSpPr>
            <p:cNvPr id="31" name="Group 29"/>
            <p:cNvGrpSpPr>
              <a:grpSpLocks/>
            </p:cNvGrpSpPr>
            <p:nvPr/>
          </p:nvGrpSpPr>
          <p:grpSpPr bwMode="auto">
            <a:xfrm>
              <a:off x="1728" y="2256"/>
              <a:ext cx="192" cy="192"/>
              <a:chOff x="576" y="2160"/>
              <a:chExt cx="192" cy="192"/>
            </a:xfrm>
          </p:grpSpPr>
          <p:sp>
            <p:nvSpPr>
              <p:cNvPr id="33" name="Oval 3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 name="Line 3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 name="Group 33"/>
          <p:cNvGrpSpPr>
            <a:grpSpLocks/>
          </p:cNvGrpSpPr>
          <p:nvPr/>
        </p:nvGrpSpPr>
        <p:grpSpPr bwMode="auto">
          <a:xfrm>
            <a:off x="2819400" y="4508242"/>
            <a:ext cx="304800" cy="304800"/>
            <a:chOff x="1728" y="2256"/>
            <a:chExt cx="192" cy="192"/>
          </a:xfrm>
        </p:grpSpPr>
        <p:grpSp>
          <p:nvGrpSpPr>
            <p:cNvPr id="36" name="Group 34"/>
            <p:cNvGrpSpPr>
              <a:grpSpLocks/>
            </p:cNvGrpSpPr>
            <p:nvPr/>
          </p:nvGrpSpPr>
          <p:grpSpPr bwMode="auto">
            <a:xfrm>
              <a:off x="1728" y="2256"/>
              <a:ext cx="192" cy="192"/>
              <a:chOff x="576" y="2160"/>
              <a:chExt cx="192" cy="192"/>
            </a:xfrm>
          </p:grpSpPr>
          <p:sp>
            <p:nvSpPr>
              <p:cNvPr id="38" name="Oval 3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Line 3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0" name="Group 38"/>
          <p:cNvGrpSpPr>
            <a:grpSpLocks/>
          </p:cNvGrpSpPr>
          <p:nvPr/>
        </p:nvGrpSpPr>
        <p:grpSpPr bwMode="auto">
          <a:xfrm>
            <a:off x="3429000" y="4508242"/>
            <a:ext cx="304800" cy="304800"/>
            <a:chOff x="1728" y="2256"/>
            <a:chExt cx="192" cy="192"/>
          </a:xfrm>
        </p:grpSpPr>
        <p:grpSp>
          <p:nvGrpSpPr>
            <p:cNvPr id="41" name="Group 39"/>
            <p:cNvGrpSpPr>
              <a:grpSpLocks/>
            </p:cNvGrpSpPr>
            <p:nvPr/>
          </p:nvGrpSpPr>
          <p:grpSpPr bwMode="auto">
            <a:xfrm>
              <a:off x="1728" y="2256"/>
              <a:ext cx="192" cy="192"/>
              <a:chOff x="576" y="2160"/>
              <a:chExt cx="192" cy="192"/>
            </a:xfrm>
          </p:grpSpPr>
          <p:sp>
            <p:nvSpPr>
              <p:cNvPr id="43" name="Oval 4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 name="Line 4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 name="Group 43"/>
          <p:cNvGrpSpPr>
            <a:grpSpLocks/>
          </p:cNvGrpSpPr>
          <p:nvPr/>
        </p:nvGrpSpPr>
        <p:grpSpPr bwMode="auto">
          <a:xfrm>
            <a:off x="3505200" y="4203442"/>
            <a:ext cx="152400" cy="152400"/>
            <a:chOff x="576" y="2160"/>
            <a:chExt cx="192" cy="192"/>
          </a:xfrm>
        </p:grpSpPr>
        <p:sp>
          <p:nvSpPr>
            <p:cNvPr id="46" name="Oval 4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4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 name="Group 46"/>
          <p:cNvGrpSpPr>
            <a:grpSpLocks/>
          </p:cNvGrpSpPr>
          <p:nvPr/>
        </p:nvGrpSpPr>
        <p:grpSpPr bwMode="auto">
          <a:xfrm>
            <a:off x="4114800" y="4203442"/>
            <a:ext cx="152400" cy="152400"/>
            <a:chOff x="576" y="2160"/>
            <a:chExt cx="192" cy="192"/>
          </a:xfrm>
        </p:grpSpPr>
        <p:sp>
          <p:nvSpPr>
            <p:cNvPr id="49" name="Oval 4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4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 name="Group 49"/>
          <p:cNvGrpSpPr>
            <a:grpSpLocks/>
          </p:cNvGrpSpPr>
          <p:nvPr/>
        </p:nvGrpSpPr>
        <p:grpSpPr bwMode="auto">
          <a:xfrm>
            <a:off x="2590800" y="4584442"/>
            <a:ext cx="152400" cy="152400"/>
            <a:chOff x="576" y="2160"/>
            <a:chExt cx="192" cy="192"/>
          </a:xfrm>
        </p:grpSpPr>
        <p:sp>
          <p:nvSpPr>
            <p:cNvPr id="52" name="Oval 5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5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 name="Group 52"/>
          <p:cNvGrpSpPr>
            <a:grpSpLocks/>
          </p:cNvGrpSpPr>
          <p:nvPr/>
        </p:nvGrpSpPr>
        <p:grpSpPr bwMode="auto">
          <a:xfrm>
            <a:off x="3200400" y="4584442"/>
            <a:ext cx="152400" cy="152400"/>
            <a:chOff x="576" y="2160"/>
            <a:chExt cx="192" cy="192"/>
          </a:xfrm>
        </p:grpSpPr>
        <p:sp>
          <p:nvSpPr>
            <p:cNvPr id="55" name="Oval 5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 name="Group 55"/>
          <p:cNvGrpSpPr>
            <a:grpSpLocks/>
          </p:cNvGrpSpPr>
          <p:nvPr/>
        </p:nvGrpSpPr>
        <p:grpSpPr bwMode="auto">
          <a:xfrm>
            <a:off x="3810000" y="4584442"/>
            <a:ext cx="152400" cy="152400"/>
            <a:chOff x="576" y="2160"/>
            <a:chExt cx="192" cy="192"/>
          </a:xfrm>
        </p:grpSpPr>
        <p:sp>
          <p:nvSpPr>
            <p:cNvPr id="58" name="Oval 5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5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 name="Group 58"/>
          <p:cNvGrpSpPr>
            <a:grpSpLocks/>
          </p:cNvGrpSpPr>
          <p:nvPr/>
        </p:nvGrpSpPr>
        <p:grpSpPr bwMode="auto">
          <a:xfrm>
            <a:off x="4038600" y="4508242"/>
            <a:ext cx="304800" cy="304800"/>
            <a:chOff x="1728" y="2256"/>
            <a:chExt cx="192" cy="192"/>
          </a:xfrm>
        </p:grpSpPr>
        <p:grpSp>
          <p:nvGrpSpPr>
            <p:cNvPr id="61" name="Group 59"/>
            <p:cNvGrpSpPr>
              <a:grpSpLocks/>
            </p:cNvGrpSpPr>
            <p:nvPr/>
          </p:nvGrpSpPr>
          <p:grpSpPr bwMode="auto">
            <a:xfrm>
              <a:off x="1728" y="2256"/>
              <a:ext cx="192" cy="192"/>
              <a:chOff x="576" y="2160"/>
              <a:chExt cx="192" cy="192"/>
            </a:xfrm>
          </p:grpSpPr>
          <p:sp>
            <p:nvSpPr>
              <p:cNvPr id="63" name="Oval 6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6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 name="Line 6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5" name="Group 63"/>
          <p:cNvGrpSpPr>
            <a:grpSpLocks/>
          </p:cNvGrpSpPr>
          <p:nvPr/>
        </p:nvGrpSpPr>
        <p:grpSpPr bwMode="auto">
          <a:xfrm>
            <a:off x="2514600" y="4889242"/>
            <a:ext cx="304800" cy="304800"/>
            <a:chOff x="1728" y="2256"/>
            <a:chExt cx="192" cy="192"/>
          </a:xfrm>
        </p:grpSpPr>
        <p:grpSp>
          <p:nvGrpSpPr>
            <p:cNvPr id="66" name="Group 64"/>
            <p:cNvGrpSpPr>
              <a:grpSpLocks/>
            </p:cNvGrpSpPr>
            <p:nvPr/>
          </p:nvGrpSpPr>
          <p:grpSpPr bwMode="auto">
            <a:xfrm>
              <a:off x="1728" y="2256"/>
              <a:ext cx="192" cy="192"/>
              <a:chOff x="576" y="2160"/>
              <a:chExt cx="192" cy="192"/>
            </a:xfrm>
          </p:grpSpPr>
          <p:sp>
            <p:nvSpPr>
              <p:cNvPr id="68" name="Oval 6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6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 name="Line 6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 name="Group 68"/>
          <p:cNvGrpSpPr>
            <a:grpSpLocks/>
          </p:cNvGrpSpPr>
          <p:nvPr/>
        </p:nvGrpSpPr>
        <p:grpSpPr bwMode="auto">
          <a:xfrm>
            <a:off x="2895600" y="4965442"/>
            <a:ext cx="152400" cy="152400"/>
            <a:chOff x="576" y="2160"/>
            <a:chExt cx="192" cy="192"/>
          </a:xfrm>
        </p:grpSpPr>
        <p:sp>
          <p:nvSpPr>
            <p:cNvPr id="71" name="Oval 6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 name="Group 71"/>
          <p:cNvGrpSpPr>
            <a:grpSpLocks/>
          </p:cNvGrpSpPr>
          <p:nvPr/>
        </p:nvGrpSpPr>
        <p:grpSpPr bwMode="auto">
          <a:xfrm>
            <a:off x="3124200" y="4889242"/>
            <a:ext cx="304800" cy="304800"/>
            <a:chOff x="1728" y="2256"/>
            <a:chExt cx="192" cy="192"/>
          </a:xfrm>
        </p:grpSpPr>
        <p:grpSp>
          <p:nvGrpSpPr>
            <p:cNvPr id="74" name="Group 72"/>
            <p:cNvGrpSpPr>
              <a:grpSpLocks/>
            </p:cNvGrpSpPr>
            <p:nvPr/>
          </p:nvGrpSpPr>
          <p:grpSpPr bwMode="auto">
            <a:xfrm>
              <a:off x="1728" y="2256"/>
              <a:ext cx="192" cy="192"/>
              <a:chOff x="576" y="2160"/>
              <a:chExt cx="192" cy="192"/>
            </a:xfrm>
          </p:grpSpPr>
          <p:sp>
            <p:nvSpPr>
              <p:cNvPr id="76" name="Oval 7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 name="Line 7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 name="Group 76"/>
          <p:cNvGrpSpPr>
            <a:grpSpLocks/>
          </p:cNvGrpSpPr>
          <p:nvPr/>
        </p:nvGrpSpPr>
        <p:grpSpPr bwMode="auto">
          <a:xfrm>
            <a:off x="3733800" y="4889242"/>
            <a:ext cx="304800" cy="304800"/>
            <a:chOff x="1728" y="2256"/>
            <a:chExt cx="192" cy="192"/>
          </a:xfrm>
        </p:grpSpPr>
        <p:grpSp>
          <p:nvGrpSpPr>
            <p:cNvPr id="79" name="Group 77"/>
            <p:cNvGrpSpPr>
              <a:grpSpLocks/>
            </p:cNvGrpSpPr>
            <p:nvPr/>
          </p:nvGrpSpPr>
          <p:grpSpPr bwMode="auto">
            <a:xfrm>
              <a:off x="1728" y="2256"/>
              <a:ext cx="192" cy="192"/>
              <a:chOff x="576" y="2160"/>
              <a:chExt cx="192" cy="192"/>
            </a:xfrm>
          </p:grpSpPr>
          <p:sp>
            <p:nvSpPr>
              <p:cNvPr id="81" name="Oval 7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7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 name="Line 8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 name="Group 81"/>
          <p:cNvGrpSpPr>
            <a:grpSpLocks/>
          </p:cNvGrpSpPr>
          <p:nvPr/>
        </p:nvGrpSpPr>
        <p:grpSpPr bwMode="auto">
          <a:xfrm>
            <a:off x="2819400" y="5270242"/>
            <a:ext cx="304800" cy="304800"/>
            <a:chOff x="1728" y="2256"/>
            <a:chExt cx="192" cy="192"/>
          </a:xfrm>
        </p:grpSpPr>
        <p:grpSp>
          <p:nvGrpSpPr>
            <p:cNvPr id="84" name="Group 82"/>
            <p:cNvGrpSpPr>
              <a:grpSpLocks/>
            </p:cNvGrpSpPr>
            <p:nvPr/>
          </p:nvGrpSpPr>
          <p:grpSpPr bwMode="auto">
            <a:xfrm>
              <a:off x="1728" y="2256"/>
              <a:ext cx="192" cy="192"/>
              <a:chOff x="576" y="2160"/>
              <a:chExt cx="192" cy="192"/>
            </a:xfrm>
          </p:grpSpPr>
          <p:sp>
            <p:nvSpPr>
              <p:cNvPr id="86" name="Oval 8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8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5" name="Line 8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 name="Group 86"/>
          <p:cNvGrpSpPr>
            <a:grpSpLocks/>
          </p:cNvGrpSpPr>
          <p:nvPr/>
        </p:nvGrpSpPr>
        <p:grpSpPr bwMode="auto">
          <a:xfrm>
            <a:off x="3429000" y="5270242"/>
            <a:ext cx="304800" cy="304800"/>
            <a:chOff x="1728" y="2256"/>
            <a:chExt cx="192" cy="192"/>
          </a:xfrm>
        </p:grpSpPr>
        <p:grpSp>
          <p:nvGrpSpPr>
            <p:cNvPr id="89" name="Group 87"/>
            <p:cNvGrpSpPr>
              <a:grpSpLocks/>
            </p:cNvGrpSpPr>
            <p:nvPr/>
          </p:nvGrpSpPr>
          <p:grpSpPr bwMode="auto">
            <a:xfrm>
              <a:off x="1728" y="2256"/>
              <a:ext cx="192" cy="192"/>
              <a:chOff x="576" y="2160"/>
              <a:chExt cx="192" cy="192"/>
            </a:xfrm>
          </p:grpSpPr>
          <p:sp>
            <p:nvSpPr>
              <p:cNvPr id="91" name="Oval 8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8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0" name="Line 9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 name="Group 91"/>
          <p:cNvGrpSpPr>
            <a:grpSpLocks/>
          </p:cNvGrpSpPr>
          <p:nvPr/>
        </p:nvGrpSpPr>
        <p:grpSpPr bwMode="auto">
          <a:xfrm>
            <a:off x="3505200" y="4965442"/>
            <a:ext cx="152400" cy="152400"/>
            <a:chOff x="576" y="2160"/>
            <a:chExt cx="192" cy="192"/>
          </a:xfrm>
        </p:grpSpPr>
        <p:sp>
          <p:nvSpPr>
            <p:cNvPr id="94" name="Oval 9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9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94"/>
          <p:cNvGrpSpPr>
            <a:grpSpLocks/>
          </p:cNvGrpSpPr>
          <p:nvPr/>
        </p:nvGrpSpPr>
        <p:grpSpPr bwMode="auto">
          <a:xfrm>
            <a:off x="4114800" y="4965442"/>
            <a:ext cx="152400" cy="152400"/>
            <a:chOff x="576" y="2160"/>
            <a:chExt cx="192" cy="192"/>
          </a:xfrm>
        </p:grpSpPr>
        <p:sp>
          <p:nvSpPr>
            <p:cNvPr id="97" name="Oval 9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9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9" name="Group 97"/>
          <p:cNvGrpSpPr>
            <a:grpSpLocks/>
          </p:cNvGrpSpPr>
          <p:nvPr/>
        </p:nvGrpSpPr>
        <p:grpSpPr bwMode="auto">
          <a:xfrm>
            <a:off x="2590800" y="5346442"/>
            <a:ext cx="152400" cy="152400"/>
            <a:chOff x="576" y="2160"/>
            <a:chExt cx="192" cy="192"/>
          </a:xfrm>
        </p:grpSpPr>
        <p:sp>
          <p:nvSpPr>
            <p:cNvPr id="100" name="Oval 9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9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 name="Group 100"/>
          <p:cNvGrpSpPr>
            <a:grpSpLocks/>
          </p:cNvGrpSpPr>
          <p:nvPr/>
        </p:nvGrpSpPr>
        <p:grpSpPr bwMode="auto">
          <a:xfrm>
            <a:off x="3200400" y="5346442"/>
            <a:ext cx="152400" cy="152400"/>
            <a:chOff x="576" y="2160"/>
            <a:chExt cx="192" cy="192"/>
          </a:xfrm>
        </p:grpSpPr>
        <p:sp>
          <p:nvSpPr>
            <p:cNvPr id="103" name="Oval 10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10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 name="Group 103"/>
          <p:cNvGrpSpPr>
            <a:grpSpLocks/>
          </p:cNvGrpSpPr>
          <p:nvPr/>
        </p:nvGrpSpPr>
        <p:grpSpPr bwMode="auto">
          <a:xfrm>
            <a:off x="3810000" y="5346442"/>
            <a:ext cx="152400" cy="152400"/>
            <a:chOff x="576" y="2160"/>
            <a:chExt cx="192" cy="192"/>
          </a:xfrm>
        </p:grpSpPr>
        <p:sp>
          <p:nvSpPr>
            <p:cNvPr id="106" name="Oval 10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10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 name="Group 106"/>
          <p:cNvGrpSpPr>
            <a:grpSpLocks/>
          </p:cNvGrpSpPr>
          <p:nvPr/>
        </p:nvGrpSpPr>
        <p:grpSpPr bwMode="auto">
          <a:xfrm>
            <a:off x="4038600" y="5270242"/>
            <a:ext cx="304800" cy="304800"/>
            <a:chOff x="1728" y="2256"/>
            <a:chExt cx="192" cy="192"/>
          </a:xfrm>
        </p:grpSpPr>
        <p:grpSp>
          <p:nvGrpSpPr>
            <p:cNvPr id="109" name="Group 107"/>
            <p:cNvGrpSpPr>
              <a:grpSpLocks/>
            </p:cNvGrpSpPr>
            <p:nvPr/>
          </p:nvGrpSpPr>
          <p:grpSpPr bwMode="auto">
            <a:xfrm>
              <a:off x="1728" y="2256"/>
              <a:ext cx="192" cy="192"/>
              <a:chOff x="576" y="2160"/>
              <a:chExt cx="192" cy="192"/>
            </a:xfrm>
          </p:grpSpPr>
          <p:sp>
            <p:nvSpPr>
              <p:cNvPr id="111" name="Oval 10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Line 10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0" name="Line 11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 name="Oval 111"/>
          <p:cNvSpPr>
            <a:spLocks noChangeArrowheads="1"/>
          </p:cNvSpPr>
          <p:nvPr/>
        </p:nvSpPr>
        <p:spPr bwMode="auto">
          <a:xfrm>
            <a:off x="1447800" y="4813042"/>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 name="Group 112"/>
          <p:cNvGrpSpPr>
            <a:grpSpLocks/>
          </p:cNvGrpSpPr>
          <p:nvPr/>
        </p:nvGrpSpPr>
        <p:grpSpPr bwMode="auto">
          <a:xfrm>
            <a:off x="4648200" y="4127242"/>
            <a:ext cx="304800" cy="304800"/>
            <a:chOff x="576" y="2160"/>
            <a:chExt cx="192" cy="192"/>
          </a:xfrm>
        </p:grpSpPr>
        <p:sp>
          <p:nvSpPr>
            <p:cNvPr id="115" name="Oval 11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Line 11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 name="Group 115"/>
          <p:cNvGrpSpPr>
            <a:grpSpLocks/>
          </p:cNvGrpSpPr>
          <p:nvPr/>
        </p:nvGrpSpPr>
        <p:grpSpPr bwMode="auto">
          <a:xfrm>
            <a:off x="5029200" y="4203442"/>
            <a:ext cx="152400" cy="152400"/>
            <a:chOff x="1728" y="2256"/>
            <a:chExt cx="192" cy="192"/>
          </a:xfrm>
        </p:grpSpPr>
        <p:grpSp>
          <p:nvGrpSpPr>
            <p:cNvPr id="118" name="Group 116"/>
            <p:cNvGrpSpPr>
              <a:grpSpLocks/>
            </p:cNvGrpSpPr>
            <p:nvPr/>
          </p:nvGrpSpPr>
          <p:grpSpPr bwMode="auto">
            <a:xfrm>
              <a:off x="1728" y="2256"/>
              <a:ext cx="192" cy="192"/>
              <a:chOff x="576" y="2160"/>
              <a:chExt cx="192" cy="192"/>
            </a:xfrm>
          </p:grpSpPr>
          <p:sp>
            <p:nvSpPr>
              <p:cNvPr id="120" name="Oval 11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Line 11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9" name="Line 119"/>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 name="Group 120"/>
          <p:cNvGrpSpPr>
            <a:grpSpLocks/>
          </p:cNvGrpSpPr>
          <p:nvPr/>
        </p:nvGrpSpPr>
        <p:grpSpPr bwMode="auto">
          <a:xfrm>
            <a:off x="5257800" y="4127242"/>
            <a:ext cx="304800" cy="304800"/>
            <a:chOff x="576" y="2160"/>
            <a:chExt cx="192" cy="192"/>
          </a:xfrm>
        </p:grpSpPr>
        <p:sp>
          <p:nvSpPr>
            <p:cNvPr id="123" name="Oval 12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Line 12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 name="Group 123"/>
          <p:cNvGrpSpPr>
            <a:grpSpLocks/>
          </p:cNvGrpSpPr>
          <p:nvPr/>
        </p:nvGrpSpPr>
        <p:grpSpPr bwMode="auto">
          <a:xfrm>
            <a:off x="5638800" y="4203442"/>
            <a:ext cx="152400" cy="152400"/>
            <a:chOff x="1728" y="2256"/>
            <a:chExt cx="192" cy="192"/>
          </a:xfrm>
        </p:grpSpPr>
        <p:grpSp>
          <p:nvGrpSpPr>
            <p:cNvPr id="126" name="Group 124"/>
            <p:cNvGrpSpPr>
              <a:grpSpLocks/>
            </p:cNvGrpSpPr>
            <p:nvPr/>
          </p:nvGrpSpPr>
          <p:grpSpPr bwMode="auto">
            <a:xfrm>
              <a:off x="1728" y="2256"/>
              <a:ext cx="192" cy="192"/>
              <a:chOff x="576" y="2160"/>
              <a:chExt cx="192" cy="192"/>
            </a:xfrm>
          </p:grpSpPr>
          <p:sp>
            <p:nvSpPr>
              <p:cNvPr id="128" name="Oval 12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Line 12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7" name="Line 12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 name="Group 128"/>
          <p:cNvGrpSpPr>
            <a:grpSpLocks/>
          </p:cNvGrpSpPr>
          <p:nvPr/>
        </p:nvGrpSpPr>
        <p:grpSpPr bwMode="auto">
          <a:xfrm>
            <a:off x="5867400" y="4127242"/>
            <a:ext cx="304800" cy="304800"/>
            <a:chOff x="576" y="2160"/>
            <a:chExt cx="192" cy="192"/>
          </a:xfrm>
        </p:grpSpPr>
        <p:sp>
          <p:nvSpPr>
            <p:cNvPr id="131" name="Oval 12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Line 13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 name="Group 131"/>
          <p:cNvGrpSpPr>
            <a:grpSpLocks/>
          </p:cNvGrpSpPr>
          <p:nvPr/>
        </p:nvGrpSpPr>
        <p:grpSpPr bwMode="auto">
          <a:xfrm>
            <a:off x="6248400" y="4203442"/>
            <a:ext cx="152400" cy="152400"/>
            <a:chOff x="1728" y="2256"/>
            <a:chExt cx="192" cy="192"/>
          </a:xfrm>
        </p:grpSpPr>
        <p:grpSp>
          <p:nvGrpSpPr>
            <p:cNvPr id="134" name="Group 132"/>
            <p:cNvGrpSpPr>
              <a:grpSpLocks/>
            </p:cNvGrpSpPr>
            <p:nvPr/>
          </p:nvGrpSpPr>
          <p:grpSpPr bwMode="auto">
            <a:xfrm>
              <a:off x="1728" y="2256"/>
              <a:ext cx="192" cy="192"/>
              <a:chOff x="576" y="2160"/>
              <a:chExt cx="192" cy="192"/>
            </a:xfrm>
          </p:grpSpPr>
          <p:sp>
            <p:nvSpPr>
              <p:cNvPr id="136" name="Oval 13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Line 13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5" name="Line 13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8" name="Group 136"/>
          <p:cNvGrpSpPr>
            <a:grpSpLocks/>
          </p:cNvGrpSpPr>
          <p:nvPr/>
        </p:nvGrpSpPr>
        <p:grpSpPr bwMode="auto">
          <a:xfrm>
            <a:off x="4724400" y="4584442"/>
            <a:ext cx="152400" cy="152400"/>
            <a:chOff x="1728" y="2256"/>
            <a:chExt cx="192" cy="192"/>
          </a:xfrm>
        </p:grpSpPr>
        <p:grpSp>
          <p:nvGrpSpPr>
            <p:cNvPr id="139" name="Group 137"/>
            <p:cNvGrpSpPr>
              <a:grpSpLocks/>
            </p:cNvGrpSpPr>
            <p:nvPr/>
          </p:nvGrpSpPr>
          <p:grpSpPr bwMode="auto">
            <a:xfrm>
              <a:off x="1728" y="2256"/>
              <a:ext cx="192" cy="192"/>
              <a:chOff x="576" y="2160"/>
              <a:chExt cx="192" cy="192"/>
            </a:xfrm>
          </p:grpSpPr>
          <p:sp>
            <p:nvSpPr>
              <p:cNvPr id="141" name="Oval 13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Line 13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 name="Line 14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 name="Group 141"/>
          <p:cNvGrpSpPr>
            <a:grpSpLocks/>
          </p:cNvGrpSpPr>
          <p:nvPr/>
        </p:nvGrpSpPr>
        <p:grpSpPr bwMode="auto">
          <a:xfrm>
            <a:off x="4953000" y="4508242"/>
            <a:ext cx="304800" cy="304800"/>
            <a:chOff x="576" y="2160"/>
            <a:chExt cx="192" cy="192"/>
          </a:xfrm>
        </p:grpSpPr>
        <p:sp>
          <p:nvSpPr>
            <p:cNvPr id="144" name="Oval 14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Line 14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6" name="Group 144"/>
          <p:cNvGrpSpPr>
            <a:grpSpLocks/>
          </p:cNvGrpSpPr>
          <p:nvPr/>
        </p:nvGrpSpPr>
        <p:grpSpPr bwMode="auto">
          <a:xfrm>
            <a:off x="5334000" y="4584442"/>
            <a:ext cx="152400" cy="152400"/>
            <a:chOff x="1728" y="2256"/>
            <a:chExt cx="192" cy="192"/>
          </a:xfrm>
        </p:grpSpPr>
        <p:grpSp>
          <p:nvGrpSpPr>
            <p:cNvPr id="147" name="Group 145"/>
            <p:cNvGrpSpPr>
              <a:grpSpLocks/>
            </p:cNvGrpSpPr>
            <p:nvPr/>
          </p:nvGrpSpPr>
          <p:grpSpPr bwMode="auto">
            <a:xfrm>
              <a:off x="1728" y="2256"/>
              <a:ext cx="192" cy="192"/>
              <a:chOff x="576" y="2160"/>
              <a:chExt cx="192" cy="192"/>
            </a:xfrm>
          </p:grpSpPr>
          <p:sp>
            <p:nvSpPr>
              <p:cNvPr id="149" name="Oval 14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Line 14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8" name="Line 14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1" name="Group 149"/>
          <p:cNvGrpSpPr>
            <a:grpSpLocks/>
          </p:cNvGrpSpPr>
          <p:nvPr/>
        </p:nvGrpSpPr>
        <p:grpSpPr bwMode="auto">
          <a:xfrm>
            <a:off x="5562600" y="4508242"/>
            <a:ext cx="304800" cy="304800"/>
            <a:chOff x="576" y="2160"/>
            <a:chExt cx="192" cy="192"/>
          </a:xfrm>
        </p:grpSpPr>
        <p:sp>
          <p:nvSpPr>
            <p:cNvPr id="152" name="Oval 15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Line 15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4" name="Group 152"/>
          <p:cNvGrpSpPr>
            <a:grpSpLocks/>
          </p:cNvGrpSpPr>
          <p:nvPr/>
        </p:nvGrpSpPr>
        <p:grpSpPr bwMode="auto">
          <a:xfrm>
            <a:off x="5943600" y="4584442"/>
            <a:ext cx="152400" cy="152400"/>
            <a:chOff x="1728" y="2256"/>
            <a:chExt cx="192" cy="192"/>
          </a:xfrm>
        </p:grpSpPr>
        <p:grpSp>
          <p:nvGrpSpPr>
            <p:cNvPr id="155" name="Group 153"/>
            <p:cNvGrpSpPr>
              <a:grpSpLocks/>
            </p:cNvGrpSpPr>
            <p:nvPr/>
          </p:nvGrpSpPr>
          <p:grpSpPr bwMode="auto">
            <a:xfrm>
              <a:off x="1728" y="2256"/>
              <a:ext cx="192" cy="192"/>
              <a:chOff x="576" y="2160"/>
              <a:chExt cx="192" cy="192"/>
            </a:xfrm>
          </p:grpSpPr>
          <p:sp>
            <p:nvSpPr>
              <p:cNvPr id="157" name="Oval 15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Line 15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 name="Line 15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9" name="Group 157"/>
          <p:cNvGrpSpPr>
            <a:grpSpLocks/>
          </p:cNvGrpSpPr>
          <p:nvPr/>
        </p:nvGrpSpPr>
        <p:grpSpPr bwMode="auto">
          <a:xfrm>
            <a:off x="6172200" y="4508242"/>
            <a:ext cx="304800" cy="304800"/>
            <a:chOff x="576" y="2160"/>
            <a:chExt cx="192" cy="192"/>
          </a:xfrm>
        </p:grpSpPr>
        <p:sp>
          <p:nvSpPr>
            <p:cNvPr id="160" name="Oval 15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Line 15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2" name="Group 160"/>
          <p:cNvGrpSpPr>
            <a:grpSpLocks/>
          </p:cNvGrpSpPr>
          <p:nvPr/>
        </p:nvGrpSpPr>
        <p:grpSpPr bwMode="auto">
          <a:xfrm>
            <a:off x="4648200" y="4889242"/>
            <a:ext cx="304800" cy="304800"/>
            <a:chOff x="576" y="2160"/>
            <a:chExt cx="192" cy="192"/>
          </a:xfrm>
        </p:grpSpPr>
        <p:sp>
          <p:nvSpPr>
            <p:cNvPr id="163" name="Oval 16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Line 16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 name="Group 163"/>
          <p:cNvGrpSpPr>
            <a:grpSpLocks/>
          </p:cNvGrpSpPr>
          <p:nvPr/>
        </p:nvGrpSpPr>
        <p:grpSpPr bwMode="auto">
          <a:xfrm>
            <a:off x="5029200" y="4965442"/>
            <a:ext cx="152400" cy="152400"/>
            <a:chOff x="1728" y="2256"/>
            <a:chExt cx="192" cy="192"/>
          </a:xfrm>
        </p:grpSpPr>
        <p:grpSp>
          <p:nvGrpSpPr>
            <p:cNvPr id="166" name="Group 164"/>
            <p:cNvGrpSpPr>
              <a:grpSpLocks/>
            </p:cNvGrpSpPr>
            <p:nvPr/>
          </p:nvGrpSpPr>
          <p:grpSpPr bwMode="auto">
            <a:xfrm>
              <a:off x="1728" y="2256"/>
              <a:ext cx="192" cy="192"/>
              <a:chOff x="576" y="2160"/>
              <a:chExt cx="192" cy="192"/>
            </a:xfrm>
          </p:grpSpPr>
          <p:sp>
            <p:nvSpPr>
              <p:cNvPr id="168" name="Oval 16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Line 16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7" name="Line 16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0" name="Group 168"/>
          <p:cNvGrpSpPr>
            <a:grpSpLocks/>
          </p:cNvGrpSpPr>
          <p:nvPr/>
        </p:nvGrpSpPr>
        <p:grpSpPr bwMode="auto">
          <a:xfrm>
            <a:off x="5257800" y="4889242"/>
            <a:ext cx="304800" cy="304800"/>
            <a:chOff x="576" y="2160"/>
            <a:chExt cx="192" cy="192"/>
          </a:xfrm>
        </p:grpSpPr>
        <p:sp>
          <p:nvSpPr>
            <p:cNvPr id="171" name="Oval 16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 name="Line 17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3" name="Group 171"/>
          <p:cNvGrpSpPr>
            <a:grpSpLocks/>
          </p:cNvGrpSpPr>
          <p:nvPr/>
        </p:nvGrpSpPr>
        <p:grpSpPr bwMode="auto">
          <a:xfrm>
            <a:off x="5638800" y="4965442"/>
            <a:ext cx="152400" cy="152400"/>
            <a:chOff x="1728" y="2256"/>
            <a:chExt cx="192" cy="192"/>
          </a:xfrm>
        </p:grpSpPr>
        <p:grpSp>
          <p:nvGrpSpPr>
            <p:cNvPr id="174" name="Group 172"/>
            <p:cNvGrpSpPr>
              <a:grpSpLocks/>
            </p:cNvGrpSpPr>
            <p:nvPr/>
          </p:nvGrpSpPr>
          <p:grpSpPr bwMode="auto">
            <a:xfrm>
              <a:off x="1728" y="2256"/>
              <a:ext cx="192" cy="192"/>
              <a:chOff x="576" y="2160"/>
              <a:chExt cx="192" cy="192"/>
            </a:xfrm>
          </p:grpSpPr>
          <p:sp>
            <p:nvSpPr>
              <p:cNvPr id="176" name="Oval 17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Line 17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 name="Line 17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 name="Group 176"/>
          <p:cNvGrpSpPr>
            <a:grpSpLocks/>
          </p:cNvGrpSpPr>
          <p:nvPr/>
        </p:nvGrpSpPr>
        <p:grpSpPr bwMode="auto">
          <a:xfrm>
            <a:off x="5867400" y="4889242"/>
            <a:ext cx="304800" cy="304800"/>
            <a:chOff x="576" y="2160"/>
            <a:chExt cx="192" cy="192"/>
          </a:xfrm>
        </p:grpSpPr>
        <p:sp>
          <p:nvSpPr>
            <p:cNvPr id="179" name="Oval 17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Line 17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1" name="Group 179"/>
          <p:cNvGrpSpPr>
            <a:grpSpLocks/>
          </p:cNvGrpSpPr>
          <p:nvPr/>
        </p:nvGrpSpPr>
        <p:grpSpPr bwMode="auto">
          <a:xfrm>
            <a:off x="6248400" y="4965442"/>
            <a:ext cx="152400" cy="152400"/>
            <a:chOff x="1728" y="2256"/>
            <a:chExt cx="192" cy="192"/>
          </a:xfrm>
        </p:grpSpPr>
        <p:grpSp>
          <p:nvGrpSpPr>
            <p:cNvPr id="182" name="Group 180"/>
            <p:cNvGrpSpPr>
              <a:grpSpLocks/>
            </p:cNvGrpSpPr>
            <p:nvPr/>
          </p:nvGrpSpPr>
          <p:grpSpPr bwMode="auto">
            <a:xfrm>
              <a:off x="1728" y="2256"/>
              <a:ext cx="192" cy="192"/>
              <a:chOff x="576" y="2160"/>
              <a:chExt cx="192" cy="192"/>
            </a:xfrm>
          </p:grpSpPr>
          <p:sp>
            <p:nvSpPr>
              <p:cNvPr id="184" name="Oval 18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Line 18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3" name="Line 183"/>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 name="Group 184"/>
          <p:cNvGrpSpPr>
            <a:grpSpLocks/>
          </p:cNvGrpSpPr>
          <p:nvPr/>
        </p:nvGrpSpPr>
        <p:grpSpPr bwMode="auto">
          <a:xfrm>
            <a:off x="4724400" y="5346442"/>
            <a:ext cx="152400" cy="152400"/>
            <a:chOff x="1728" y="2256"/>
            <a:chExt cx="192" cy="192"/>
          </a:xfrm>
        </p:grpSpPr>
        <p:grpSp>
          <p:nvGrpSpPr>
            <p:cNvPr id="187" name="Group 185"/>
            <p:cNvGrpSpPr>
              <a:grpSpLocks/>
            </p:cNvGrpSpPr>
            <p:nvPr/>
          </p:nvGrpSpPr>
          <p:grpSpPr bwMode="auto">
            <a:xfrm>
              <a:off x="1728" y="2256"/>
              <a:ext cx="192" cy="192"/>
              <a:chOff x="576" y="2160"/>
              <a:chExt cx="192" cy="192"/>
            </a:xfrm>
          </p:grpSpPr>
          <p:sp>
            <p:nvSpPr>
              <p:cNvPr id="189" name="Oval 18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Line 18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8" name="Line 18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 name="Group 189"/>
          <p:cNvGrpSpPr>
            <a:grpSpLocks/>
          </p:cNvGrpSpPr>
          <p:nvPr/>
        </p:nvGrpSpPr>
        <p:grpSpPr bwMode="auto">
          <a:xfrm>
            <a:off x="4953000" y="5270242"/>
            <a:ext cx="304800" cy="304800"/>
            <a:chOff x="576" y="2160"/>
            <a:chExt cx="192" cy="192"/>
          </a:xfrm>
        </p:grpSpPr>
        <p:sp>
          <p:nvSpPr>
            <p:cNvPr id="192" name="Oval 19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Line 19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 name="Group 192"/>
          <p:cNvGrpSpPr>
            <a:grpSpLocks/>
          </p:cNvGrpSpPr>
          <p:nvPr/>
        </p:nvGrpSpPr>
        <p:grpSpPr bwMode="auto">
          <a:xfrm>
            <a:off x="5334000" y="5346442"/>
            <a:ext cx="152400" cy="152400"/>
            <a:chOff x="1728" y="2256"/>
            <a:chExt cx="192" cy="192"/>
          </a:xfrm>
        </p:grpSpPr>
        <p:grpSp>
          <p:nvGrpSpPr>
            <p:cNvPr id="195" name="Group 193"/>
            <p:cNvGrpSpPr>
              <a:grpSpLocks/>
            </p:cNvGrpSpPr>
            <p:nvPr/>
          </p:nvGrpSpPr>
          <p:grpSpPr bwMode="auto">
            <a:xfrm>
              <a:off x="1728" y="2256"/>
              <a:ext cx="192" cy="192"/>
              <a:chOff x="576" y="2160"/>
              <a:chExt cx="192" cy="192"/>
            </a:xfrm>
          </p:grpSpPr>
          <p:sp>
            <p:nvSpPr>
              <p:cNvPr id="197" name="Oval 19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Line 19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 name="Line 19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9" name="Group 197"/>
          <p:cNvGrpSpPr>
            <a:grpSpLocks/>
          </p:cNvGrpSpPr>
          <p:nvPr/>
        </p:nvGrpSpPr>
        <p:grpSpPr bwMode="auto">
          <a:xfrm>
            <a:off x="5562600" y="5270242"/>
            <a:ext cx="304800" cy="304800"/>
            <a:chOff x="576" y="2160"/>
            <a:chExt cx="192" cy="192"/>
          </a:xfrm>
        </p:grpSpPr>
        <p:sp>
          <p:nvSpPr>
            <p:cNvPr id="200" name="Oval 19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 name="Line 19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2" name="Group 200"/>
          <p:cNvGrpSpPr>
            <a:grpSpLocks/>
          </p:cNvGrpSpPr>
          <p:nvPr/>
        </p:nvGrpSpPr>
        <p:grpSpPr bwMode="auto">
          <a:xfrm>
            <a:off x="5943600" y="5346442"/>
            <a:ext cx="152400" cy="152400"/>
            <a:chOff x="1728" y="2256"/>
            <a:chExt cx="192" cy="192"/>
          </a:xfrm>
        </p:grpSpPr>
        <p:grpSp>
          <p:nvGrpSpPr>
            <p:cNvPr id="203" name="Group 201"/>
            <p:cNvGrpSpPr>
              <a:grpSpLocks/>
            </p:cNvGrpSpPr>
            <p:nvPr/>
          </p:nvGrpSpPr>
          <p:grpSpPr bwMode="auto">
            <a:xfrm>
              <a:off x="1728" y="2256"/>
              <a:ext cx="192" cy="192"/>
              <a:chOff x="576" y="2160"/>
              <a:chExt cx="192" cy="192"/>
            </a:xfrm>
          </p:grpSpPr>
          <p:sp>
            <p:nvSpPr>
              <p:cNvPr id="205" name="Oval 20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 name="Line 20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 name="Line 20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7" name="Group 205"/>
          <p:cNvGrpSpPr>
            <a:grpSpLocks/>
          </p:cNvGrpSpPr>
          <p:nvPr/>
        </p:nvGrpSpPr>
        <p:grpSpPr bwMode="auto">
          <a:xfrm>
            <a:off x="6172200" y="5270242"/>
            <a:ext cx="304800" cy="304800"/>
            <a:chOff x="576" y="2160"/>
            <a:chExt cx="192" cy="192"/>
          </a:xfrm>
        </p:grpSpPr>
        <p:sp>
          <p:nvSpPr>
            <p:cNvPr id="208" name="Oval 20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Line 20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0" name="Rectangle 209"/>
          <p:cNvSpPr/>
          <p:nvPr/>
        </p:nvSpPr>
        <p:spPr>
          <a:xfrm>
            <a:off x="3009900" y="5802868"/>
            <a:ext cx="792205" cy="369332"/>
          </a:xfrm>
          <a:prstGeom prst="rect">
            <a:avLst/>
          </a:prstGeom>
        </p:spPr>
        <p:txBody>
          <a:bodyPr wrap="none">
            <a:spAutoFit/>
          </a:bodyPr>
          <a:lstStyle/>
          <a:p>
            <a:r>
              <a:rPr lang="en-US" i="1" dirty="0">
                <a:solidFill>
                  <a:srgbClr val="FF0000"/>
                </a:solidFill>
              </a:rPr>
              <a:t>p</a:t>
            </a:r>
            <a:r>
              <a:rPr lang="en-US" dirty="0">
                <a:solidFill>
                  <a:srgbClr val="FF0000"/>
                </a:solidFill>
              </a:rPr>
              <a:t>-type</a:t>
            </a:r>
            <a:endParaRPr lang="en-US" dirty="0"/>
          </a:p>
        </p:txBody>
      </p:sp>
      <p:sp>
        <p:nvSpPr>
          <p:cNvPr id="211" name="Rectangle 210"/>
          <p:cNvSpPr/>
          <p:nvPr/>
        </p:nvSpPr>
        <p:spPr>
          <a:xfrm>
            <a:off x="4998995" y="5802868"/>
            <a:ext cx="822661" cy="369332"/>
          </a:xfrm>
          <a:prstGeom prst="rect">
            <a:avLst/>
          </a:prstGeom>
        </p:spPr>
        <p:txBody>
          <a:bodyPr wrap="none">
            <a:spAutoFit/>
          </a:bodyPr>
          <a:lstStyle/>
          <a:p>
            <a:r>
              <a:rPr lang="en-US" i="1" dirty="0" smtClean="0">
                <a:solidFill>
                  <a:srgbClr val="FF0000"/>
                </a:solidFill>
              </a:rPr>
              <a:t>n</a:t>
            </a:r>
            <a:r>
              <a:rPr lang="en-US" dirty="0" smtClean="0">
                <a:solidFill>
                  <a:srgbClr val="FF0000"/>
                </a:solidFill>
              </a:rPr>
              <a:t>-type</a:t>
            </a:r>
            <a:endParaRPr lang="en-US" dirty="0"/>
          </a:p>
        </p:txBody>
      </p:sp>
      <p:sp>
        <p:nvSpPr>
          <p:cNvPr id="212" name="Line 15"/>
          <p:cNvSpPr>
            <a:spLocks noChangeShapeType="1"/>
          </p:cNvSpPr>
          <p:nvPr/>
        </p:nvSpPr>
        <p:spPr bwMode="auto">
          <a:xfrm flipV="1">
            <a:off x="1905000" y="5486891"/>
            <a:ext cx="685800" cy="15190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
        <p:nvSpPr>
          <p:cNvPr id="213" name="Text Box 16"/>
          <p:cNvSpPr txBox="1">
            <a:spLocks noChangeArrowheads="1"/>
          </p:cNvSpPr>
          <p:nvPr/>
        </p:nvSpPr>
        <p:spPr bwMode="auto">
          <a:xfrm>
            <a:off x="6977746" y="4082446"/>
            <a:ext cx="1600200" cy="369332"/>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dirty="0" smtClean="0">
                <a:solidFill>
                  <a:srgbClr val="0000CC"/>
                </a:solidFill>
              </a:rPr>
              <a:t>free electrons</a:t>
            </a:r>
            <a:endParaRPr lang="en-US" sz="1800" dirty="0">
              <a:solidFill>
                <a:srgbClr val="0000CC"/>
              </a:solidFill>
            </a:endParaRPr>
          </a:p>
        </p:txBody>
      </p:sp>
      <p:sp>
        <p:nvSpPr>
          <p:cNvPr id="214" name="Text Box 16"/>
          <p:cNvSpPr txBox="1">
            <a:spLocks noChangeArrowheads="1"/>
          </p:cNvSpPr>
          <p:nvPr/>
        </p:nvSpPr>
        <p:spPr bwMode="auto">
          <a:xfrm>
            <a:off x="625927" y="4123758"/>
            <a:ext cx="1600200" cy="369332"/>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dirty="0" smtClean="0">
                <a:solidFill>
                  <a:srgbClr val="0000CC"/>
                </a:solidFill>
              </a:rPr>
              <a:t>free holes</a:t>
            </a:r>
            <a:endParaRPr lang="en-US" sz="1800" dirty="0">
              <a:solidFill>
                <a:srgbClr val="0000CC"/>
              </a:solidFill>
            </a:endParaRPr>
          </a:p>
        </p:txBody>
      </p:sp>
      <p:sp>
        <p:nvSpPr>
          <p:cNvPr id="215" name="Line 15"/>
          <p:cNvSpPr>
            <a:spLocks noChangeShapeType="1"/>
          </p:cNvSpPr>
          <p:nvPr/>
        </p:nvSpPr>
        <p:spPr bwMode="auto">
          <a:xfrm flipV="1">
            <a:off x="2038350" y="4203443"/>
            <a:ext cx="492577" cy="84666"/>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Line 15"/>
          <p:cNvSpPr>
            <a:spLocks noChangeShapeType="1"/>
          </p:cNvSpPr>
          <p:nvPr/>
        </p:nvSpPr>
        <p:spPr bwMode="auto">
          <a:xfrm flipH="1">
            <a:off x="6400800" y="4255867"/>
            <a:ext cx="576946" cy="252761"/>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4099138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sz="3200" b="0" dirty="0" smtClean="0"/>
              <a:t>4.2.</a:t>
            </a:r>
            <a:r>
              <a:rPr lang="en-US" sz="3200" dirty="0" smtClean="0"/>
              <a:t> Operation with Open-Circuit Terminals</a:t>
            </a:r>
          </a:p>
        </p:txBody>
      </p:sp>
      <p:sp>
        <p:nvSpPr>
          <p:cNvPr id="44036" name="Rectangle 3"/>
          <p:cNvSpPr>
            <a:spLocks noGrp="1" noChangeArrowheads="1"/>
          </p:cNvSpPr>
          <p:nvPr>
            <p:ph idx="1"/>
          </p:nvPr>
        </p:nvSpPr>
        <p:spPr/>
        <p:txBody>
          <a:bodyPr/>
          <a:lstStyle/>
          <a:p>
            <a:pPr eaLnBrk="1" hangingPunct="1"/>
            <a:r>
              <a:rPr lang="en-US" sz="2800" b="1" smtClean="0">
                <a:solidFill>
                  <a:srgbClr val="FF0000"/>
                </a:solidFill>
              </a:rPr>
              <a:t>Q:</a:t>
            </a:r>
            <a:r>
              <a:rPr lang="en-US" sz="2800" smtClean="0"/>
              <a:t> What happens when a </a:t>
            </a:r>
            <a:r>
              <a:rPr lang="en-US" sz="2800" i="1" smtClean="0">
                <a:solidFill>
                  <a:srgbClr val="FF0000"/>
                </a:solidFill>
              </a:rPr>
              <a:t>pn</a:t>
            </a:r>
            <a:r>
              <a:rPr lang="en-US" sz="2800" smtClean="0">
                <a:solidFill>
                  <a:srgbClr val="FF0000"/>
                </a:solidFill>
              </a:rPr>
              <a:t>-junction is newly formed</a:t>
            </a:r>
            <a:r>
              <a:rPr lang="en-US" sz="2800" smtClean="0"/>
              <a:t> – aka. when the </a:t>
            </a:r>
            <a:r>
              <a:rPr lang="en-US" sz="2800" i="1" smtClean="0"/>
              <a:t>p</a:t>
            </a:r>
            <a:r>
              <a:rPr lang="en-US" sz="2800" smtClean="0"/>
              <a:t>-type and </a:t>
            </a:r>
            <a:r>
              <a:rPr lang="en-US" sz="2800" i="1" smtClean="0"/>
              <a:t>n</a:t>
            </a:r>
            <a:r>
              <a:rPr lang="en-US" sz="2800" smtClean="0"/>
              <a:t>-type semiconductors first touch one another? </a:t>
            </a:r>
          </a:p>
          <a:p>
            <a:pPr lvl="1" eaLnBrk="1" hangingPunct="1"/>
            <a:r>
              <a:rPr lang="en-US" sz="2800" b="1" smtClean="0">
                <a:solidFill>
                  <a:srgbClr val="008000"/>
                </a:solidFill>
              </a:rPr>
              <a:t>A: </a:t>
            </a:r>
            <a:r>
              <a:rPr lang="en-US" sz="2800" smtClean="0"/>
              <a:t>See following slides…</a:t>
            </a:r>
          </a:p>
        </p:txBody>
      </p:sp>
      <p:sp>
        <p:nvSpPr>
          <p:cNvPr id="2" name="Date Placeholder 1"/>
          <p:cNvSpPr>
            <a:spLocks noGrp="1"/>
          </p:cNvSpPr>
          <p:nvPr>
            <p:ph type="dt" sz="half" idx="10"/>
          </p:nvPr>
        </p:nvSpPr>
        <p:spPr/>
        <p:txBody>
          <a:bodyPr/>
          <a:lstStyle/>
          <a:p>
            <a:fld id="{22BC15F3-A8B4-4822-A7A2-B156F3ADE9D0}"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18626280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2"/>
          <p:cNvSpPr txBox="1">
            <a:spLocks noChangeArrowheads="1"/>
          </p:cNvSpPr>
          <p:nvPr/>
        </p:nvSpPr>
        <p:spPr bwMode="auto">
          <a:xfrm>
            <a:off x="854075" y="5574268"/>
            <a:ext cx="735964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1800" b="1"/>
              <a:t>Figure:</a:t>
            </a:r>
            <a:r>
              <a:rPr lang="en-US" sz="1800"/>
              <a:t> The </a:t>
            </a:r>
            <a:r>
              <a:rPr lang="en-US" sz="1800" i="1"/>
              <a:t>pn</a:t>
            </a:r>
            <a:r>
              <a:rPr lang="en-US" sz="1800"/>
              <a:t> junction with no applied voltage (open-circuited terminals).</a:t>
            </a:r>
          </a:p>
        </p:txBody>
      </p:sp>
      <p:sp>
        <p:nvSpPr>
          <p:cNvPr id="45060" name="Line 139"/>
          <p:cNvSpPr>
            <a:spLocks noChangeShapeType="1"/>
          </p:cNvSpPr>
          <p:nvPr/>
        </p:nvSpPr>
        <p:spPr bwMode="auto">
          <a:xfrm>
            <a:off x="1524000" y="4488419"/>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Oval 138"/>
          <p:cNvSpPr>
            <a:spLocks noChangeArrowheads="1"/>
          </p:cNvSpPr>
          <p:nvPr/>
        </p:nvSpPr>
        <p:spPr bwMode="auto">
          <a:xfrm>
            <a:off x="7467600" y="4412219"/>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2" name="Rectangle 8"/>
          <p:cNvSpPr>
            <a:spLocks noChangeArrowheads="1"/>
          </p:cNvSpPr>
          <p:nvPr/>
        </p:nvSpPr>
        <p:spPr bwMode="auto">
          <a:xfrm>
            <a:off x="2362200" y="3497819"/>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3" name="Rectangle 9"/>
          <p:cNvSpPr>
            <a:spLocks noChangeArrowheads="1"/>
          </p:cNvSpPr>
          <p:nvPr/>
        </p:nvSpPr>
        <p:spPr bwMode="auto">
          <a:xfrm>
            <a:off x="4495800" y="3497819"/>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64" name="Group 147"/>
          <p:cNvGrpSpPr>
            <a:grpSpLocks/>
          </p:cNvGrpSpPr>
          <p:nvPr/>
        </p:nvGrpSpPr>
        <p:grpSpPr bwMode="auto">
          <a:xfrm>
            <a:off x="2514600" y="3726419"/>
            <a:ext cx="304800" cy="304800"/>
            <a:chOff x="1728" y="2256"/>
            <a:chExt cx="192" cy="192"/>
          </a:xfrm>
        </p:grpSpPr>
        <p:grpSp>
          <p:nvGrpSpPr>
            <p:cNvPr id="45164" name="Group 62"/>
            <p:cNvGrpSpPr>
              <a:grpSpLocks/>
            </p:cNvGrpSpPr>
            <p:nvPr/>
          </p:nvGrpSpPr>
          <p:grpSpPr bwMode="auto">
            <a:xfrm>
              <a:off x="1728" y="2256"/>
              <a:ext cx="192" cy="192"/>
              <a:chOff x="576" y="2160"/>
              <a:chExt cx="192" cy="192"/>
            </a:xfrm>
          </p:grpSpPr>
          <p:sp>
            <p:nvSpPr>
              <p:cNvPr id="45166" name="Oval 6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7" name="Line 6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65" name="Line 11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65" name="Line 144"/>
          <p:cNvSpPr>
            <a:spLocks noChangeShapeType="1"/>
          </p:cNvSpPr>
          <p:nvPr/>
        </p:nvSpPr>
        <p:spPr bwMode="auto">
          <a:xfrm>
            <a:off x="2514600" y="2659619"/>
            <a:ext cx="0" cy="1066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Line 145"/>
          <p:cNvSpPr>
            <a:spLocks noChangeShapeType="1"/>
          </p:cNvSpPr>
          <p:nvPr/>
        </p:nvSpPr>
        <p:spPr bwMode="auto">
          <a:xfrm>
            <a:off x="6477000" y="2735819"/>
            <a:ext cx="0" cy="1066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Text Box 142"/>
          <p:cNvSpPr txBox="1">
            <a:spLocks noChangeArrowheads="1"/>
          </p:cNvSpPr>
          <p:nvPr/>
        </p:nvSpPr>
        <p:spPr bwMode="auto">
          <a:xfrm>
            <a:off x="5943600" y="2354819"/>
            <a:ext cx="2743200" cy="701675"/>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i="1">
                <a:solidFill>
                  <a:srgbClr val="FF0000"/>
                </a:solidFill>
              </a:rPr>
              <a:t>n</a:t>
            </a:r>
            <a:r>
              <a:rPr lang="en-US" sz="2000">
                <a:solidFill>
                  <a:srgbClr val="FF0000"/>
                </a:solidFill>
              </a:rPr>
              <a:t>-type semiconductor filled with free electrons</a:t>
            </a:r>
          </a:p>
        </p:txBody>
      </p:sp>
      <p:sp>
        <p:nvSpPr>
          <p:cNvPr id="45068" name="Text Box 136"/>
          <p:cNvSpPr txBox="1">
            <a:spLocks noChangeArrowheads="1"/>
          </p:cNvSpPr>
          <p:nvPr/>
        </p:nvSpPr>
        <p:spPr bwMode="auto">
          <a:xfrm>
            <a:off x="381000" y="2338944"/>
            <a:ext cx="2743200" cy="701675"/>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i="1" dirty="0">
                <a:solidFill>
                  <a:srgbClr val="FF0000"/>
                </a:solidFill>
              </a:rPr>
              <a:t>p</a:t>
            </a:r>
            <a:r>
              <a:rPr lang="en-US" sz="2000" dirty="0">
                <a:solidFill>
                  <a:srgbClr val="FF0000"/>
                </a:solidFill>
              </a:rPr>
              <a:t>-type semiconductor filled with holes</a:t>
            </a:r>
          </a:p>
        </p:txBody>
      </p:sp>
      <p:sp>
        <p:nvSpPr>
          <p:cNvPr id="45069" name="Line 146"/>
          <p:cNvSpPr>
            <a:spLocks noChangeShapeType="1"/>
          </p:cNvSpPr>
          <p:nvPr/>
        </p:nvSpPr>
        <p:spPr bwMode="auto">
          <a:xfrm>
            <a:off x="4495800" y="2659619"/>
            <a:ext cx="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Text Box 143"/>
          <p:cNvSpPr txBox="1">
            <a:spLocks noChangeArrowheads="1"/>
          </p:cNvSpPr>
          <p:nvPr/>
        </p:nvSpPr>
        <p:spPr bwMode="auto">
          <a:xfrm>
            <a:off x="3276600" y="2507219"/>
            <a:ext cx="2514600" cy="396875"/>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junction</a:t>
            </a:r>
          </a:p>
        </p:txBody>
      </p:sp>
      <p:grpSp>
        <p:nvGrpSpPr>
          <p:cNvPr id="45071" name="Group 153"/>
          <p:cNvGrpSpPr>
            <a:grpSpLocks/>
          </p:cNvGrpSpPr>
          <p:nvPr/>
        </p:nvGrpSpPr>
        <p:grpSpPr bwMode="auto">
          <a:xfrm>
            <a:off x="3124200" y="3726419"/>
            <a:ext cx="304800" cy="304800"/>
            <a:chOff x="1728" y="2256"/>
            <a:chExt cx="192" cy="192"/>
          </a:xfrm>
        </p:grpSpPr>
        <p:grpSp>
          <p:nvGrpSpPr>
            <p:cNvPr id="45160" name="Group 154"/>
            <p:cNvGrpSpPr>
              <a:grpSpLocks/>
            </p:cNvGrpSpPr>
            <p:nvPr/>
          </p:nvGrpSpPr>
          <p:grpSpPr bwMode="auto">
            <a:xfrm>
              <a:off x="1728" y="2256"/>
              <a:ext cx="192" cy="192"/>
              <a:chOff x="576" y="2160"/>
              <a:chExt cx="192" cy="192"/>
            </a:xfrm>
          </p:grpSpPr>
          <p:sp>
            <p:nvSpPr>
              <p:cNvPr id="45162" name="Oval 15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3" name="Line 15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61" name="Line 15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72" name="Group 163"/>
          <p:cNvGrpSpPr>
            <a:grpSpLocks/>
          </p:cNvGrpSpPr>
          <p:nvPr/>
        </p:nvGrpSpPr>
        <p:grpSpPr bwMode="auto">
          <a:xfrm>
            <a:off x="3733800" y="3726419"/>
            <a:ext cx="304800" cy="304800"/>
            <a:chOff x="1728" y="2256"/>
            <a:chExt cx="192" cy="192"/>
          </a:xfrm>
        </p:grpSpPr>
        <p:grpSp>
          <p:nvGrpSpPr>
            <p:cNvPr id="45156" name="Group 164"/>
            <p:cNvGrpSpPr>
              <a:grpSpLocks/>
            </p:cNvGrpSpPr>
            <p:nvPr/>
          </p:nvGrpSpPr>
          <p:grpSpPr bwMode="auto">
            <a:xfrm>
              <a:off x="1728" y="2256"/>
              <a:ext cx="192" cy="192"/>
              <a:chOff x="576" y="2160"/>
              <a:chExt cx="192" cy="192"/>
            </a:xfrm>
          </p:grpSpPr>
          <p:sp>
            <p:nvSpPr>
              <p:cNvPr id="45158" name="Oval 16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9" name="Line 16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57" name="Line 16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73" name="Group 173"/>
          <p:cNvGrpSpPr>
            <a:grpSpLocks/>
          </p:cNvGrpSpPr>
          <p:nvPr/>
        </p:nvGrpSpPr>
        <p:grpSpPr bwMode="auto">
          <a:xfrm>
            <a:off x="2819400" y="4107419"/>
            <a:ext cx="304800" cy="304800"/>
            <a:chOff x="1728" y="2256"/>
            <a:chExt cx="192" cy="192"/>
          </a:xfrm>
        </p:grpSpPr>
        <p:grpSp>
          <p:nvGrpSpPr>
            <p:cNvPr id="45152" name="Group 174"/>
            <p:cNvGrpSpPr>
              <a:grpSpLocks/>
            </p:cNvGrpSpPr>
            <p:nvPr/>
          </p:nvGrpSpPr>
          <p:grpSpPr bwMode="auto">
            <a:xfrm>
              <a:off x="1728" y="2256"/>
              <a:ext cx="192" cy="192"/>
              <a:chOff x="576" y="2160"/>
              <a:chExt cx="192" cy="192"/>
            </a:xfrm>
          </p:grpSpPr>
          <p:sp>
            <p:nvSpPr>
              <p:cNvPr id="45154" name="Oval 17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5" name="Line 17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53" name="Line 17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74" name="Group 183"/>
          <p:cNvGrpSpPr>
            <a:grpSpLocks/>
          </p:cNvGrpSpPr>
          <p:nvPr/>
        </p:nvGrpSpPr>
        <p:grpSpPr bwMode="auto">
          <a:xfrm>
            <a:off x="3429000" y="4107419"/>
            <a:ext cx="304800" cy="304800"/>
            <a:chOff x="1728" y="2256"/>
            <a:chExt cx="192" cy="192"/>
          </a:xfrm>
        </p:grpSpPr>
        <p:grpSp>
          <p:nvGrpSpPr>
            <p:cNvPr id="45148" name="Group 184"/>
            <p:cNvGrpSpPr>
              <a:grpSpLocks/>
            </p:cNvGrpSpPr>
            <p:nvPr/>
          </p:nvGrpSpPr>
          <p:grpSpPr bwMode="auto">
            <a:xfrm>
              <a:off x="1728" y="2256"/>
              <a:ext cx="192" cy="192"/>
              <a:chOff x="576" y="2160"/>
              <a:chExt cx="192" cy="192"/>
            </a:xfrm>
          </p:grpSpPr>
          <p:sp>
            <p:nvSpPr>
              <p:cNvPr id="45150" name="Oval 18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1" name="Line 18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49" name="Line 18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75" name="Group 208"/>
          <p:cNvGrpSpPr>
            <a:grpSpLocks/>
          </p:cNvGrpSpPr>
          <p:nvPr/>
        </p:nvGrpSpPr>
        <p:grpSpPr bwMode="auto">
          <a:xfrm>
            <a:off x="4038600" y="4107419"/>
            <a:ext cx="304800" cy="304800"/>
            <a:chOff x="1728" y="2256"/>
            <a:chExt cx="192" cy="192"/>
          </a:xfrm>
        </p:grpSpPr>
        <p:grpSp>
          <p:nvGrpSpPr>
            <p:cNvPr id="45144" name="Group 209"/>
            <p:cNvGrpSpPr>
              <a:grpSpLocks/>
            </p:cNvGrpSpPr>
            <p:nvPr/>
          </p:nvGrpSpPr>
          <p:grpSpPr bwMode="auto">
            <a:xfrm>
              <a:off x="1728" y="2256"/>
              <a:ext cx="192" cy="192"/>
              <a:chOff x="576" y="2160"/>
              <a:chExt cx="192" cy="192"/>
            </a:xfrm>
          </p:grpSpPr>
          <p:sp>
            <p:nvSpPr>
              <p:cNvPr id="45146" name="Oval 21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7" name="Line 21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45" name="Line 21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76" name="Group 213"/>
          <p:cNvGrpSpPr>
            <a:grpSpLocks/>
          </p:cNvGrpSpPr>
          <p:nvPr/>
        </p:nvGrpSpPr>
        <p:grpSpPr bwMode="auto">
          <a:xfrm>
            <a:off x="2514600" y="4488419"/>
            <a:ext cx="304800" cy="304800"/>
            <a:chOff x="1728" y="2256"/>
            <a:chExt cx="192" cy="192"/>
          </a:xfrm>
        </p:grpSpPr>
        <p:grpSp>
          <p:nvGrpSpPr>
            <p:cNvPr id="45140" name="Group 214"/>
            <p:cNvGrpSpPr>
              <a:grpSpLocks/>
            </p:cNvGrpSpPr>
            <p:nvPr/>
          </p:nvGrpSpPr>
          <p:grpSpPr bwMode="auto">
            <a:xfrm>
              <a:off x="1728" y="2256"/>
              <a:ext cx="192" cy="192"/>
              <a:chOff x="576" y="2160"/>
              <a:chExt cx="192" cy="192"/>
            </a:xfrm>
          </p:grpSpPr>
          <p:sp>
            <p:nvSpPr>
              <p:cNvPr id="45142" name="Oval 21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3" name="Line 21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41" name="Line 21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77" name="Group 221"/>
          <p:cNvGrpSpPr>
            <a:grpSpLocks/>
          </p:cNvGrpSpPr>
          <p:nvPr/>
        </p:nvGrpSpPr>
        <p:grpSpPr bwMode="auto">
          <a:xfrm>
            <a:off x="3124200" y="4488419"/>
            <a:ext cx="304800" cy="304800"/>
            <a:chOff x="1728" y="2256"/>
            <a:chExt cx="192" cy="192"/>
          </a:xfrm>
        </p:grpSpPr>
        <p:grpSp>
          <p:nvGrpSpPr>
            <p:cNvPr id="45136" name="Group 222"/>
            <p:cNvGrpSpPr>
              <a:grpSpLocks/>
            </p:cNvGrpSpPr>
            <p:nvPr/>
          </p:nvGrpSpPr>
          <p:grpSpPr bwMode="auto">
            <a:xfrm>
              <a:off x="1728" y="2256"/>
              <a:ext cx="192" cy="192"/>
              <a:chOff x="576" y="2160"/>
              <a:chExt cx="192" cy="192"/>
            </a:xfrm>
          </p:grpSpPr>
          <p:sp>
            <p:nvSpPr>
              <p:cNvPr id="45138" name="Oval 22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9" name="Line 22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37" name="Line 22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78" name="Group 226"/>
          <p:cNvGrpSpPr>
            <a:grpSpLocks/>
          </p:cNvGrpSpPr>
          <p:nvPr/>
        </p:nvGrpSpPr>
        <p:grpSpPr bwMode="auto">
          <a:xfrm>
            <a:off x="3733800" y="4488419"/>
            <a:ext cx="304800" cy="304800"/>
            <a:chOff x="1728" y="2256"/>
            <a:chExt cx="192" cy="192"/>
          </a:xfrm>
        </p:grpSpPr>
        <p:grpSp>
          <p:nvGrpSpPr>
            <p:cNvPr id="45132" name="Group 227"/>
            <p:cNvGrpSpPr>
              <a:grpSpLocks/>
            </p:cNvGrpSpPr>
            <p:nvPr/>
          </p:nvGrpSpPr>
          <p:grpSpPr bwMode="auto">
            <a:xfrm>
              <a:off x="1728" y="2256"/>
              <a:ext cx="192" cy="192"/>
              <a:chOff x="576" y="2160"/>
              <a:chExt cx="192" cy="192"/>
            </a:xfrm>
          </p:grpSpPr>
          <p:sp>
            <p:nvSpPr>
              <p:cNvPr id="45134" name="Oval 22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5" name="Line 22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33" name="Line 23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79" name="Group 231"/>
          <p:cNvGrpSpPr>
            <a:grpSpLocks/>
          </p:cNvGrpSpPr>
          <p:nvPr/>
        </p:nvGrpSpPr>
        <p:grpSpPr bwMode="auto">
          <a:xfrm>
            <a:off x="2819400" y="4869419"/>
            <a:ext cx="304800" cy="304800"/>
            <a:chOff x="1728" y="2256"/>
            <a:chExt cx="192" cy="192"/>
          </a:xfrm>
        </p:grpSpPr>
        <p:grpSp>
          <p:nvGrpSpPr>
            <p:cNvPr id="45128" name="Group 232"/>
            <p:cNvGrpSpPr>
              <a:grpSpLocks/>
            </p:cNvGrpSpPr>
            <p:nvPr/>
          </p:nvGrpSpPr>
          <p:grpSpPr bwMode="auto">
            <a:xfrm>
              <a:off x="1728" y="2256"/>
              <a:ext cx="192" cy="192"/>
              <a:chOff x="576" y="2160"/>
              <a:chExt cx="192" cy="192"/>
            </a:xfrm>
          </p:grpSpPr>
          <p:sp>
            <p:nvSpPr>
              <p:cNvPr id="45130" name="Oval 23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1" name="Line 23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29" name="Line 23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80" name="Group 236"/>
          <p:cNvGrpSpPr>
            <a:grpSpLocks/>
          </p:cNvGrpSpPr>
          <p:nvPr/>
        </p:nvGrpSpPr>
        <p:grpSpPr bwMode="auto">
          <a:xfrm>
            <a:off x="3429000" y="4869419"/>
            <a:ext cx="304800" cy="304800"/>
            <a:chOff x="1728" y="2256"/>
            <a:chExt cx="192" cy="192"/>
          </a:xfrm>
        </p:grpSpPr>
        <p:grpSp>
          <p:nvGrpSpPr>
            <p:cNvPr id="45124" name="Group 237"/>
            <p:cNvGrpSpPr>
              <a:grpSpLocks/>
            </p:cNvGrpSpPr>
            <p:nvPr/>
          </p:nvGrpSpPr>
          <p:grpSpPr bwMode="auto">
            <a:xfrm>
              <a:off x="1728" y="2256"/>
              <a:ext cx="192" cy="192"/>
              <a:chOff x="576" y="2160"/>
              <a:chExt cx="192" cy="192"/>
            </a:xfrm>
          </p:grpSpPr>
          <p:sp>
            <p:nvSpPr>
              <p:cNvPr id="45126" name="Oval 23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7" name="Line 23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25" name="Line 24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81" name="Group 256"/>
          <p:cNvGrpSpPr>
            <a:grpSpLocks/>
          </p:cNvGrpSpPr>
          <p:nvPr/>
        </p:nvGrpSpPr>
        <p:grpSpPr bwMode="auto">
          <a:xfrm>
            <a:off x="4038600" y="4869419"/>
            <a:ext cx="304800" cy="304800"/>
            <a:chOff x="1728" y="2256"/>
            <a:chExt cx="192" cy="192"/>
          </a:xfrm>
        </p:grpSpPr>
        <p:grpSp>
          <p:nvGrpSpPr>
            <p:cNvPr id="45120" name="Group 257"/>
            <p:cNvGrpSpPr>
              <a:grpSpLocks/>
            </p:cNvGrpSpPr>
            <p:nvPr/>
          </p:nvGrpSpPr>
          <p:grpSpPr bwMode="auto">
            <a:xfrm>
              <a:off x="1728" y="2256"/>
              <a:ext cx="192" cy="192"/>
              <a:chOff x="576" y="2160"/>
              <a:chExt cx="192" cy="192"/>
            </a:xfrm>
          </p:grpSpPr>
          <p:sp>
            <p:nvSpPr>
              <p:cNvPr id="45122" name="Oval 25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3" name="Line 25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121" name="Line 26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82" name="Oval 261"/>
          <p:cNvSpPr>
            <a:spLocks noChangeArrowheads="1"/>
          </p:cNvSpPr>
          <p:nvPr/>
        </p:nvSpPr>
        <p:spPr bwMode="auto">
          <a:xfrm>
            <a:off x="1447800" y="4412219"/>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83" name="Group 263"/>
          <p:cNvGrpSpPr>
            <a:grpSpLocks/>
          </p:cNvGrpSpPr>
          <p:nvPr/>
        </p:nvGrpSpPr>
        <p:grpSpPr bwMode="auto">
          <a:xfrm>
            <a:off x="4648200" y="3726419"/>
            <a:ext cx="304800" cy="304800"/>
            <a:chOff x="576" y="2160"/>
            <a:chExt cx="192" cy="192"/>
          </a:xfrm>
        </p:grpSpPr>
        <p:sp>
          <p:nvSpPr>
            <p:cNvPr id="45118" name="Oval 26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9" name="Line 26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84" name="Group 281"/>
          <p:cNvGrpSpPr>
            <a:grpSpLocks/>
          </p:cNvGrpSpPr>
          <p:nvPr/>
        </p:nvGrpSpPr>
        <p:grpSpPr bwMode="auto">
          <a:xfrm>
            <a:off x="5257800" y="3726419"/>
            <a:ext cx="304800" cy="304800"/>
            <a:chOff x="576" y="2160"/>
            <a:chExt cx="192" cy="192"/>
          </a:xfrm>
        </p:grpSpPr>
        <p:sp>
          <p:nvSpPr>
            <p:cNvPr id="45116" name="Oval 28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7" name="Line 28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85" name="Group 289"/>
          <p:cNvGrpSpPr>
            <a:grpSpLocks/>
          </p:cNvGrpSpPr>
          <p:nvPr/>
        </p:nvGrpSpPr>
        <p:grpSpPr bwMode="auto">
          <a:xfrm>
            <a:off x="5867400" y="3726419"/>
            <a:ext cx="304800" cy="304800"/>
            <a:chOff x="576" y="2160"/>
            <a:chExt cx="192" cy="192"/>
          </a:xfrm>
        </p:grpSpPr>
        <p:sp>
          <p:nvSpPr>
            <p:cNvPr id="45114" name="Oval 29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5" name="Line 29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86" name="Group 302"/>
          <p:cNvGrpSpPr>
            <a:grpSpLocks/>
          </p:cNvGrpSpPr>
          <p:nvPr/>
        </p:nvGrpSpPr>
        <p:grpSpPr bwMode="auto">
          <a:xfrm>
            <a:off x="4953000" y="4107419"/>
            <a:ext cx="304800" cy="304800"/>
            <a:chOff x="576" y="2160"/>
            <a:chExt cx="192" cy="192"/>
          </a:xfrm>
        </p:grpSpPr>
        <p:sp>
          <p:nvSpPr>
            <p:cNvPr id="45112" name="Oval 30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3" name="Line 30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87" name="Group 310"/>
          <p:cNvGrpSpPr>
            <a:grpSpLocks/>
          </p:cNvGrpSpPr>
          <p:nvPr/>
        </p:nvGrpSpPr>
        <p:grpSpPr bwMode="auto">
          <a:xfrm>
            <a:off x="5562600" y="4107419"/>
            <a:ext cx="304800" cy="304800"/>
            <a:chOff x="576" y="2160"/>
            <a:chExt cx="192" cy="192"/>
          </a:xfrm>
        </p:grpSpPr>
        <p:sp>
          <p:nvSpPr>
            <p:cNvPr id="45110" name="Oval 31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1" name="Line 31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88" name="Group 318"/>
          <p:cNvGrpSpPr>
            <a:grpSpLocks/>
          </p:cNvGrpSpPr>
          <p:nvPr/>
        </p:nvGrpSpPr>
        <p:grpSpPr bwMode="auto">
          <a:xfrm>
            <a:off x="6172200" y="4107419"/>
            <a:ext cx="304800" cy="304800"/>
            <a:chOff x="576" y="2160"/>
            <a:chExt cx="192" cy="192"/>
          </a:xfrm>
        </p:grpSpPr>
        <p:sp>
          <p:nvSpPr>
            <p:cNvPr id="45108" name="Oval 31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9" name="Line 32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89" name="Group 321"/>
          <p:cNvGrpSpPr>
            <a:grpSpLocks/>
          </p:cNvGrpSpPr>
          <p:nvPr/>
        </p:nvGrpSpPr>
        <p:grpSpPr bwMode="auto">
          <a:xfrm>
            <a:off x="4648200" y="4488419"/>
            <a:ext cx="304800" cy="304800"/>
            <a:chOff x="576" y="2160"/>
            <a:chExt cx="192" cy="192"/>
          </a:xfrm>
        </p:grpSpPr>
        <p:sp>
          <p:nvSpPr>
            <p:cNvPr id="45106" name="Oval 32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7" name="Line 32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90" name="Group 329"/>
          <p:cNvGrpSpPr>
            <a:grpSpLocks/>
          </p:cNvGrpSpPr>
          <p:nvPr/>
        </p:nvGrpSpPr>
        <p:grpSpPr bwMode="auto">
          <a:xfrm>
            <a:off x="5257800" y="4488419"/>
            <a:ext cx="304800" cy="304800"/>
            <a:chOff x="576" y="2160"/>
            <a:chExt cx="192" cy="192"/>
          </a:xfrm>
        </p:grpSpPr>
        <p:sp>
          <p:nvSpPr>
            <p:cNvPr id="45104" name="Oval 33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5" name="Line 33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91" name="Group 337"/>
          <p:cNvGrpSpPr>
            <a:grpSpLocks/>
          </p:cNvGrpSpPr>
          <p:nvPr/>
        </p:nvGrpSpPr>
        <p:grpSpPr bwMode="auto">
          <a:xfrm>
            <a:off x="5867400" y="4488419"/>
            <a:ext cx="304800" cy="304800"/>
            <a:chOff x="576" y="2160"/>
            <a:chExt cx="192" cy="192"/>
          </a:xfrm>
        </p:grpSpPr>
        <p:sp>
          <p:nvSpPr>
            <p:cNvPr id="45102" name="Oval 33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3" name="Line 33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92" name="Group 350"/>
          <p:cNvGrpSpPr>
            <a:grpSpLocks/>
          </p:cNvGrpSpPr>
          <p:nvPr/>
        </p:nvGrpSpPr>
        <p:grpSpPr bwMode="auto">
          <a:xfrm>
            <a:off x="4953000" y="4869419"/>
            <a:ext cx="304800" cy="304800"/>
            <a:chOff x="576" y="2160"/>
            <a:chExt cx="192" cy="192"/>
          </a:xfrm>
        </p:grpSpPr>
        <p:sp>
          <p:nvSpPr>
            <p:cNvPr id="45100" name="Oval 35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1" name="Line 35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93" name="Group 358"/>
          <p:cNvGrpSpPr>
            <a:grpSpLocks/>
          </p:cNvGrpSpPr>
          <p:nvPr/>
        </p:nvGrpSpPr>
        <p:grpSpPr bwMode="auto">
          <a:xfrm>
            <a:off x="5562600" y="4869419"/>
            <a:ext cx="304800" cy="304800"/>
            <a:chOff x="576" y="2160"/>
            <a:chExt cx="192" cy="192"/>
          </a:xfrm>
        </p:grpSpPr>
        <p:sp>
          <p:nvSpPr>
            <p:cNvPr id="45098" name="Oval 35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9" name="Line 36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94" name="Group 366"/>
          <p:cNvGrpSpPr>
            <a:grpSpLocks/>
          </p:cNvGrpSpPr>
          <p:nvPr/>
        </p:nvGrpSpPr>
        <p:grpSpPr bwMode="auto">
          <a:xfrm>
            <a:off x="6172200" y="4869419"/>
            <a:ext cx="304800" cy="304800"/>
            <a:chOff x="576" y="2160"/>
            <a:chExt cx="192" cy="192"/>
          </a:xfrm>
        </p:grpSpPr>
        <p:sp>
          <p:nvSpPr>
            <p:cNvPr id="45096" name="Oval 36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7" name="Line 36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95" name="Rectangle 369"/>
          <p:cNvSpPr>
            <a:spLocks noGrp="1" noChangeArrowheads="1"/>
          </p:cNvSpPr>
          <p:nvPr>
            <p:ph type="title"/>
          </p:nvPr>
        </p:nvSpPr>
        <p:spPr>
          <a:xfrm>
            <a:off x="495300" y="1076884"/>
            <a:ext cx="8001000" cy="881061"/>
          </a:xfrm>
          <a:noFill/>
        </p:spPr>
        <p:txBody>
          <a:bodyPr>
            <a:noAutofit/>
          </a:bodyPr>
          <a:lstStyle/>
          <a:p>
            <a:pPr eaLnBrk="1" hangingPunct="1"/>
            <a:r>
              <a:rPr lang="en-US" sz="2800" dirty="0" smtClean="0">
                <a:solidFill>
                  <a:schemeClr val="tx1"/>
                </a:solidFill>
              </a:rPr>
              <a:t>Step #1: </a:t>
            </a:r>
            <a:r>
              <a:rPr lang="en-US" sz="2800" b="0" dirty="0" smtClean="0">
                <a:solidFill>
                  <a:schemeClr val="tx1"/>
                </a:solidFill>
              </a:rPr>
              <a:t>The </a:t>
            </a:r>
            <a:r>
              <a:rPr lang="en-US" sz="2800" b="0" i="1" dirty="0" smtClean="0">
                <a:solidFill>
                  <a:schemeClr val="tx1"/>
                </a:solidFill>
              </a:rPr>
              <a:t>p</a:t>
            </a:r>
            <a:r>
              <a:rPr lang="en-US" sz="2800" b="0" dirty="0" smtClean="0">
                <a:solidFill>
                  <a:schemeClr val="tx1"/>
                </a:solidFill>
              </a:rPr>
              <a:t>-type and </a:t>
            </a:r>
            <a:r>
              <a:rPr lang="en-US" sz="2800" b="0" i="1" dirty="0" smtClean="0">
                <a:solidFill>
                  <a:schemeClr val="tx1"/>
                </a:solidFill>
              </a:rPr>
              <a:t>n</a:t>
            </a:r>
            <a:r>
              <a:rPr lang="en-US" sz="2800" b="0" dirty="0" smtClean="0">
                <a:solidFill>
                  <a:schemeClr val="tx1"/>
                </a:solidFill>
              </a:rPr>
              <a:t>-type semiconductors are joined at the junction.</a:t>
            </a:r>
          </a:p>
        </p:txBody>
      </p:sp>
      <p:sp>
        <p:nvSpPr>
          <p:cNvPr id="2" name="Date Placeholder 1"/>
          <p:cNvSpPr>
            <a:spLocks noGrp="1"/>
          </p:cNvSpPr>
          <p:nvPr>
            <p:ph type="dt" sz="half" idx="10"/>
          </p:nvPr>
        </p:nvSpPr>
        <p:spPr/>
        <p:txBody>
          <a:bodyPr/>
          <a:lstStyle/>
          <a:p>
            <a:fld id="{73F5FD1C-7530-4BF2-9822-0FC5F886E7BC}"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28799888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2"/>
          <p:cNvSpPr txBox="1">
            <a:spLocks noChangeArrowheads="1"/>
          </p:cNvSpPr>
          <p:nvPr/>
        </p:nvSpPr>
        <p:spPr bwMode="auto">
          <a:xfrm>
            <a:off x="685800" y="5638800"/>
            <a:ext cx="75819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1800" b="1" dirty="0"/>
              <a:t>Figure:</a:t>
            </a:r>
            <a:r>
              <a:rPr lang="en-US" sz="1800" dirty="0"/>
              <a:t> The </a:t>
            </a:r>
            <a:r>
              <a:rPr lang="en-US" sz="1800" i="1" dirty="0" err="1"/>
              <a:t>pn</a:t>
            </a:r>
            <a:r>
              <a:rPr lang="en-US" sz="1800" dirty="0"/>
              <a:t> junction with no applied voltage (open-circuited terminals).</a:t>
            </a:r>
          </a:p>
        </p:txBody>
      </p:sp>
      <p:sp>
        <p:nvSpPr>
          <p:cNvPr id="47108" name="Line 4"/>
          <p:cNvSpPr>
            <a:spLocks noChangeShapeType="1"/>
          </p:cNvSpPr>
          <p:nvPr/>
        </p:nvSpPr>
        <p:spPr bwMode="auto">
          <a:xfrm>
            <a:off x="1524000" y="43434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Oval 5"/>
          <p:cNvSpPr>
            <a:spLocks noChangeArrowheads="1"/>
          </p:cNvSpPr>
          <p:nvPr/>
        </p:nvSpPr>
        <p:spPr bwMode="auto">
          <a:xfrm>
            <a:off x="74676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0" name="Rectangle 6"/>
          <p:cNvSpPr>
            <a:spLocks noChangeArrowheads="1"/>
          </p:cNvSpPr>
          <p:nvPr/>
        </p:nvSpPr>
        <p:spPr bwMode="auto">
          <a:xfrm>
            <a:off x="2362200" y="33528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1" name="Rectangle 7"/>
          <p:cNvSpPr>
            <a:spLocks noChangeArrowheads="1"/>
          </p:cNvSpPr>
          <p:nvPr/>
        </p:nvSpPr>
        <p:spPr bwMode="auto">
          <a:xfrm>
            <a:off x="4495800" y="33528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112" name="Group 8"/>
          <p:cNvGrpSpPr>
            <a:grpSpLocks/>
          </p:cNvGrpSpPr>
          <p:nvPr/>
        </p:nvGrpSpPr>
        <p:grpSpPr bwMode="auto">
          <a:xfrm>
            <a:off x="2514600" y="3581400"/>
            <a:ext cx="304800" cy="304800"/>
            <a:chOff x="1728" y="2256"/>
            <a:chExt cx="192" cy="192"/>
          </a:xfrm>
        </p:grpSpPr>
        <p:grpSp>
          <p:nvGrpSpPr>
            <p:cNvPr id="47302" name="Group 9"/>
            <p:cNvGrpSpPr>
              <a:grpSpLocks/>
            </p:cNvGrpSpPr>
            <p:nvPr/>
          </p:nvGrpSpPr>
          <p:grpSpPr bwMode="auto">
            <a:xfrm>
              <a:off x="1728" y="2256"/>
              <a:ext cx="192" cy="192"/>
              <a:chOff x="576" y="2160"/>
              <a:chExt cx="192" cy="192"/>
            </a:xfrm>
          </p:grpSpPr>
          <p:sp>
            <p:nvSpPr>
              <p:cNvPr id="47304" name="Oval 1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05" name="Line 1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303" name="Line 1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13" name="Group 17"/>
          <p:cNvGrpSpPr>
            <a:grpSpLocks/>
          </p:cNvGrpSpPr>
          <p:nvPr/>
        </p:nvGrpSpPr>
        <p:grpSpPr bwMode="auto">
          <a:xfrm>
            <a:off x="2895600" y="3657600"/>
            <a:ext cx="152400" cy="152400"/>
            <a:chOff x="576" y="2160"/>
            <a:chExt cx="192" cy="192"/>
          </a:xfrm>
        </p:grpSpPr>
        <p:sp>
          <p:nvSpPr>
            <p:cNvPr id="47300" name="Oval 1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01" name="Line 1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14" name="Group 20"/>
          <p:cNvGrpSpPr>
            <a:grpSpLocks/>
          </p:cNvGrpSpPr>
          <p:nvPr/>
        </p:nvGrpSpPr>
        <p:grpSpPr bwMode="auto">
          <a:xfrm>
            <a:off x="3124200" y="3581400"/>
            <a:ext cx="304800" cy="304800"/>
            <a:chOff x="1728" y="2256"/>
            <a:chExt cx="192" cy="192"/>
          </a:xfrm>
        </p:grpSpPr>
        <p:grpSp>
          <p:nvGrpSpPr>
            <p:cNvPr id="47296" name="Group 21"/>
            <p:cNvGrpSpPr>
              <a:grpSpLocks/>
            </p:cNvGrpSpPr>
            <p:nvPr/>
          </p:nvGrpSpPr>
          <p:grpSpPr bwMode="auto">
            <a:xfrm>
              <a:off x="1728" y="2256"/>
              <a:ext cx="192" cy="192"/>
              <a:chOff x="576" y="2160"/>
              <a:chExt cx="192" cy="192"/>
            </a:xfrm>
          </p:grpSpPr>
          <p:sp>
            <p:nvSpPr>
              <p:cNvPr id="47298" name="Oval 2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99" name="Line 2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97" name="Line 2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5657" name="Group 25"/>
          <p:cNvGrpSpPr>
            <a:grpSpLocks/>
          </p:cNvGrpSpPr>
          <p:nvPr/>
        </p:nvGrpSpPr>
        <p:grpSpPr bwMode="auto">
          <a:xfrm>
            <a:off x="3733800" y="3581400"/>
            <a:ext cx="304800" cy="304800"/>
            <a:chOff x="1728" y="2256"/>
            <a:chExt cx="192" cy="192"/>
          </a:xfrm>
        </p:grpSpPr>
        <p:grpSp>
          <p:nvGrpSpPr>
            <p:cNvPr id="47292" name="Group 26"/>
            <p:cNvGrpSpPr>
              <a:grpSpLocks/>
            </p:cNvGrpSpPr>
            <p:nvPr/>
          </p:nvGrpSpPr>
          <p:grpSpPr bwMode="auto">
            <a:xfrm>
              <a:off x="1728" y="2256"/>
              <a:ext cx="192" cy="192"/>
              <a:chOff x="576" y="2160"/>
              <a:chExt cx="192" cy="192"/>
            </a:xfrm>
          </p:grpSpPr>
          <p:sp>
            <p:nvSpPr>
              <p:cNvPr id="47294" name="Oval 2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95" name="Line 2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93" name="Line 2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16" name="Group 30"/>
          <p:cNvGrpSpPr>
            <a:grpSpLocks/>
          </p:cNvGrpSpPr>
          <p:nvPr/>
        </p:nvGrpSpPr>
        <p:grpSpPr bwMode="auto">
          <a:xfrm>
            <a:off x="2819400" y="3962400"/>
            <a:ext cx="304800" cy="304800"/>
            <a:chOff x="1728" y="2256"/>
            <a:chExt cx="192" cy="192"/>
          </a:xfrm>
        </p:grpSpPr>
        <p:grpSp>
          <p:nvGrpSpPr>
            <p:cNvPr id="47288" name="Group 31"/>
            <p:cNvGrpSpPr>
              <a:grpSpLocks/>
            </p:cNvGrpSpPr>
            <p:nvPr/>
          </p:nvGrpSpPr>
          <p:grpSpPr bwMode="auto">
            <a:xfrm>
              <a:off x="1728" y="2256"/>
              <a:ext cx="192" cy="192"/>
              <a:chOff x="576" y="2160"/>
              <a:chExt cx="192" cy="192"/>
            </a:xfrm>
          </p:grpSpPr>
          <p:sp>
            <p:nvSpPr>
              <p:cNvPr id="47290" name="Oval 3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91" name="Line 3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89" name="Line 3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17" name="Group 35"/>
          <p:cNvGrpSpPr>
            <a:grpSpLocks/>
          </p:cNvGrpSpPr>
          <p:nvPr/>
        </p:nvGrpSpPr>
        <p:grpSpPr bwMode="auto">
          <a:xfrm>
            <a:off x="3429000" y="3962400"/>
            <a:ext cx="304800" cy="304800"/>
            <a:chOff x="1728" y="2256"/>
            <a:chExt cx="192" cy="192"/>
          </a:xfrm>
        </p:grpSpPr>
        <p:grpSp>
          <p:nvGrpSpPr>
            <p:cNvPr id="47284" name="Group 36"/>
            <p:cNvGrpSpPr>
              <a:grpSpLocks/>
            </p:cNvGrpSpPr>
            <p:nvPr/>
          </p:nvGrpSpPr>
          <p:grpSpPr bwMode="auto">
            <a:xfrm>
              <a:off x="1728" y="2256"/>
              <a:ext cx="192" cy="192"/>
              <a:chOff x="576" y="2160"/>
              <a:chExt cx="192" cy="192"/>
            </a:xfrm>
          </p:grpSpPr>
          <p:sp>
            <p:nvSpPr>
              <p:cNvPr id="47286" name="Oval 3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87" name="Line 3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85" name="Line 3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18" name="Group 40"/>
          <p:cNvGrpSpPr>
            <a:grpSpLocks/>
          </p:cNvGrpSpPr>
          <p:nvPr/>
        </p:nvGrpSpPr>
        <p:grpSpPr bwMode="auto">
          <a:xfrm>
            <a:off x="3505200" y="3657600"/>
            <a:ext cx="152400" cy="152400"/>
            <a:chOff x="576" y="2160"/>
            <a:chExt cx="192" cy="192"/>
          </a:xfrm>
        </p:grpSpPr>
        <p:sp>
          <p:nvSpPr>
            <p:cNvPr id="47282" name="Oval 4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83" name="Line 4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19" name="Group 43"/>
          <p:cNvGrpSpPr>
            <a:grpSpLocks/>
          </p:cNvGrpSpPr>
          <p:nvPr/>
        </p:nvGrpSpPr>
        <p:grpSpPr bwMode="auto">
          <a:xfrm>
            <a:off x="4114800" y="3657600"/>
            <a:ext cx="152400" cy="152400"/>
            <a:chOff x="576" y="2160"/>
            <a:chExt cx="192" cy="192"/>
          </a:xfrm>
        </p:grpSpPr>
        <p:sp>
          <p:nvSpPr>
            <p:cNvPr id="47280" name="Oval 4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81" name="Line 4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20" name="Group 46"/>
          <p:cNvGrpSpPr>
            <a:grpSpLocks/>
          </p:cNvGrpSpPr>
          <p:nvPr/>
        </p:nvGrpSpPr>
        <p:grpSpPr bwMode="auto">
          <a:xfrm>
            <a:off x="2590800" y="4038600"/>
            <a:ext cx="152400" cy="152400"/>
            <a:chOff x="576" y="2160"/>
            <a:chExt cx="192" cy="192"/>
          </a:xfrm>
        </p:grpSpPr>
        <p:sp>
          <p:nvSpPr>
            <p:cNvPr id="47278" name="Oval 4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79" name="Line 4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21" name="Group 49"/>
          <p:cNvGrpSpPr>
            <a:grpSpLocks/>
          </p:cNvGrpSpPr>
          <p:nvPr/>
        </p:nvGrpSpPr>
        <p:grpSpPr bwMode="auto">
          <a:xfrm>
            <a:off x="3200400" y="4038600"/>
            <a:ext cx="152400" cy="152400"/>
            <a:chOff x="576" y="2160"/>
            <a:chExt cx="192" cy="192"/>
          </a:xfrm>
        </p:grpSpPr>
        <p:sp>
          <p:nvSpPr>
            <p:cNvPr id="47276" name="Oval 5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77" name="Line 5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22" name="Group 52"/>
          <p:cNvGrpSpPr>
            <a:grpSpLocks/>
          </p:cNvGrpSpPr>
          <p:nvPr/>
        </p:nvGrpSpPr>
        <p:grpSpPr bwMode="auto">
          <a:xfrm>
            <a:off x="3810000" y="4038600"/>
            <a:ext cx="152400" cy="152400"/>
            <a:chOff x="576" y="2160"/>
            <a:chExt cx="192" cy="192"/>
          </a:xfrm>
        </p:grpSpPr>
        <p:sp>
          <p:nvSpPr>
            <p:cNvPr id="47274" name="Oval 5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75" name="Line 5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5687" name="Group 55"/>
          <p:cNvGrpSpPr>
            <a:grpSpLocks/>
          </p:cNvGrpSpPr>
          <p:nvPr/>
        </p:nvGrpSpPr>
        <p:grpSpPr bwMode="auto">
          <a:xfrm>
            <a:off x="4038600" y="3962400"/>
            <a:ext cx="304800" cy="304800"/>
            <a:chOff x="1728" y="2256"/>
            <a:chExt cx="192" cy="192"/>
          </a:xfrm>
        </p:grpSpPr>
        <p:grpSp>
          <p:nvGrpSpPr>
            <p:cNvPr id="47270" name="Group 56"/>
            <p:cNvGrpSpPr>
              <a:grpSpLocks/>
            </p:cNvGrpSpPr>
            <p:nvPr/>
          </p:nvGrpSpPr>
          <p:grpSpPr bwMode="auto">
            <a:xfrm>
              <a:off x="1728" y="2256"/>
              <a:ext cx="192" cy="192"/>
              <a:chOff x="576" y="2160"/>
              <a:chExt cx="192" cy="192"/>
            </a:xfrm>
          </p:grpSpPr>
          <p:sp>
            <p:nvSpPr>
              <p:cNvPr id="47272" name="Oval 5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73" name="Line 5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71" name="Line 5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24" name="Group 60"/>
          <p:cNvGrpSpPr>
            <a:grpSpLocks/>
          </p:cNvGrpSpPr>
          <p:nvPr/>
        </p:nvGrpSpPr>
        <p:grpSpPr bwMode="auto">
          <a:xfrm>
            <a:off x="2514600" y="4343400"/>
            <a:ext cx="304800" cy="304800"/>
            <a:chOff x="1728" y="2256"/>
            <a:chExt cx="192" cy="192"/>
          </a:xfrm>
        </p:grpSpPr>
        <p:grpSp>
          <p:nvGrpSpPr>
            <p:cNvPr id="47266" name="Group 61"/>
            <p:cNvGrpSpPr>
              <a:grpSpLocks/>
            </p:cNvGrpSpPr>
            <p:nvPr/>
          </p:nvGrpSpPr>
          <p:grpSpPr bwMode="auto">
            <a:xfrm>
              <a:off x="1728" y="2256"/>
              <a:ext cx="192" cy="192"/>
              <a:chOff x="576" y="2160"/>
              <a:chExt cx="192" cy="192"/>
            </a:xfrm>
          </p:grpSpPr>
          <p:sp>
            <p:nvSpPr>
              <p:cNvPr id="47268" name="Oval 6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69" name="Line 6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67" name="Line 6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25" name="Group 65"/>
          <p:cNvGrpSpPr>
            <a:grpSpLocks/>
          </p:cNvGrpSpPr>
          <p:nvPr/>
        </p:nvGrpSpPr>
        <p:grpSpPr bwMode="auto">
          <a:xfrm>
            <a:off x="2895600" y="4419600"/>
            <a:ext cx="152400" cy="152400"/>
            <a:chOff x="576" y="2160"/>
            <a:chExt cx="192" cy="192"/>
          </a:xfrm>
        </p:grpSpPr>
        <p:sp>
          <p:nvSpPr>
            <p:cNvPr id="47264" name="Oval 6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65" name="Line 6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26" name="Group 68"/>
          <p:cNvGrpSpPr>
            <a:grpSpLocks/>
          </p:cNvGrpSpPr>
          <p:nvPr/>
        </p:nvGrpSpPr>
        <p:grpSpPr bwMode="auto">
          <a:xfrm>
            <a:off x="3124200" y="4343400"/>
            <a:ext cx="304800" cy="304800"/>
            <a:chOff x="1728" y="2256"/>
            <a:chExt cx="192" cy="192"/>
          </a:xfrm>
        </p:grpSpPr>
        <p:grpSp>
          <p:nvGrpSpPr>
            <p:cNvPr id="47260" name="Group 69"/>
            <p:cNvGrpSpPr>
              <a:grpSpLocks/>
            </p:cNvGrpSpPr>
            <p:nvPr/>
          </p:nvGrpSpPr>
          <p:grpSpPr bwMode="auto">
            <a:xfrm>
              <a:off x="1728" y="2256"/>
              <a:ext cx="192" cy="192"/>
              <a:chOff x="576" y="2160"/>
              <a:chExt cx="192" cy="192"/>
            </a:xfrm>
          </p:grpSpPr>
          <p:sp>
            <p:nvSpPr>
              <p:cNvPr id="47262" name="Oval 7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63" name="Line 7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61" name="Line 7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5705" name="Group 73"/>
          <p:cNvGrpSpPr>
            <a:grpSpLocks/>
          </p:cNvGrpSpPr>
          <p:nvPr/>
        </p:nvGrpSpPr>
        <p:grpSpPr bwMode="auto">
          <a:xfrm>
            <a:off x="3733800" y="4343400"/>
            <a:ext cx="304800" cy="304800"/>
            <a:chOff x="1728" y="2256"/>
            <a:chExt cx="192" cy="192"/>
          </a:xfrm>
        </p:grpSpPr>
        <p:grpSp>
          <p:nvGrpSpPr>
            <p:cNvPr id="47256" name="Group 74"/>
            <p:cNvGrpSpPr>
              <a:grpSpLocks/>
            </p:cNvGrpSpPr>
            <p:nvPr/>
          </p:nvGrpSpPr>
          <p:grpSpPr bwMode="auto">
            <a:xfrm>
              <a:off x="1728" y="2256"/>
              <a:ext cx="192" cy="192"/>
              <a:chOff x="576" y="2160"/>
              <a:chExt cx="192" cy="192"/>
            </a:xfrm>
          </p:grpSpPr>
          <p:sp>
            <p:nvSpPr>
              <p:cNvPr id="47258" name="Oval 7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59" name="Line 7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57" name="Line 7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28" name="Group 78"/>
          <p:cNvGrpSpPr>
            <a:grpSpLocks/>
          </p:cNvGrpSpPr>
          <p:nvPr/>
        </p:nvGrpSpPr>
        <p:grpSpPr bwMode="auto">
          <a:xfrm>
            <a:off x="2819400" y="4724400"/>
            <a:ext cx="304800" cy="304800"/>
            <a:chOff x="1728" y="2256"/>
            <a:chExt cx="192" cy="192"/>
          </a:xfrm>
        </p:grpSpPr>
        <p:grpSp>
          <p:nvGrpSpPr>
            <p:cNvPr id="47252" name="Group 79"/>
            <p:cNvGrpSpPr>
              <a:grpSpLocks/>
            </p:cNvGrpSpPr>
            <p:nvPr/>
          </p:nvGrpSpPr>
          <p:grpSpPr bwMode="auto">
            <a:xfrm>
              <a:off x="1728" y="2256"/>
              <a:ext cx="192" cy="192"/>
              <a:chOff x="576" y="2160"/>
              <a:chExt cx="192" cy="192"/>
            </a:xfrm>
          </p:grpSpPr>
          <p:sp>
            <p:nvSpPr>
              <p:cNvPr id="47254" name="Oval 8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55" name="Line 8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53" name="Line 8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29" name="Group 83"/>
          <p:cNvGrpSpPr>
            <a:grpSpLocks/>
          </p:cNvGrpSpPr>
          <p:nvPr/>
        </p:nvGrpSpPr>
        <p:grpSpPr bwMode="auto">
          <a:xfrm>
            <a:off x="3429000" y="4724400"/>
            <a:ext cx="304800" cy="304800"/>
            <a:chOff x="1728" y="2256"/>
            <a:chExt cx="192" cy="192"/>
          </a:xfrm>
        </p:grpSpPr>
        <p:grpSp>
          <p:nvGrpSpPr>
            <p:cNvPr id="47248" name="Group 84"/>
            <p:cNvGrpSpPr>
              <a:grpSpLocks/>
            </p:cNvGrpSpPr>
            <p:nvPr/>
          </p:nvGrpSpPr>
          <p:grpSpPr bwMode="auto">
            <a:xfrm>
              <a:off x="1728" y="2256"/>
              <a:ext cx="192" cy="192"/>
              <a:chOff x="576" y="2160"/>
              <a:chExt cx="192" cy="192"/>
            </a:xfrm>
          </p:grpSpPr>
          <p:sp>
            <p:nvSpPr>
              <p:cNvPr id="47250" name="Oval 8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51" name="Line 8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49" name="Line 8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30" name="Group 88"/>
          <p:cNvGrpSpPr>
            <a:grpSpLocks/>
          </p:cNvGrpSpPr>
          <p:nvPr/>
        </p:nvGrpSpPr>
        <p:grpSpPr bwMode="auto">
          <a:xfrm>
            <a:off x="3505200" y="4419600"/>
            <a:ext cx="152400" cy="152400"/>
            <a:chOff x="576" y="2160"/>
            <a:chExt cx="192" cy="192"/>
          </a:xfrm>
        </p:grpSpPr>
        <p:sp>
          <p:nvSpPr>
            <p:cNvPr id="47246" name="Oval 8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47" name="Line 9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31" name="Group 91"/>
          <p:cNvGrpSpPr>
            <a:grpSpLocks/>
          </p:cNvGrpSpPr>
          <p:nvPr/>
        </p:nvGrpSpPr>
        <p:grpSpPr bwMode="auto">
          <a:xfrm>
            <a:off x="4114800" y="4419600"/>
            <a:ext cx="152400" cy="152400"/>
            <a:chOff x="576" y="2160"/>
            <a:chExt cx="192" cy="192"/>
          </a:xfrm>
        </p:grpSpPr>
        <p:sp>
          <p:nvSpPr>
            <p:cNvPr id="47244" name="Oval 9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45" name="Line 9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32" name="Group 94"/>
          <p:cNvGrpSpPr>
            <a:grpSpLocks/>
          </p:cNvGrpSpPr>
          <p:nvPr/>
        </p:nvGrpSpPr>
        <p:grpSpPr bwMode="auto">
          <a:xfrm>
            <a:off x="2590800" y="4800600"/>
            <a:ext cx="152400" cy="152400"/>
            <a:chOff x="576" y="2160"/>
            <a:chExt cx="192" cy="192"/>
          </a:xfrm>
        </p:grpSpPr>
        <p:sp>
          <p:nvSpPr>
            <p:cNvPr id="47242" name="Oval 9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43" name="Line 9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33" name="Group 97"/>
          <p:cNvGrpSpPr>
            <a:grpSpLocks/>
          </p:cNvGrpSpPr>
          <p:nvPr/>
        </p:nvGrpSpPr>
        <p:grpSpPr bwMode="auto">
          <a:xfrm>
            <a:off x="3200400" y="4800600"/>
            <a:ext cx="152400" cy="152400"/>
            <a:chOff x="576" y="2160"/>
            <a:chExt cx="192" cy="192"/>
          </a:xfrm>
        </p:grpSpPr>
        <p:sp>
          <p:nvSpPr>
            <p:cNvPr id="47240" name="Oval 9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41" name="Line 9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34" name="Group 100"/>
          <p:cNvGrpSpPr>
            <a:grpSpLocks/>
          </p:cNvGrpSpPr>
          <p:nvPr/>
        </p:nvGrpSpPr>
        <p:grpSpPr bwMode="auto">
          <a:xfrm>
            <a:off x="3810000" y="4800600"/>
            <a:ext cx="152400" cy="152400"/>
            <a:chOff x="576" y="2160"/>
            <a:chExt cx="192" cy="192"/>
          </a:xfrm>
        </p:grpSpPr>
        <p:sp>
          <p:nvSpPr>
            <p:cNvPr id="47238" name="Oval 10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39" name="Line 10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5735" name="Group 103"/>
          <p:cNvGrpSpPr>
            <a:grpSpLocks/>
          </p:cNvGrpSpPr>
          <p:nvPr/>
        </p:nvGrpSpPr>
        <p:grpSpPr bwMode="auto">
          <a:xfrm>
            <a:off x="4038600" y="4724400"/>
            <a:ext cx="304800" cy="304800"/>
            <a:chOff x="1728" y="2256"/>
            <a:chExt cx="192" cy="192"/>
          </a:xfrm>
        </p:grpSpPr>
        <p:grpSp>
          <p:nvGrpSpPr>
            <p:cNvPr id="47234" name="Group 104"/>
            <p:cNvGrpSpPr>
              <a:grpSpLocks/>
            </p:cNvGrpSpPr>
            <p:nvPr/>
          </p:nvGrpSpPr>
          <p:grpSpPr bwMode="auto">
            <a:xfrm>
              <a:off x="1728" y="2256"/>
              <a:ext cx="192" cy="192"/>
              <a:chOff x="576" y="2160"/>
              <a:chExt cx="192" cy="192"/>
            </a:xfrm>
          </p:grpSpPr>
          <p:sp>
            <p:nvSpPr>
              <p:cNvPr id="47236" name="Oval 10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37" name="Line 10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35" name="Line 10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36" name="Oval 108"/>
          <p:cNvSpPr>
            <a:spLocks noChangeArrowheads="1"/>
          </p:cNvSpPr>
          <p:nvPr/>
        </p:nvSpPr>
        <p:spPr bwMode="auto">
          <a:xfrm>
            <a:off x="14478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45741" name="Group 109"/>
          <p:cNvGrpSpPr>
            <a:grpSpLocks/>
          </p:cNvGrpSpPr>
          <p:nvPr/>
        </p:nvGrpSpPr>
        <p:grpSpPr bwMode="auto">
          <a:xfrm>
            <a:off x="4648200" y="3581400"/>
            <a:ext cx="304800" cy="304800"/>
            <a:chOff x="576" y="2160"/>
            <a:chExt cx="192" cy="192"/>
          </a:xfrm>
        </p:grpSpPr>
        <p:sp>
          <p:nvSpPr>
            <p:cNvPr id="47232" name="Oval 11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33" name="Line 11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38" name="Group 112"/>
          <p:cNvGrpSpPr>
            <a:grpSpLocks/>
          </p:cNvGrpSpPr>
          <p:nvPr/>
        </p:nvGrpSpPr>
        <p:grpSpPr bwMode="auto">
          <a:xfrm>
            <a:off x="5029200" y="3657600"/>
            <a:ext cx="152400" cy="152400"/>
            <a:chOff x="1728" y="2256"/>
            <a:chExt cx="192" cy="192"/>
          </a:xfrm>
        </p:grpSpPr>
        <p:grpSp>
          <p:nvGrpSpPr>
            <p:cNvPr id="47228" name="Group 113"/>
            <p:cNvGrpSpPr>
              <a:grpSpLocks/>
            </p:cNvGrpSpPr>
            <p:nvPr/>
          </p:nvGrpSpPr>
          <p:grpSpPr bwMode="auto">
            <a:xfrm>
              <a:off x="1728" y="2256"/>
              <a:ext cx="192" cy="192"/>
              <a:chOff x="576" y="2160"/>
              <a:chExt cx="192" cy="192"/>
            </a:xfrm>
          </p:grpSpPr>
          <p:sp>
            <p:nvSpPr>
              <p:cNvPr id="47230" name="Oval 11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31" name="Line 11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29" name="Line 11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39" name="Group 117"/>
          <p:cNvGrpSpPr>
            <a:grpSpLocks/>
          </p:cNvGrpSpPr>
          <p:nvPr/>
        </p:nvGrpSpPr>
        <p:grpSpPr bwMode="auto">
          <a:xfrm>
            <a:off x="5257800" y="3581400"/>
            <a:ext cx="304800" cy="304800"/>
            <a:chOff x="576" y="2160"/>
            <a:chExt cx="192" cy="192"/>
          </a:xfrm>
        </p:grpSpPr>
        <p:sp>
          <p:nvSpPr>
            <p:cNvPr id="47226" name="Oval 11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27" name="Line 11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40" name="Group 120"/>
          <p:cNvGrpSpPr>
            <a:grpSpLocks/>
          </p:cNvGrpSpPr>
          <p:nvPr/>
        </p:nvGrpSpPr>
        <p:grpSpPr bwMode="auto">
          <a:xfrm>
            <a:off x="5638800" y="3657600"/>
            <a:ext cx="152400" cy="152400"/>
            <a:chOff x="1728" y="2256"/>
            <a:chExt cx="192" cy="192"/>
          </a:xfrm>
        </p:grpSpPr>
        <p:grpSp>
          <p:nvGrpSpPr>
            <p:cNvPr id="47222" name="Group 121"/>
            <p:cNvGrpSpPr>
              <a:grpSpLocks/>
            </p:cNvGrpSpPr>
            <p:nvPr/>
          </p:nvGrpSpPr>
          <p:grpSpPr bwMode="auto">
            <a:xfrm>
              <a:off x="1728" y="2256"/>
              <a:ext cx="192" cy="192"/>
              <a:chOff x="576" y="2160"/>
              <a:chExt cx="192" cy="192"/>
            </a:xfrm>
          </p:grpSpPr>
          <p:sp>
            <p:nvSpPr>
              <p:cNvPr id="47224" name="Oval 12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25" name="Line 12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23" name="Line 12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41" name="Group 125"/>
          <p:cNvGrpSpPr>
            <a:grpSpLocks/>
          </p:cNvGrpSpPr>
          <p:nvPr/>
        </p:nvGrpSpPr>
        <p:grpSpPr bwMode="auto">
          <a:xfrm>
            <a:off x="5867400" y="3581400"/>
            <a:ext cx="304800" cy="304800"/>
            <a:chOff x="576" y="2160"/>
            <a:chExt cx="192" cy="192"/>
          </a:xfrm>
        </p:grpSpPr>
        <p:sp>
          <p:nvSpPr>
            <p:cNvPr id="47220" name="Oval 12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21" name="Line 12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42" name="Group 128"/>
          <p:cNvGrpSpPr>
            <a:grpSpLocks/>
          </p:cNvGrpSpPr>
          <p:nvPr/>
        </p:nvGrpSpPr>
        <p:grpSpPr bwMode="auto">
          <a:xfrm>
            <a:off x="6248400" y="3657600"/>
            <a:ext cx="152400" cy="152400"/>
            <a:chOff x="1728" y="2256"/>
            <a:chExt cx="192" cy="192"/>
          </a:xfrm>
        </p:grpSpPr>
        <p:grpSp>
          <p:nvGrpSpPr>
            <p:cNvPr id="47216" name="Group 129"/>
            <p:cNvGrpSpPr>
              <a:grpSpLocks/>
            </p:cNvGrpSpPr>
            <p:nvPr/>
          </p:nvGrpSpPr>
          <p:grpSpPr bwMode="auto">
            <a:xfrm>
              <a:off x="1728" y="2256"/>
              <a:ext cx="192" cy="192"/>
              <a:chOff x="576" y="2160"/>
              <a:chExt cx="192" cy="192"/>
            </a:xfrm>
          </p:grpSpPr>
          <p:sp>
            <p:nvSpPr>
              <p:cNvPr id="47218" name="Oval 13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19" name="Line 13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17" name="Line 13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43" name="Group 133"/>
          <p:cNvGrpSpPr>
            <a:grpSpLocks/>
          </p:cNvGrpSpPr>
          <p:nvPr/>
        </p:nvGrpSpPr>
        <p:grpSpPr bwMode="auto">
          <a:xfrm>
            <a:off x="4724400" y="4038600"/>
            <a:ext cx="152400" cy="152400"/>
            <a:chOff x="1728" y="2256"/>
            <a:chExt cx="192" cy="192"/>
          </a:xfrm>
        </p:grpSpPr>
        <p:grpSp>
          <p:nvGrpSpPr>
            <p:cNvPr id="47212" name="Group 134"/>
            <p:cNvGrpSpPr>
              <a:grpSpLocks/>
            </p:cNvGrpSpPr>
            <p:nvPr/>
          </p:nvGrpSpPr>
          <p:grpSpPr bwMode="auto">
            <a:xfrm>
              <a:off x="1728" y="2256"/>
              <a:ext cx="192" cy="192"/>
              <a:chOff x="576" y="2160"/>
              <a:chExt cx="192" cy="192"/>
            </a:xfrm>
          </p:grpSpPr>
          <p:sp>
            <p:nvSpPr>
              <p:cNvPr id="47214" name="Oval 13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15" name="Line 13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13" name="Line 13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5770" name="Group 138"/>
          <p:cNvGrpSpPr>
            <a:grpSpLocks/>
          </p:cNvGrpSpPr>
          <p:nvPr/>
        </p:nvGrpSpPr>
        <p:grpSpPr bwMode="auto">
          <a:xfrm>
            <a:off x="4953000" y="3962400"/>
            <a:ext cx="304800" cy="304800"/>
            <a:chOff x="576" y="2160"/>
            <a:chExt cx="192" cy="192"/>
          </a:xfrm>
        </p:grpSpPr>
        <p:sp>
          <p:nvSpPr>
            <p:cNvPr id="47210" name="Oval 13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11" name="Line 14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45" name="Group 141"/>
          <p:cNvGrpSpPr>
            <a:grpSpLocks/>
          </p:cNvGrpSpPr>
          <p:nvPr/>
        </p:nvGrpSpPr>
        <p:grpSpPr bwMode="auto">
          <a:xfrm>
            <a:off x="5334000" y="4038600"/>
            <a:ext cx="152400" cy="152400"/>
            <a:chOff x="1728" y="2256"/>
            <a:chExt cx="192" cy="192"/>
          </a:xfrm>
        </p:grpSpPr>
        <p:grpSp>
          <p:nvGrpSpPr>
            <p:cNvPr id="47206" name="Group 142"/>
            <p:cNvGrpSpPr>
              <a:grpSpLocks/>
            </p:cNvGrpSpPr>
            <p:nvPr/>
          </p:nvGrpSpPr>
          <p:grpSpPr bwMode="auto">
            <a:xfrm>
              <a:off x="1728" y="2256"/>
              <a:ext cx="192" cy="192"/>
              <a:chOff x="576" y="2160"/>
              <a:chExt cx="192" cy="192"/>
            </a:xfrm>
          </p:grpSpPr>
          <p:sp>
            <p:nvSpPr>
              <p:cNvPr id="47208" name="Oval 14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09" name="Line 14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07" name="Line 14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46" name="Group 146"/>
          <p:cNvGrpSpPr>
            <a:grpSpLocks/>
          </p:cNvGrpSpPr>
          <p:nvPr/>
        </p:nvGrpSpPr>
        <p:grpSpPr bwMode="auto">
          <a:xfrm>
            <a:off x="5562600" y="3962400"/>
            <a:ext cx="304800" cy="304800"/>
            <a:chOff x="576" y="2160"/>
            <a:chExt cx="192" cy="192"/>
          </a:xfrm>
        </p:grpSpPr>
        <p:sp>
          <p:nvSpPr>
            <p:cNvPr id="47204" name="Oval 14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05" name="Line 14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47" name="Group 149"/>
          <p:cNvGrpSpPr>
            <a:grpSpLocks/>
          </p:cNvGrpSpPr>
          <p:nvPr/>
        </p:nvGrpSpPr>
        <p:grpSpPr bwMode="auto">
          <a:xfrm>
            <a:off x="5943600" y="4038600"/>
            <a:ext cx="152400" cy="152400"/>
            <a:chOff x="1728" y="2256"/>
            <a:chExt cx="192" cy="192"/>
          </a:xfrm>
        </p:grpSpPr>
        <p:grpSp>
          <p:nvGrpSpPr>
            <p:cNvPr id="47200" name="Group 150"/>
            <p:cNvGrpSpPr>
              <a:grpSpLocks/>
            </p:cNvGrpSpPr>
            <p:nvPr/>
          </p:nvGrpSpPr>
          <p:grpSpPr bwMode="auto">
            <a:xfrm>
              <a:off x="1728" y="2256"/>
              <a:ext cx="192" cy="192"/>
              <a:chOff x="576" y="2160"/>
              <a:chExt cx="192" cy="192"/>
            </a:xfrm>
          </p:grpSpPr>
          <p:sp>
            <p:nvSpPr>
              <p:cNvPr id="47202" name="Oval 15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03" name="Line 15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201" name="Line 153"/>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48" name="Group 154"/>
          <p:cNvGrpSpPr>
            <a:grpSpLocks/>
          </p:cNvGrpSpPr>
          <p:nvPr/>
        </p:nvGrpSpPr>
        <p:grpSpPr bwMode="auto">
          <a:xfrm>
            <a:off x="6172200" y="3962400"/>
            <a:ext cx="304800" cy="304800"/>
            <a:chOff x="576" y="2160"/>
            <a:chExt cx="192" cy="192"/>
          </a:xfrm>
        </p:grpSpPr>
        <p:sp>
          <p:nvSpPr>
            <p:cNvPr id="47198" name="Oval 15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99" name="Line 15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5789" name="Group 157"/>
          <p:cNvGrpSpPr>
            <a:grpSpLocks/>
          </p:cNvGrpSpPr>
          <p:nvPr/>
        </p:nvGrpSpPr>
        <p:grpSpPr bwMode="auto">
          <a:xfrm>
            <a:off x="4648200" y="4343400"/>
            <a:ext cx="304800" cy="304800"/>
            <a:chOff x="576" y="2160"/>
            <a:chExt cx="192" cy="192"/>
          </a:xfrm>
        </p:grpSpPr>
        <p:sp>
          <p:nvSpPr>
            <p:cNvPr id="47196" name="Oval 15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97" name="Line 15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50" name="Group 160"/>
          <p:cNvGrpSpPr>
            <a:grpSpLocks/>
          </p:cNvGrpSpPr>
          <p:nvPr/>
        </p:nvGrpSpPr>
        <p:grpSpPr bwMode="auto">
          <a:xfrm>
            <a:off x="5029200" y="4419600"/>
            <a:ext cx="152400" cy="152400"/>
            <a:chOff x="1728" y="2256"/>
            <a:chExt cx="192" cy="192"/>
          </a:xfrm>
        </p:grpSpPr>
        <p:grpSp>
          <p:nvGrpSpPr>
            <p:cNvPr id="47192" name="Group 161"/>
            <p:cNvGrpSpPr>
              <a:grpSpLocks/>
            </p:cNvGrpSpPr>
            <p:nvPr/>
          </p:nvGrpSpPr>
          <p:grpSpPr bwMode="auto">
            <a:xfrm>
              <a:off x="1728" y="2256"/>
              <a:ext cx="192" cy="192"/>
              <a:chOff x="576" y="2160"/>
              <a:chExt cx="192" cy="192"/>
            </a:xfrm>
          </p:grpSpPr>
          <p:sp>
            <p:nvSpPr>
              <p:cNvPr id="47194" name="Oval 16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95" name="Line 16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93" name="Line 16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51" name="Group 165"/>
          <p:cNvGrpSpPr>
            <a:grpSpLocks/>
          </p:cNvGrpSpPr>
          <p:nvPr/>
        </p:nvGrpSpPr>
        <p:grpSpPr bwMode="auto">
          <a:xfrm>
            <a:off x="5257800" y="4343400"/>
            <a:ext cx="304800" cy="304800"/>
            <a:chOff x="576" y="2160"/>
            <a:chExt cx="192" cy="192"/>
          </a:xfrm>
        </p:grpSpPr>
        <p:sp>
          <p:nvSpPr>
            <p:cNvPr id="47190" name="Oval 16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91" name="Line 16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52" name="Group 168"/>
          <p:cNvGrpSpPr>
            <a:grpSpLocks/>
          </p:cNvGrpSpPr>
          <p:nvPr/>
        </p:nvGrpSpPr>
        <p:grpSpPr bwMode="auto">
          <a:xfrm>
            <a:off x="5638800" y="4419600"/>
            <a:ext cx="152400" cy="152400"/>
            <a:chOff x="1728" y="2256"/>
            <a:chExt cx="192" cy="192"/>
          </a:xfrm>
        </p:grpSpPr>
        <p:grpSp>
          <p:nvGrpSpPr>
            <p:cNvPr id="47186" name="Group 169"/>
            <p:cNvGrpSpPr>
              <a:grpSpLocks/>
            </p:cNvGrpSpPr>
            <p:nvPr/>
          </p:nvGrpSpPr>
          <p:grpSpPr bwMode="auto">
            <a:xfrm>
              <a:off x="1728" y="2256"/>
              <a:ext cx="192" cy="192"/>
              <a:chOff x="576" y="2160"/>
              <a:chExt cx="192" cy="192"/>
            </a:xfrm>
          </p:grpSpPr>
          <p:sp>
            <p:nvSpPr>
              <p:cNvPr id="47188" name="Oval 17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9" name="Line 17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87" name="Line 17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53" name="Group 173"/>
          <p:cNvGrpSpPr>
            <a:grpSpLocks/>
          </p:cNvGrpSpPr>
          <p:nvPr/>
        </p:nvGrpSpPr>
        <p:grpSpPr bwMode="auto">
          <a:xfrm>
            <a:off x="5867400" y="4343400"/>
            <a:ext cx="304800" cy="304800"/>
            <a:chOff x="576" y="2160"/>
            <a:chExt cx="192" cy="192"/>
          </a:xfrm>
        </p:grpSpPr>
        <p:sp>
          <p:nvSpPr>
            <p:cNvPr id="47184" name="Oval 17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5" name="Line 17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54" name="Group 176"/>
          <p:cNvGrpSpPr>
            <a:grpSpLocks/>
          </p:cNvGrpSpPr>
          <p:nvPr/>
        </p:nvGrpSpPr>
        <p:grpSpPr bwMode="auto">
          <a:xfrm>
            <a:off x="6248400" y="4419600"/>
            <a:ext cx="152400" cy="152400"/>
            <a:chOff x="1728" y="2256"/>
            <a:chExt cx="192" cy="192"/>
          </a:xfrm>
        </p:grpSpPr>
        <p:grpSp>
          <p:nvGrpSpPr>
            <p:cNvPr id="47180" name="Group 177"/>
            <p:cNvGrpSpPr>
              <a:grpSpLocks/>
            </p:cNvGrpSpPr>
            <p:nvPr/>
          </p:nvGrpSpPr>
          <p:grpSpPr bwMode="auto">
            <a:xfrm>
              <a:off x="1728" y="2256"/>
              <a:ext cx="192" cy="192"/>
              <a:chOff x="576" y="2160"/>
              <a:chExt cx="192" cy="192"/>
            </a:xfrm>
          </p:grpSpPr>
          <p:sp>
            <p:nvSpPr>
              <p:cNvPr id="47182" name="Oval 17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3" name="Line 17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81" name="Line 18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55" name="Group 181"/>
          <p:cNvGrpSpPr>
            <a:grpSpLocks/>
          </p:cNvGrpSpPr>
          <p:nvPr/>
        </p:nvGrpSpPr>
        <p:grpSpPr bwMode="auto">
          <a:xfrm>
            <a:off x="4724400" y="4800600"/>
            <a:ext cx="152400" cy="152400"/>
            <a:chOff x="1728" y="2256"/>
            <a:chExt cx="192" cy="192"/>
          </a:xfrm>
        </p:grpSpPr>
        <p:grpSp>
          <p:nvGrpSpPr>
            <p:cNvPr id="47176" name="Group 182"/>
            <p:cNvGrpSpPr>
              <a:grpSpLocks/>
            </p:cNvGrpSpPr>
            <p:nvPr/>
          </p:nvGrpSpPr>
          <p:grpSpPr bwMode="auto">
            <a:xfrm>
              <a:off x="1728" y="2256"/>
              <a:ext cx="192" cy="192"/>
              <a:chOff x="576" y="2160"/>
              <a:chExt cx="192" cy="192"/>
            </a:xfrm>
          </p:grpSpPr>
          <p:sp>
            <p:nvSpPr>
              <p:cNvPr id="47178" name="Oval 18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9" name="Line 18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77" name="Line 18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5818" name="Group 186"/>
          <p:cNvGrpSpPr>
            <a:grpSpLocks/>
          </p:cNvGrpSpPr>
          <p:nvPr/>
        </p:nvGrpSpPr>
        <p:grpSpPr bwMode="auto">
          <a:xfrm>
            <a:off x="4953000" y="4724400"/>
            <a:ext cx="304800" cy="304800"/>
            <a:chOff x="576" y="2160"/>
            <a:chExt cx="192" cy="192"/>
          </a:xfrm>
        </p:grpSpPr>
        <p:sp>
          <p:nvSpPr>
            <p:cNvPr id="47174" name="Oval 18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5" name="Line 18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57" name="Group 189"/>
          <p:cNvGrpSpPr>
            <a:grpSpLocks/>
          </p:cNvGrpSpPr>
          <p:nvPr/>
        </p:nvGrpSpPr>
        <p:grpSpPr bwMode="auto">
          <a:xfrm>
            <a:off x="5334000" y="4800600"/>
            <a:ext cx="152400" cy="152400"/>
            <a:chOff x="1728" y="2256"/>
            <a:chExt cx="192" cy="192"/>
          </a:xfrm>
        </p:grpSpPr>
        <p:grpSp>
          <p:nvGrpSpPr>
            <p:cNvPr id="47170" name="Group 190"/>
            <p:cNvGrpSpPr>
              <a:grpSpLocks/>
            </p:cNvGrpSpPr>
            <p:nvPr/>
          </p:nvGrpSpPr>
          <p:grpSpPr bwMode="auto">
            <a:xfrm>
              <a:off x="1728" y="2256"/>
              <a:ext cx="192" cy="192"/>
              <a:chOff x="576" y="2160"/>
              <a:chExt cx="192" cy="192"/>
            </a:xfrm>
          </p:grpSpPr>
          <p:sp>
            <p:nvSpPr>
              <p:cNvPr id="47172" name="Oval 19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3" name="Line 19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71" name="Line 193"/>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58" name="Group 194"/>
          <p:cNvGrpSpPr>
            <a:grpSpLocks/>
          </p:cNvGrpSpPr>
          <p:nvPr/>
        </p:nvGrpSpPr>
        <p:grpSpPr bwMode="auto">
          <a:xfrm>
            <a:off x="5562600" y="4724400"/>
            <a:ext cx="304800" cy="304800"/>
            <a:chOff x="576" y="2160"/>
            <a:chExt cx="192" cy="192"/>
          </a:xfrm>
        </p:grpSpPr>
        <p:sp>
          <p:nvSpPr>
            <p:cNvPr id="47168" name="Oval 19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9" name="Line 19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59" name="Group 197"/>
          <p:cNvGrpSpPr>
            <a:grpSpLocks/>
          </p:cNvGrpSpPr>
          <p:nvPr/>
        </p:nvGrpSpPr>
        <p:grpSpPr bwMode="auto">
          <a:xfrm>
            <a:off x="5943600" y="4800600"/>
            <a:ext cx="152400" cy="152400"/>
            <a:chOff x="1728" y="2256"/>
            <a:chExt cx="192" cy="192"/>
          </a:xfrm>
        </p:grpSpPr>
        <p:grpSp>
          <p:nvGrpSpPr>
            <p:cNvPr id="47164" name="Group 198"/>
            <p:cNvGrpSpPr>
              <a:grpSpLocks/>
            </p:cNvGrpSpPr>
            <p:nvPr/>
          </p:nvGrpSpPr>
          <p:grpSpPr bwMode="auto">
            <a:xfrm>
              <a:off x="1728" y="2256"/>
              <a:ext cx="192" cy="192"/>
              <a:chOff x="576" y="2160"/>
              <a:chExt cx="192" cy="192"/>
            </a:xfrm>
          </p:grpSpPr>
          <p:sp>
            <p:nvSpPr>
              <p:cNvPr id="47166" name="Oval 19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7" name="Line 20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65" name="Line 201"/>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60" name="Group 202"/>
          <p:cNvGrpSpPr>
            <a:grpSpLocks/>
          </p:cNvGrpSpPr>
          <p:nvPr/>
        </p:nvGrpSpPr>
        <p:grpSpPr bwMode="auto">
          <a:xfrm>
            <a:off x="6172200" y="4724400"/>
            <a:ext cx="304800" cy="304800"/>
            <a:chOff x="576" y="2160"/>
            <a:chExt cx="192" cy="192"/>
          </a:xfrm>
        </p:grpSpPr>
        <p:sp>
          <p:nvSpPr>
            <p:cNvPr id="47162" name="Oval 20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3" name="Line 20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61" name="Rectangle 205"/>
          <p:cNvSpPr>
            <a:spLocks noGrp="1" noChangeArrowheads="1"/>
          </p:cNvSpPr>
          <p:nvPr>
            <p:ph type="title"/>
          </p:nvPr>
        </p:nvSpPr>
        <p:spPr>
          <a:xfrm>
            <a:off x="647700" y="838200"/>
            <a:ext cx="8001000" cy="1295400"/>
          </a:xfrm>
          <a:noFill/>
        </p:spPr>
        <p:txBody>
          <a:bodyPr/>
          <a:lstStyle/>
          <a:p>
            <a:pPr eaLnBrk="1" hangingPunct="1"/>
            <a:r>
              <a:rPr lang="en-US" sz="2400" dirty="0" smtClean="0"/>
              <a:t>Step #2: </a:t>
            </a:r>
            <a:r>
              <a:rPr lang="en-US" sz="2400" b="0" dirty="0" smtClean="0">
                <a:solidFill>
                  <a:schemeClr val="tx1"/>
                </a:solidFill>
              </a:rPr>
              <a:t>Diffusion begins.  Those free electrons and holes which are closest to the junction will recombine and, essentially, eliminate one another.</a:t>
            </a:r>
          </a:p>
        </p:txBody>
      </p:sp>
      <p:sp>
        <p:nvSpPr>
          <p:cNvPr id="2" name="Date Placeholder 1"/>
          <p:cNvSpPr>
            <a:spLocks noGrp="1"/>
          </p:cNvSpPr>
          <p:nvPr>
            <p:ph type="dt" sz="half" idx="10"/>
          </p:nvPr>
        </p:nvSpPr>
        <p:spPr/>
        <p:txBody>
          <a:bodyPr/>
          <a:lstStyle/>
          <a:p>
            <a:fld id="{F5311C07-89A1-4E8D-B9F4-13EE2419C5FA}"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
        <p:nvSpPr>
          <p:cNvPr id="204" name="Rectangle 203"/>
          <p:cNvSpPr/>
          <p:nvPr/>
        </p:nvSpPr>
        <p:spPr>
          <a:xfrm>
            <a:off x="3009900" y="5257026"/>
            <a:ext cx="792205" cy="369332"/>
          </a:xfrm>
          <a:prstGeom prst="rect">
            <a:avLst/>
          </a:prstGeom>
        </p:spPr>
        <p:txBody>
          <a:bodyPr wrap="none">
            <a:spAutoFit/>
          </a:bodyPr>
          <a:lstStyle/>
          <a:p>
            <a:r>
              <a:rPr lang="en-US" i="1" dirty="0">
                <a:solidFill>
                  <a:srgbClr val="FF0000"/>
                </a:solidFill>
              </a:rPr>
              <a:t>p</a:t>
            </a:r>
            <a:r>
              <a:rPr lang="en-US" dirty="0">
                <a:solidFill>
                  <a:srgbClr val="FF0000"/>
                </a:solidFill>
              </a:rPr>
              <a:t>-type</a:t>
            </a:r>
            <a:endParaRPr lang="en-US" dirty="0"/>
          </a:p>
        </p:txBody>
      </p:sp>
      <p:sp>
        <p:nvSpPr>
          <p:cNvPr id="205" name="Rectangle 204"/>
          <p:cNvSpPr/>
          <p:nvPr/>
        </p:nvSpPr>
        <p:spPr>
          <a:xfrm>
            <a:off x="4998995" y="5257026"/>
            <a:ext cx="822661" cy="369332"/>
          </a:xfrm>
          <a:prstGeom prst="rect">
            <a:avLst/>
          </a:prstGeom>
        </p:spPr>
        <p:txBody>
          <a:bodyPr wrap="none">
            <a:spAutoFit/>
          </a:bodyPr>
          <a:lstStyle/>
          <a:p>
            <a:r>
              <a:rPr lang="en-US" i="1" dirty="0" smtClean="0">
                <a:solidFill>
                  <a:srgbClr val="FF0000"/>
                </a:solidFill>
              </a:rPr>
              <a:t>n</a:t>
            </a:r>
            <a:r>
              <a:rPr lang="en-US" dirty="0" smtClean="0">
                <a:solidFill>
                  <a:srgbClr val="FF0000"/>
                </a:solidFill>
              </a:rPr>
              <a:t>-type</a:t>
            </a:r>
            <a:endParaRPr lang="en-US" dirty="0"/>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8843372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5.55112E-17 3.3796E-6 L 0.06667 3.3796E-6 " pathEditMode="relative" rAng="0" ptsTypes="AA">
                                      <p:cBhvr>
                                        <p:cTn id="6" dur="1000" fill="hold"/>
                                        <p:tgtEl>
                                          <p:spTgt spid="2245657"/>
                                        </p:tgtEl>
                                        <p:attrNameLst>
                                          <p:attrName>ppt_x</p:attrName>
                                          <p:attrName>ppt_y</p:attrName>
                                        </p:attrNameLst>
                                      </p:cBhvr>
                                      <p:rCtr x="3333" y="0"/>
                                    </p:animMotion>
                                  </p:childTnLst>
                                </p:cTn>
                              </p:par>
                              <p:par>
                                <p:cTn id="7" presetID="35" presetClass="path" presetSubtype="0" accel="50000" decel="50000" fill="hold" nodeType="withEffect">
                                  <p:stCondLst>
                                    <p:cond delay="0"/>
                                  </p:stCondLst>
                                  <p:childTnLst>
                                    <p:animMotion origin="layout" path="M 0 3.3796E-6 L -0.03333 3.3796E-6 " pathEditMode="relative" rAng="0" ptsTypes="AA">
                                      <p:cBhvr>
                                        <p:cTn id="8" dur="1000" fill="hold"/>
                                        <p:tgtEl>
                                          <p:spTgt spid="2245741"/>
                                        </p:tgtEl>
                                        <p:attrNameLst>
                                          <p:attrName>ppt_x</p:attrName>
                                          <p:attrName>ppt_y</p:attrName>
                                        </p:attrNameLst>
                                      </p:cBhvr>
                                      <p:rCtr x="-1667" y="0"/>
                                    </p:animMotion>
                                  </p:childTnLst>
                                </p:cTn>
                              </p:par>
                            </p:childTnLst>
                          </p:cTn>
                        </p:par>
                        <p:par>
                          <p:cTn id="9" fill="hold" nodeType="afterGroup">
                            <p:stCondLst>
                              <p:cond delay="1000"/>
                            </p:stCondLst>
                            <p:childTnLst>
                              <p:par>
                                <p:cTn id="10" presetID="10" presetClass="exit" presetSubtype="0" fill="hold" nodeType="afterEffect">
                                  <p:stCondLst>
                                    <p:cond delay="0"/>
                                  </p:stCondLst>
                                  <p:childTnLst>
                                    <p:animEffect transition="out" filter="fade">
                                      <p:cBhvr>
                                        <p:cTn id="11" dur="1000"/>
                                        <p:tgtEl>
                                          <p:spTgt spid="2245657"/>
                                        </p:tgtEl>
                                      </p:cBhvr>
                                    </p:animEffect>
                                    <p:set>
                                      <p:cBhvr>
                                        <p:cTn id="12" dur="1" fill="hold">
                                          <p:stCondLst>
                                            <p:cond delay="999"/>
                                          </p:stCondLst>
                                        </p:cTn>
                                        <p:tgtEl>
                                          <p:spTgt spid="224565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2245741"/>
                                        </p:tgtEl>
                                      </p:cBhvr>
                                    </p:animEffect>
                                    <p:set>
                                      <p:cBhvr>
                                        <p:cTn id="15" dur="1" fill="hold">
                                          <p:stCondLst>
                                            <p:cond delay="999"/>
                                          </p:stCondLst>
                                        </p:cTn>
                                        <p:tgtEl>
                                          <p:spTgt spid="2245741"/>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3.62248E-6 L 0.03334 -3.62248E-6 " pathEditMode="relative" rAng="0" ptsTypes="AA">
                                      <p:cBhvr>
                                        <p:cTn id="17" dur="1000" fill="hold"/>
                                        <p:tgtEl>
                                          <p:spTgt spid="2245687"/>
                                        </p:tgtEl>
                                        <p:attrNameLst>
                                          <p:attrName>ppt_x</p:attrName>
                                          <p:attrName>ppt_y</p:attrName>
                                        </p:attrNameLst>
                                      </p:cBhvr>
                                      <p:rCtr x="1667" y="0"/>
                                    </p:animMotion>
                                  </p:childTnLst>
                                </p:cTn>
                              </p:par>
                              <p:par>
                                <p:cTn id="18" presetID="35" presetClass="path" presetSubtype="0" accel="50000" decel="50000" fill="hold" nodeType="withEffect">
                                  <p:stCondLst>
                                    <p:cond delay="0"/>
                                  </p:stCondLst>
                                  <p:childTnLst>
                                    <p:animMotion origin="layout" path="M -3.33333E-6 -3.62248E-6 L -0.06666 -3.62248E-6 " pathEditMode="relative" rAng="0" ptsTypes="AA">
                                      <p:cBhvr>
                                        <p:cTn id="19" dur="1000" fill="hold"/>
                                        <p:tgtEl>
                                          <p:spTgt spid="2245770"/>
                                        </p:tgtEl>
                                        <p:attrNameLst>
                                          <p:attrName>ppt_x</p:attrName>
                                          <p:attrName>ppt_y</p:attrName>
                                        </p:attrNameLst>
                                      </p:cBhvr>
                                      <p:rCtr x="-3333" y="0"/>
                                    </p:animMotion>
                                  </p:childTnLst>
                                </p:cTn>
                              </p:par>
                            </p:childTnLst>
                          </p:cTn>
                        </p:par>
                        <p:par>
                          <p:cTn id="20" fill="hold" nodeType="afterGroup">
                            <p:stCondLst>
                              <p:cond delay="2000"/>
                            </p:stCondLst>
                            <p:childTnLst>
                              <p:par>
                                <p:cTn id="21" presetID="10" presetClass="exit" presetSubtype="0" fill="hold" nodeType="afterEffect">
                                  <p:stCondLst>
                                    <p:cond delay="0"/>
                                  </p:stCondLst>
                                  <p:childTnLst>
                                    <p:animEffect transition="out" filter="fade">
                                      <p:cBhvr>
                                        <p:cTn id="22" dur="1000"/>
                                        <p:tgtEl>
                                          <p:spTgt spid="2245687"/>
                                        </p:tgtEl>
                                      </p:cBhvr>
                                    </p:animEffect>
                                    <p:set>
                                      <p:cBhvr>
                                        <p:cTn id="23" dur="1" fill="hold">
                                          <p:stCondLst>
                                            <p:cond delay="999"/>
                                          </p:stCondLst>
                                        </p:cTn>
                                        <p:tgtEl>
                                          <p:spTgt spid="224568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2245770"/>
                                        </p:tgtEl>
                                      </p:cBhvr>
                                    </p:animEffect>
                                    <p:set>
                                      <p:cBhvr>
                                        <p:cTn id="26" dur="1" fill="hold">
                                          <p:stCondLst>
                                            <p:cond delay="999"/>
                                          </p:stCondLst>
                                        </p:cTn>
                                        <p:tgtEl>
                                          <p:spTgt spid="2245770"/>
                                        </p:tgtEl>
                                        <p:attrNameLst>
                                          <p:attrName>style.visibility</p:attrName>
                                        </p:attrNameLst>
                                      </p:cBhvr>
                                      <p:to>
                                        <p:strVal val="hidden"/>
                                      </p:to>
                                    </p:set>
                                  </p:childTnLst>
                                </p:cTn>
                              </p:par>
                              <p:par>
                                <p:cTn id="27" presetID="63" presetClass="path" presetSubtype="0" accel="50000" decel="50000" fill="hold" nodeType="withEffect">
                                  <p:stCondLst>
                                    <p:cond delay="0"/>
                                  </p:stCondLst>
                                  <p:childTnLst>
                                    <p:animMotion origin="layout" path="M 5.55112E-17 -6.24566E-7 L 0.06667 -6.24566E-7 " pathEditMode="relative" rAng="0" ptsTypes="AA">
                                      <p:cBhvr>
                                        <p:cTn id="28" dur="1000" fill="hold"/>
                                        <p:tgtEl>
                                          <p:spTgt spid="2245705"/>
                                        </p:tgtEl>
                                        <p:attrNameLst>
                                          <p:attrName>ppt_x</p:attrName>
                                          <p:attrName>ppt_y</p:attrName>
                                        </p:attrNameLst>
                                      </p:cBhvr>
                                      <p:rCtr x="3333" y="0"/>
                                    </p:animMotion>
                                  </p:childTnLst>
                                </p:cTn>
                              </p:par>
                              <p:par>
                                <p:cTn id="29" presetID="35" presetClass="path" presetSubtype="0" accel="50000" decel="50000" fill="hold" nodeType="withEffect">
                                  <p:stCondLst>
                                    <p:cond delay="0"/>
                                  </p:stCondLst>
                                  <p:childTnLst>
                                    <p:animMotion origin="layout" path="M 0 -6.24566E-7 L -0.03333 -6.24566E-7 " pathEditMode="relative" rAng="0" ptsTypes="AA">
                                      <p:cBhvr>
                                        <p:cTn id="30" dur="1000" fill="hold"/>
                                        <p:tgtEl>
                                          <p:spTgt spid="2245789"/>
                                        </p:tgtEl>
                                        <p:attrNameLst>
                                          <p:attrName>ppt_x</p:attrName>
                                          <p:attrName>ppt_y</p:attrName>
                                        </p:attrNameLst>
                                      </p:cBhvr>
                                      <p:rCtr x="-1667" y="0"/>
                                    </p:animMotion>
                                  </p:childTnLst>
                                </p:cTn>
                              </p:par>
                            </p:childTnLst>
                          </p:cTn>
                        </p:par>
                        <p:par>
                          <p:cTn id="31" fill="hold" nodeType="afterGroup">
                            <p:stCondLst>
                              <p:cond delay="3000"/>
                            </p:stCondLst>
                            <p:childTnLst>
                              <p:par>
                                <p:cTn id="32" presetID="10" presetClass="exit" presetSubtype="0" fill="hold" nodeType="afterEffect">
                                  <p:stCondLst>
                                    <p:cond delay="0"/>
                                  </p:stCondLst>
                                  <p:childTnLst>
                                    <p:animEffect transition="out" filter="fade">
                                      <p:cBhvr>
                                        <p:cTn id="33" dur="1000"/>
                                        <p:tgtEl>
                                          <p:spTgt spid="2245705"/>
                                        </p:tgtEl>
                                      </p:cBhvr>
                                    </p:animEffect>
                                    <p:set>
                                      <p:cBhvr>
                                        <p:cTn id="34" dur="1" fill="hold">
                                          <p:stCondLst>
                                            <p:cond delay="999"/>
                                          </p:stCondLst>
                                        </p:cTn>
                                        <p:tgtEl>
                                          <p:spTgt spid="224570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2245789"/>
                                        </p:tgtEl>
                                      </p:cBhvr>
                                    </p:animEffect>
                                    <p:set>
                                      <p:cBhvr>
                                        <p:cTn id="37" dur="1" fill="hold">
                                          <p:stCondLst>
                                            <p:cond delay="999"/>
                                          </p:stCondLst>
                                        </p:cTn>
                                        <p:tgtEl>
                                          <p:spTgt spid="2245789"/>
                                        </p:tgtEl>
                                        <p:attrNameLst>
                                          <p:attrName>style.visibility</p:attrName>
                                        </p:attrNameLst>
                                      </p:cBhvr>
                                      <p:to>
                                        <p:strVal val="hidden"/>
                                      </p:to>
                                    </p:set>
                                  </p:childTnLst>
                                </p:cTn>
                              </p:par>
                              <p:par>
                                <p:cTn id="38" presetID="63" presetClass="path" presetSubtype="0" accel="50000" decel="50000" fill="hold" nodeType="withEffect">
                                  <p:stCondLst>
                                    <p:cond delay="0"/>
                                  </p:stCondLst>
                                  <p:childTnLst>
                                    <p:animMotion origin="layout" path="M -3.33333E-6 2.37335E-6 L 0.03334 2.37335E-6 " pathEditMode="relative" rAng="0" ptsTypes="AA">
                                      <p:cBhvr>
                                        <p:cTn id="39" dur="1000" fill="hold"/>
                                        <p:tgtEl>
                                          <p:spTgt spid="2245735"/>
                                        </p:tgtEl>
                                        <p:attrNameLst>
                                          <p:attrName>ppt_x</p:attrName>
                                          <p:attrName>ppt_y</p:attrName>
                                        </p:attrNameLst>
                                      </p:cBhvr>
                                      <p:rCtr x="1667" y="0"/>
                                    </p:animMotion>
                                  </p:childTnLst>
                                </p:cTn>
                              </p:par>
                              <p:par>
                                <p:cTn id="40" presetID="35" presetClass="path" presetSubtype="0" accel="50000" decel="50000" fill="hold" nodeType="withEffect">
                                  <p:stCondLst>
                                    <p:cond delay="0"/>
                                  </p:stCondLst>
                                  <p:childTnLst>
                                    <p:animMotion origin="layout" path="M -3.33333E-6 2.37335E-6 L -0.06666 2.37335E-6 " pathEditMode="relative" rAng="0" ptsTypes="AA">
                                      <p:cBhvr>
                                        <p:cTn id="41" dur="1000" fill="hold"/>
                                        <p:tgtEl>
                                          <p:spTgt spid="2245818"/>
                                        </p:tgtEl>
                                        <p:attrNameLst>
                                          <p:attrName>ppt_x</p:attrName>
                                          <p:attrName>ppt_y</p:attrName>
                                        </p:attrNameLst>
                                      </p:cBhvr>
                                      <p:rCtr x="-3333" y="0"/>
                                    </p:animMotion>
                                  </p:childTnLst>
                                </p:cTn>
                              </p:par>
                            </p:childTnLst>
                          </p:cTn>
                        </p:par>
                        <p:par>
                          <p:cTn id="42" fill="hold" nodeType="afterGroup">
                            <p:stCondLst>
                              <p:cond delay="4000"/>
                            </p:stCondLst>
                            <p:childTnLst>
                              <p:par>
                                <p:cTn id="43" presetID="10" presetClass="exit" presetSubtype="0" fill="hold" nodeType="afterEffect">
                                  <p:stCondLst>
                                    <p:cond delay="0"/>
                                  </p:stCondLst>
                                  <p:childTnLst>
                                    <p:animEffect transition="out" filter="fade">
                                      <p:cBhvr>
                                        <p:cTn id="44" dur="1000"/>
                                        <p:tgtEl>
                                          <p:spTgt spid="2245735"/>
                                        </p:tgtEl>
                                      </p:cBhvr>
                                    </p:animEffect>
                                    <p:set>
                                      <p:cBhvr>
                                        <p:cTn id="45" dur="1" fill="hold">
                                          <p:stCondLst>
                                            <p:cond delay="999"/>
                                          </p:stCondLst>
                                        </p:cTn>
                                        <p:tgtEl>
                                          <p:spTgt spid="224573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2245818"/>
                                        </p:tgtEl>
                                      </p:cBhvr>
                                    </p:animEffect>
                                    <p:set>
                                      <p:cBhvr>
                                        <p:cTn id="48" dur="1" fill="hold">
                                          <p:stCondLst>
                                            <p:cond delay="999"/>
                                          </p:stCondLst>
                                        </p:cTn>
                                        <p:tgtEl>
                                          <p:spTgt spid="2245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Line 4"/>
          <p:cNvSpPr>
            <a:spLocks noChangeShapeType="1"/>
          </p:cNvSpPr>
          <p:nvPr/>
        </p:nvSpPr>
        <p:spPr bwMode="auto">
          <a:xfrm>
            <a:off x="1524000" y="43434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2" name="Oval 5"/>
          <p:cNvSpPr>
            <a:spLocks noChangeArrowheads="1"/>
          </p:cNvSpPr>
          <p:nvPr/>
        </p:nvSpPr>
        <p:spPr bwMode="auto">
          <a:xfrm>
            <a:off x="74676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Rectangle 6"/>
          <p:cNvSpPr>
            <a:spLocks noChangeArrowheads="1"/>
          </p:cNvSpPr>
          <p:nvPr/>
        </p:nvSpPr>
        <p:spPr bwMode="auto">
          <a:xfrm>
            <a:off x="2362200" y="33528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Rectangle 7"/>
          <p:cNvSpPr>
            <a:spLocks noChangeArrowheads="1"/>
          </p:cNvSpPr>
          <p:nvPr/>
        </p:nvSpPr>
        <p:spPr bwMode="auto">
          <a:xfrm>
            <a:off x="4495800" y="33528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35" name="Group 8"/>
          <p:cNvGrpSpPr>
            <a:grpSpLocks/>
          </p:cNvGrpSpPr>
          <p:nvPr/>
        </p:nvGrpSpPr>
        <p:grpSpPr bwMode="auto">
          <a:xfrm>
            <a:off x="2514600" y="3581400"/>
            <a:ext cx="304800" cy="304800"/>
            <a:chOff x="1728" y="2256"/>
            <a:chExt cx="192" cy="192"/>
          </a:xfrm>
        </p:grpSpPr>
        <p:grpSp>
          <p:nvGrpSpPr>
            <p:cNvPr id="48298" name="Group 9"/>
            <p:cNvGrpSpPr>
              <a:grpSpLocks/>
            </p:cNvGrpSpPr>
            <p:nvPr/>
          </p:nvGrpSpPr>
          <p:grpSpPr bwMode="auto">
            <a:xfrm>
              <a:off x="1728" y="2256"/>
              <a:ext cx="192" cy="192"/>
              <a:chOff x="576" y="2160"/>
              <a:chExt cx="192" cy="192"/>
            </a:xfrm>
          </p:grpSpPr>
          <p:sp>
            <p:nvSpPr>
              <p:cNvPr id="48300" name="Oval 1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01" name="Line 1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99" name="Line 1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44621" name="Line 13"/>
          <p:cNvSpPr>
            <a:spLocks noChangeShapeType="1"/>
          </p:cNvSpPr>
          <p:nvPr/>
        </p:nvSpPr>
        <p:spPr bwMode="auto">
          <a:xfrm>
            <a:off x="4495800" y="2590800"/>
            <a:ext cx="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4624" name="Text Box 16"/>
          <p:cNvSpPr txBox="1">
            <a:spLocks noChangeArrowheads="1"/>
          </p:cNvSpPr>
          <p:nvPr/>
        </p:nvSpPr>
        <p:spPr bwMode="auto">
          <a:xfrm>
            <a:off x="838200" y="2193925"/>
            <a:ext cx="7315200" cy="701675"/>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The depletion region is filled with “uncovered” bound charges – who have lost the majority carriers to which they were linked.</a:t>
            </a:r>
          </a:p>
        </p:txBody>
      </p:sp>
      <p:grpSp>
        <p:nvGrpSpPr>
          <p:cNvPr id="48138" name="Group 17"/>
          <p:cNvGrpSpPr>
            <a:grpSpLocks/>
          </p:cNvGrpSpPr>
          <p:nvPr/>
        </p:nvGrpSpPr>
        <p:grpSpPr bwMode="auto">
          <a:xfrm>
            <a:off x="2895600" y="3657600"/>
            <a:ext cx="152400" cy="152400"/>
            <a:chOff x="576" y="2160"/>
            <a:chExt cx="192" cy="192"/>
          </a:xfrm>
        </p:grpSpPr>
        <p:sp>
          <p:nvSpPr>
            <p:cNvPr id="48296" name="Oval 1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7" name="Line 1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39" name="Group 20"/>
          <p:cNvGrpSpPr>
            <a:grpSpLocks/>
          </p:cNvGrpSpPr>
          <p:nvPr/>
        </p:nvGrpSpPr>
        <p:grpSpPr bwMode="auto">
          <a:xfrm>
            <a:off x="3124200" y="3581400"/>
            <a:ext cx="304800" cy="304800"/>
            <a:chOff x="1728" y="2256"/>
            <a:chExt cx="192" cy="192"/>
          </a:xfrm>
        </p:grpSpPr>
        <p:grpSp>
          <p:nvGrpSpPr>
            <p:cNvPr id="48292" name="Group 21"/>
            <p:cNvGrpSpPr>
              <a:grpSpLocks/>
            </p:cNvGrpSpPr>
            <p:nvPr/>
          </p:nvGrpSpPr>
          <p:grpSpPr bwMode="auto">
            <a:xfrm>
              <a:off x="1728" y="2256"/>
              <a:ext cx="192" cy="192"/>
              <a:chOff x="576" y="2160"/>
              <a:chExt cx="192" cy="192"/>
            </a:xfrm>
          </p:grpSpPr>
          <p:sp>
            <p:nvSpPr>
              <p:cNvPr id="48294" name="Oval 2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5" name="Line 2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93" name="Line 2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0" name="Group 30"/>
          <p:cNvGrpSpPr>
            <a:grpSpLocks/>
          </p:cNvGrpSpPr>
          <p:nvPr/>
        </p:nvGrpSpPr>
        <p:grpSpPr bwMode="auto">
          <a:xfrm>
            <a:off x="2819400" y="3962400"/>
            <a:ext cx="304800" cy="304800"/>
            <a:chOff x="1728" y="2256"/>
            <a:chExt cx="192" cy="192"/>
          </a:xfrm>
        </p:grpSpPr>
        <p:grpSp>
          <p:nvGrpSpPr>
            <p:cNvPr id="48288" name="Group 31"/>
            <p:cNvGrpSpPr>
              <a:grpSpLocks/>
            </p:cNvGrpSpPr>
            <p:nvPr/>
          </p:nvGrpSpPr>
          <p:grpSpPr bwMode="auto">
            <a:xfrm>
              <a:off x="1728" y="2256"/>
              <a:ext cx="192" cy="192"/>
              <a:chOff x="576" y="2160"/>
              <a:chExt cx="192" cy="192"/>
            </a:xfrm>
          </p:grpSpPr>
          <p:sp>
            <p:nvSpPr>
              <p:cNvPr id="48290" name="Oval 3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1" name="Line 3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89" name="Line 3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1" name="Group 35"/>
          <p:cNvGrpSpPr>
            <a:grpSpLocks/>
          </p:cNvGrpSpPr>
          <p:nvPr/>
        </p:nvGrpSpPr>
        <p:grpSpPr bwMode="auto">
          <a:xfrm>
            <a:off x="3429000" y="3962400"/>
            <a:ext cx="304800" cy="304800"/>
            <a:chOff x="1728" y="2256"/>
            <a:chExt cx="192" cy="192"/>
          </a:xfrm>
        </p:grpSpPr>
        <p:grpSp>
          <p:nvGrpSpPr>
            <p:cNvPr id="48284" name="Group 36"/>
            <p:cNvGrpSpPr>
              <a:grpSpLocks/>
            </p:cNvGrpSpPr>
            <p:nvPr/>
          </p:nvGrpSpPr>
          <p:grpSpPr bwMode="auto">
            <a:xfrm>
              <a:off x="1728" y="2256"/>
              <a:ext cx="192" cy="192"/>
              <a:chOff x="576" y="2160"/>
              <a:chExt cx="192" cy="192"/>
            </a:xfrm>
          </p:grpSpPr>
          <p:sp>
            <p:nvSpPr>
              <p:cNvPr id="48286" name="Oval 3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87" name="Line 3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85" name="Line 3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2" name="Group 40"/>
          <p:cNvGrpSpPr>
            <a:grpSpLocks/>
          </p:cNvGrpSpPr>
          <p:nvPr/>
        </p:nvGrpSpPr>
        <p:grpSpPr bwMode="auto">
          <a:xfrm>
            <a:off x="3505200" y="3657600"/>
            <a:ext cx="152400" cy="152400"/>
            <a:chOff x="576" y="2160"/>
            <a:chExt cx="192" cy="192"/>
          </a:xfrm>
        </p:grpSpPr>
        <p:sp>
          <p:nvSpPr>
            <p:cNvPr id="48282" name="Oval 4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83" name="Line 4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3" name="Group 46"/>
          <p:cNvGrpSpPr>
            <a:grpSpLocks/>
          </p:cNvGrpSpPr>
          <p:nvPr/>
        </p:nvGrpSpPr>
        <p:grpSpPr bwMode="auto">
          <a:xfrm>
            <a:off x="2590800" y="4038600"/>
            <a:ext cx="152400" cy="152400"/>
            <a:chOff x="576" y="2160"/>
            <a:chExt cx="192" cy="192"/>
          </a:xfrm>
        </p:grpSpPr>
        <p:sp>
          <p:nvSpPr>
            <p:cNvPr id="48280" name="Oval 4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81" name="Line 4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4" name="Group 49"/>
          <p:cNvGrpSpPr>
            <a:grpSpLocks/>
          </p:cNvGrpSpPr>
          <p:nvPr/>
        </p:nvGrpSpPr>
        <p:grpSpPr bwMode="auto">
          <a:xfrm>
            <a:off x="3200400" y="4038600"/>
            <a:ext cx="152400" cy="152400"/>
            <a:chOff x="576" y="2160"/>
            <a:chExt cx="192" cy="192"/>
          </a:xfrm>
        </p:grpSpPr>
        <p:sp>
          <p:nvSpPr>
            <p:cNvPr id="48278" name="Oval 5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79" name="Line 5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5" name="Group 60"/>
          <p:cNvGrpSpPr>
            <a:grpSpLocks/>
          </p:cNvGrpSpPr>
          <p:nvPr/>
        </p:nvGrpSpPr>
        <p:grpSpPr bwMode="auto">
          <a:xfrm>
            <a:off x="2514600" y="4343400"/>
            <a:ext cx="304800" cy="304800"/>
            <a:chOff x="1728" y="2256"/>
            <a:chExt cx="192" cy="192"/>
          </a:xfrm>
        </p:grpSpPr>
        <p:grpSp>
          <p:nvGrpSpPr>
            <p:cNvPr id="48274" name="Group 61"/>
            <p:cNvGrpSpPr>
              <a:grpSpLocks/>
            </p:cNvGrpSpPr>
            <p:nvPr/>
          </p:nvGrpSpPr>
          <p:grpSpPr bwMode="auto">
            <a:xfrm>
              <a:off x="1728" y="2256"/>
              <a:ext cx="192" cy="192"/>
              <a:chOff x="576" y="2160"/>
              <a:chExt cx="192" cy="192"/>
            </a:xfrm>
          </p:grpSpPr>
          <p:sp>
            <p:nvSpPr>
              <p:cNvPr id="48276" name="Oval 6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77" name="Line 6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75" name="Line 6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6" name="Group 65"/>
          <p:cNvGrpSpPr>
            <a:grpSpLocks/>
          </p:cNvGrpSpPr>
          <p:nvPr/>
        </p:nvGrpSpPr>
        <p:grpSpPr bwMode="auto">
          <a:xfrm>
            <a:off x="2895600" y="4419600"/>
            <a:ext cx="152400" cy="152400"/>
            <a:chOff x="576" y="2160"/>
            <a:chExt cx="192" cy="192"/>
          </a:xfrm>
        </p:grpSpPr>
        <p:sp>
          <p:nvSpPr>
            <p:cNvPr id="48272" name="Oval 6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73" name="Line 6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7" name="Group 68"/>
          <p:cNvGrpSpPr>
            <a:grpSpLocks/>
          </p:cNvGrpSpPr>
          <p:nvPr/>
        </p:nvGrpSpPr>
        <p:grpSpPr bwMode="auto">
          <a:xfrm>
            <a:off x="3124200" y="4343400"/>
            <a:ext cx="304800" cy="304800"/>
            <a:chOff x="1728" y="2256"/>
            <a:chExt cx="192" cy="192"/>
          </a:xfrm>
        </p:grpSpPr>
        <p:grpSp>
          <p:nvGrpSpPr>
            <p:cNvPr id="48268" name="Group 69"/>
            <p:cNvGrpSpPr>
              <a:grpSpLocks/>
            </p:cNvGrpSpPr>
            <p:nvPr/>
          </p:nvGrpSpPr>
          <p:grpSpPr bwMode="auto">
            <a:xfrm>
              <a:off x="1728" y="2256"/>
              <a:ext cx="192" cy="192"/>
              <a:chOff x="576" y="2160"/>
              <a:chExt cx="192" cy="192"/>
            </a:xfrm>
          </p:grpSpPr>
          <p:sp>
            <p:nvSpPr>
              <p:cNvPr id="48270" name="Oval 7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71" name="Line 7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69" name="Line 7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8" name="Group 78"/>
          <p:cNvGrpSpPr>
            <a:grpSpLocks/>
          </p:cNvGrpSpPr>
          <p:nvPr/>
        </p:nvGrpSpPr>
        <p:grpSpPr bwMode="auto">
          <a:xfrm>
            <a:off x="2819400" y="4724400"/>
            <a:ext cx="304800" cy="304800"/>
            <a:chOff x="1728" y="2256"/>
            <a:chExt cx="192" cy="192"/>
          </a:xfrm>
        </p:grpSpPr>
        <p:grpSp>
          <p:nvGrpSpPr>
            <p:cNvPr id="48264" name="Group 79"/>
            <p:cNvGrpSpPr>
              <a:grpSpLocks/>
            </p:cNvGrpSpPr>
            <p:nvPr/>
          </p:nvGrpSpPr>
          <p:grpSpPr bwMode="auto">
            <a:xfrm>
              <a:off x="1728" y="2256"/>
              <a:ext cx="192" cy="192"/>
              <a:chOff x="576" y="2160"/>
              <a:chExt cx="192" cy="192"/>
            </a:xfrm>
          </p:grpSpPr>
          <p:sp>
            <p:nvSpPr>
              <p:cNvPr id="48266" name="Oval 8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67" name="Line 8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65" name="Line 8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49" name="Group 83"/>
          <p:cNvGrpSpPr>
            <a:grpSpLocks/>
          </p:cNvGrpSpPr>
          <p:nvPr/>
        </p:nvGrpSpPr>
        <p:grpSpPr bwMode="auto">
          <a:xfrm>
            <a:off x="3429000" y="4724400"/>
            <a:ext cx="304800" cy="304800"/>
            <a:chOff x="1728" y="2256"/>
            <a:chExt cx="192" cy="192"/>
          </a:xfrm>
        </p:grpSpPr>
        <p:grpSp>
          <p:nvGrpSpPr>
            <p:cNvPr id="48260" name="Group 84"/>
            <p:cNvGrpSpPr>
              <a:grpSpLocks/>
            </p:cNvGrpSpPr>
            <p:nvPr/>
          </p:nvGrpSpPr>
          <p:grpSpPr bwMode="auto">
            <a:xfrm>
              <a:off x="1728" y="2256"/>
              <a:ext cx="192" cy="192"/>
              <a:chOff x="576" y="2160"/>
              <a:chExt cx="192" cy="192"/>
            </a:xfrm>
          </p:grpSpPr>
          <p:sp>
            <p:nvSpPr>
              <p:cNvPr id="48262" name="Oval 8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63" name="Line 8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61" name="Line 8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0" name="Group 88"/>
          <p:cNvGrpSpPr>
            <a:grpSpLocks/>
          </p:cNvGrpSpPr>
          <p:nvPr/>
        </p:nvGrpSpPr>
        <p:grpSpPr bwMode="auto">
          <a:xfrm>
            <a:off x="3505200" y="4419600"/>
            <a:ext cx="152400" cy="152400"/>
            <a:chOff x="576" y="2160"/>
            <a:chExt cx="192" cy="192"/>
          </a:xfrm>
        </p:grpSpPr>
        <p:sp>
          <p:nvSpPr>
            <p:cNvPr id="48258" name="Oval 8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59" name="Line 9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1" name="Group 94"/>
          <p:cNvGrpSpPr>
            <a:grpSpLocks/>
          </p:cNvGrpSpPr>
          <p:nvPr/>
        </p:nvGrpSpPr>
        <p:grpSpPr bwMode="auto">
          <a:xfrm>
            <a:off x="2590800" y="4800600"/>
            <a:ext cx="152400" cy="152400"/>
            <a:chOff x="576" y="2160"/>
            <a:chExt cx="192" cy="192"/>
          </a:xfrm>
        </p:grpSpPr>
        <p:sp>
          <p:nvSpPr>
            <p:cNvPr id="48256" name="Oval 9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57" name="Line 9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2" name="Group 97"/>
          <p:cNvGrpSpPr>
            <a:grpSpLocks/>
          </p:cNvGrpSpPr>
          <p:nvPr/>
        </p:nvGrpSpPr>
        <p:grpSpPr bwMode="auto">
          <a:xfrm>
            <a:off x="3200400" y="4800600"/>
            <a:ext cx="152400" cy="152400"/>
            <a:chOff x="576" y="2160"/>
            <a:chExt cx="192" cy="192"/>
          </a:xfrm>
        </p:grpSpPr>
        <p:sp>
          <p:nvSpPr>
            <p:cNvPr id="48254" name="Oval 9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55" name="Line 9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53" name="Oval 108"/>
          <p:cNvSpPr>
            <a:spLocks noChangeArrowheads="1"/>
          </p:cNvSpPr>
          <p:nvPr/>
        </p:nvSpPr>
        <p:spPr bwMode="auto">
          <a:xfrm>
            <a:off x="14478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54" name="Group 117"/>
          <p:cNvGrpSpPr>
            <a:grpSpLocks/>
          </p:cNvGrpSpPr>
          <p:nvPr/>
        </p:nvGrpSpPr>
        <p:grpSpPr bwMode="auto">
          <a:xfrm>
            <a:off x="5257800" y="3581400"/>
            <a:ext cx="304800" cy="304800"/>
            <a:chOff x="576" y="2160"/>
            <a:chExt cx="192" cy="192"/>
          </a:xfrm>
        </p:grpSpPr>
        <p:sp>
          <p:nvSpPr>
            <p:cNvPr id="48252" name="Oval 11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53" name="Line 11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5" name="Group 120"/>
          <p:cNvGrpSpPr>
            <a:grpSpLocks/>
          </p:cNvGrpSpPr>
          <p:nvPr/>
        </p:nvGrpSpPr>
        <p:grpSpPr bwMode="auto">
          <a:xfrm>
            <a:off x="5638800" y="3657600"/>
            <a:ext cx="152400" cy="152400"/>
            <a:chOff x="1728" y="2256"/>
            <a:chExt cx="192" cy="192"/>
          </a:xfrm>
        </p:grpSpPr>
        <p:grpSp>
          <p:nvGrpSpPr>
            <p:cNvPr id="48248" name="Group 121"/>
            <p:cNvGrpSpPr>
              <a:grpSpLocks/>
            </p:cNvGrpSpPr>
            <p:nvPr/>
          </p:nvGrpSpPr>
          <p:grpSpPr bwMode="auto">
            <a:xfrm>
              <a:off x="1728" y="2256"/>
              <a:ext cx="192" cy="192"/>
              <a:chOff x="576" y="2160"/>
              <a:chExt cx="192" cy="192"/>
            </a:xfrm>
          </p:grpSpPr>
          <p:sp>
            <p:nvSpPr>
              <p:cNvPr id="48250" name="Oval 12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51" name="Line 12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49" name="Line 12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6" name="Group 125"/>
          <p:cNvGrpSpPr>
            <a:grpSpLocks/>
          </p:cNvGrpSpPr>
          <p:nvPr/>
        </p:nvGrpSpPr>
        <p:grpSpPr bwMode="auto">
          <a:xfrm>
            <a:off x="5867400" y="3581400"/>
            <a:ext cx="304800" cy="304800"/>
            <a:chOff x="576" y="2160"/>
            <a:chExt cx="192" cy="192"/>
          </a:xfrm>
        </p:grpSpPr>
        <p:sp>
          <p:nvSpPr>
            <p:cNvPr id="48246" name="Oval 12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7" name="Line 12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7" name="Group 128"/>
          <p:cNvGrpSpPr>
            <a:grpSpLocks/>
          </p:cNvGrpSpPr>
          <p:nvPr/>
        </p:nvGrpSpPr>
        <p:grpSpPr bwMode="auto">
          <a:xfrm>
            <a:off x="6248400" y="3657600"/>
            <a:ext cx="152400" cy="152400"/>
            <a:chOff x="1728" y="2256"/>
            <a:chExt cx="192" cy="192"/>
          </a:xfrm>
        </p:grpSpPr>
        <p:grpSp>
          <p:nvGrpSpPr>
            <p:cNvPr id="48242" name="Group 129"/>
            <p:cNvGrpSpPr>
              <a:grpSpLocks/>
            </p:cNvGrpSpPr>
            <p:nvPr/>
          </p:nvGrpSpPr>
          <p:grpSpPr bwMode="auto">
            <a:xfrm>
              <a:off x="1728" y="2256"/>
              <a:ext cx="192" cy="192"/>
              <a:chOff x="576" y="2160"/>
              <a:chExt cx="192" cy="192"/>
            </a:xfrm>
          </p:grpSpPr>
          <p:sp>
            <p:nvSpPr>
              <p:cNvPr id="48244" name="Oval 13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5" name="Line 13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43" name="Line 13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8" name="Group 141"/>
          <p:cNvGrpSpPr>
            <a:grpSpLocks/>
          </p:cNvGrpSpPr>
          <p:nvPr/>
        </p:nvGrpSpPr>
        <p:grpSpPr bwMode="auto">
          <a:xfrm>
            <a:off x="5334000" y="4038600"/>
            <a:ext cx="152400" cy="152400"/>
            <a:chOff x="1728" y="2256"/>
            <a:chExt cx="192" cy="192"/>
          </a:xfrm>
        </p:grpSpPr>
        <p:grpSp>
          <p:nvGrpSpPr>
            <p:cNvPr id="48238" name="Group 142"/>
            <p:cNvGrpSpPr>
              <a:grpSpLocks/>
            </p:cNvGrpSpPr>
            <p:nvPr/>
          </p:nvGrpSpPr>
          <p:grpSpPr bwMode="auto">
            <a:xfrm>
              <a:off x="1728" y="2256"/>
              <a:ext cx="192" cy="192"/>
              <a:chOff x="576" y="2160"/>
              <a:chExt cx="192" cy="192"/>
            </a:xfrm>
          </p:grpSpPr>
          <p:sp>
            <p:nvSpPr>
              <p:cNvPr id="48240" name="Oval 14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1" name="Line 14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39" name="Line 14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59" name="Group 146"/>
          <p:cNvGrpSpPr>
            <a:grpSpLocks/>
          </p:cNvGrpSpPr>
          <p:nvPr/>
        </p:nvGrpSpPr>
        <p:grpSpPr bwMode="auto">
          <a:xfrm>
            <a:off x="5562600" y="3962400"/>
            <a:ext cx="304800" cy="304800"/>
            <a:chOff x="576" y="2160"/>
            <a:chExt cx="192" cy="192"/>
          </a:xfrm>
        </p:grpSpPr>
        <p:sp>
          <p:nvSpPr>
            <p:cNvPr id="48236" name="Oval 14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7" name="Line 14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0" name="Group 149"/>
          <p:cNvGrpSpPr>
            <a:grpSpLocks/>
          </p:cNvGrpSpPr>
          <p:nvPr/>
        </p:nvGrpSpPr>
        <p:grpSpPr bwMode="auto">
          <a:xfrm>
            <a:off x="5943600" y="4038600"/>
            <a:ext cx="152400" cy="152400"/>
            <a:chOff x="1728" y="2256"/>
            <a:chExt cx="192" cy="192"/>
          </a:xfrm>
        </p:grpSpPr>
        <p:grpSp>
          <p:nvGrpSpPr>
            <p:cNvPr id="48232" name="Group 150"/>
            <p:cNvGrpSpPr>
              <a:grpSpLocks/>
            </p:cNvGrpSpPr>
            <p:nvPr/>
          </p:nvGrpSpPr>
          <p:grpSpPr bwMode="auto">
            <a:xfrm>
              <a:off x="1728" y="2256"/>
              <a:ext cx="192" cy="192"/>
              <a:chOff x="576" y="2160"/>
              <a:chExt cx="192" cy="192"/>
            </a:xfrm>
          </p:grpSpPr>
          <p:sp>
            <p:nvSpPr>
              <p:cNvPr id="48234" name="Oval 15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5" name="Line 15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33" name="Line 153"/>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1" name="Group 154"/>
          <p:cNvGrpSpPr>
            <a:grpSpLocks/>
          </p:cNvGrpSpPr>
          <p:nvPr/>
        </p:nvGrpSpPr>
        <p:grpSpPr bwMode="auto">
          <a:xfrm>
            <a:off x="6172200" y="3962400"/>
            <a:ext cx="304800" cy="304800"/>
            <a:chOff x="576" y="2160"/>
            <a:chExt cx="192" cy="192"/>
          </a:xfrm>
        </p:grpSpPr>
        <p:sp>
          <p:nvSpPr>
            <p:cNvPr id="48230" name="Oval 15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1" name="Line 15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2" name="Group 165"/>
          <p:cNvGrpSpPr>
            <a:grpSpLocks/>
          </p:cNvGrpSpPr>
          <p:nvPr/>
        </p:nvGrpSpPr>
        <p:grpSpPr bwMode="auto">
          <a:xfrm>
            <a:off x="5257800" y="4343400"/>
            <a:ext cx="304800" cy="304800"/>
            <a:chOff x="576" y="2160"/>
            <a:chExt cx="192" cy="192"/>
          </a:xfrm>
        </p:grpSpPr>
        <p:sp>
          <p:nvSpPr>
            <p:cNvPr id="48228" name="Oval 16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29" name="Line 16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3" name="Group 168"/>
          <p:cNvGrpSpPr>
            <a:grpSpLocks/>
          </p:cNvGrpSpPr>
          <p:nvPr/>
        </p:nvGrpSpPr>
        <p:grpSpPr bwMode="auto">
          <a:xfrm>
            <a:off x="5638800" y="4419600"/>
            <a:ext cx="152400" cy="152400"/>
            <a:chOff x="1728" y="2256"/>
            <a:chExt cx="192" cy="192"/>
          </a:xfrm>
        </p:grpSpPr>
        <p:grpSp>
          <p:nvGrpSpPr>
            <p:cNvPr id="48224" name="Group 169"/>
            <p:cNvGrpSpPr>
              <a:grpSpLocks/>
            </p:cNvGrpSpPr>
            <p:nvPr/>
          </p:nvGrpSpPr>
          <p:grpSpPr bwMode="auto">
            <a:xfrm>
              <a:off x="1728" y="2256"/>
              <a:ext cx="192" cy="192"/>
              <a:chOff x="576" y="2160"/>
              <a:chExt cx="192" cy="192"/>
            </a:xfrm>
          </p:grpSpPr>
          <p:sp>
            <p:nvSpPr>
              <p:cNvPr id="48226" name="Oval 17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27" name="Line 17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25" name="Line 17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4" name="Group 173"/>
          <p:cNvGrpSpPr>
            <a:grpSpLocks/>
          </p:cNvGrpSpPr>
          <p:nvPr/>
        </p:nvGrpSpPr>
        <p:grpSpPr bwMode="auto">
          <a:xfrm>
            <a:off x="5867400" y="4343400"/>
            <a:ext cx="304800" cy="304800"/>
            <a:chOff x="576" y="2160"/>
            <a:chExt cx="192" cy="192"/>
          </a:xfrm>
        </p:grpSpPr>
        <p:sp>
          <p:nvSpPr>
            <p:cNvPr id="48222" name="Oval 17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23" name="Line 17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5" name="Group 176"/>
          <p:cNvGrpSpPr>
            <a:grpSpLocks/>
          </p:cNvGrpSpPr>
          <p:nvPr/>
        </p:nvGrpSpPr>
        <p:grpSpPr bwMode="auto">
          <a:xfrm>
            <a:off x="6248400" y="4419600"/>
            <a:ext cx="152400" cy="152400"/>
            <a:chOff x="1728" y="2256"/>
            <a:chExt cx="192" cy="192"/>
          </a:xfrm>
        </p:grpSpPr>
        <p:grpSp>
          <p:nvGrpSpPr>
            <p:cNvPr id="48218" name="Group 177"/>
            <p:cNvGrpSpPr>
              <a:grpSpLocks/>
            </p:cNvGrpSpPr>
            <p:nvPr/>
          </p:nvGrpSpPr>
          <p:grpSpPr bwMode="auto">
            <a:xfrm>
              <a:off x="1728" y="2256"/>
              <a:ext cx="192" cy="192"/>
              <a:chOff x="576" y="2160"/>
              <a:chExt cx="192" cy="192"/>
            </a:xfrm>
          </p:grpSpPr>
          <p:sp>
            <p:nvSpPr>
              <p:cNvPr id="48220" name="Oval 17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21" name="Line 17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19" name="Line 18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6" name="Group 189"/>
          <p:cNvGrpSpPr>
            <a:grpSpLocks/>
          </p:cNvGrpSpPr>
          <p:nvPr/>
        </p:nvGrpSpPr>
        <p:grpSpPr bwMode="auto">
          <a:xfrm>
            <a:off x="5334000" y="4800600"/>
            <a:ext cx="152400" cy="152400"/>
            <a:chOff x="1728" y="2256"/>
            <a:chExt cx="192" cy="192"/>
          </a:xfrm>
        </p:grpSpPr>
        <p:grpSp>
          <p:nvGrpSpPr>
            <p:cNvPr id="48214" name="Group 190"/>
            <p:cNvGrpSpPr>
              <a:grpSpLocks/>
            </p:cNvGrpSpPr>
            <p:nvPr/>
          </p:nvGrpSpPr>
          <p:grpSpPr bwMode="auto">
            <a:xfrm>
              <a:off x="1728" y="2256"/>
              <a:ext cx="192" cy="192"/>
              <a:chOff x="576" y="2160"/>
              <a:chExt cx="192" cy="192"/>
            </a:xfrm>
          </p:grpSpPr>
          <p:sp>
            <p:nvSpPr>
              <p:cNvPr id="48216" name="Oval 19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17" name="Line 19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15" name="Line 193"/>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7" name="Group 194"/>
          <p:cNvGrpSpPr>
            <a:grpSpLocks/>
          </p:cNvGrpSpPr>
          <p:nvPr/>
        </p:nvGrpSpPr>
        <p:grpSpPr bwMode="auto">
          <a:xfrm>
            <a:off x="5562600" y="4724400"/>
            <a:ext cx="304800" cy="304800"/>
            <a:chOff x="576" y="2160"/>
            <a:chExt cx="192" cy="192"/>
          </a:xfrm>
        </p:grpSpPr>
        <p:sp>
          <p:nvSpPr>
            <p:cNvPr id="48212" name="Oval 19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13" name="Line 19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8" name="Group 197"/>
          <p:cNvGrpSpPr>
            <a:grpSpLocks/>
          </p:cNvGrpSpPr>
          <p:nvPr/>
        </p:nvGrpSpPr>
        <p:grpSpPr bwMode="auto">
          <a:xfrm>
            <a:off x="5943600" y="4800600"/>
            <a:ext cx="152400" cy="152400"/>
            <a:chOff x="1728" y="2256"/>
            <a:chExt cx="192" cy="192"/>
          </a:xfrm>
        </p:grpSpPr>
        <p:grpSp>
          <p:nvGrpSpPr>
            <p:cNvPr id="48208" name="Group 198"/>
            <p:cNvGrpSpPr>
              <a:grpSpLocks/>
            </p:cNvGrpSpPr>
            <p:nvPr/>
          </p:nvGrpSpPr>
          <p:grpSpPr bwMode="auto">
            <a:xfrm>
              <a:off x="1728" y="2256"/>
              <a:ext cx="192" cy="192"/>
              <a:chOff x="576" y="2160"/>
              <a:chExt cx="192" cy="192"/>
            </a:xfrm>
          </p:grpSpPr>
          <p:sp>
            <p:nvSpPr>
              <p:cNvPr id="48210" name="Oval 19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11" name="Line 20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09" name="Line 201"/>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9" name="Group 202"/>
          <p:cNvGrpSpPr>
            <a:grpSpLocks/>
          </p:cNvGrpSpPr>
          <p:nvPr/>
        </p:nvGrpSpPr>
        <p:grpSpPr bwMode="auto">
          <a:xfrm>
            <a:off x="6172200" y="4724400"/>
            <a:ext cx="304800" cy="304800"/>
            <a:chOff x="576" y="2160"/>
            <a:chExt cx="192" cy="192"/>
          </a:xfrm>
        </p:grpSpPr>
        <p:sp>
          <p:nvSpPr>
            <p:cNvPr id="48206" name="Oval 20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07" name="Line 20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70" name="Rectangle 205"/>
          <p:cNvSpPr>
            <a:spLocks noGrp="1" noChangeArrowheads="1"/>
          </p:cNvSpPr>
          <p:nvPr>
            <p:ph type="title"/>
          </p:nvPr>
        </p:nvSpPr>
        <p:spPr>
          <a:xfrm>
            <a:off x="762000" y="706967"/>
            <a:ext cx="7543800" cy="1295400"/>
          </a:xfrm>
          <a:noFill/>
        </p:spPr>
        <p:txBody>
          <a:bodyPr/>
          <a:lstStyle/>
          <a:p>
            <a:pPr eaLnBrk="1" hangingPunct="1"/>
            <a:r>
              <a:rPr lang="en-US" sz="2400" dirty="0" smtClean="0"/>
              <a:t>Step #3: </a:t>
            </a:r>
            <a:r>
              <a:rPr lang="en-US" sz="2400" b="0" dirty="0" smtClean="0">
                <a:solidFill>
                  <a:schemeClr val="tx1"/>
                </a:solidFill>
              </a:rPr>
              <a:t>The </a:t>
            </a:r>
            <a:r>
              <a:rPr lang="en-US" sz="2400" dirty="0" smtClean="0">
                <a:solidFill>
                  <a:srgbClr val="3333FF"/>
                </a:solidFill>
              </a:rPr>
              <a:t>depletion region</a:t>
            </a:r>
            <a:r>
              <a:rPr lang="en-US" sz="2400" b="0" dirty="0" smtClean="0">
                <a:solidFill>
                  <a:schemeClr val="tx1"/>
                </a:solidFill>
              </a:rPr>
              <a:t> begins to form – as diffusion occurs and free electrons recombine with holes.</a:t>
            </a:r>
          </a:p>
        </p:txBody>
      </p:sp>
      <p:sp>
        <p:nvSpPr>
          <p:cNvPr id="2" name="Date Placeholder 1"/>
          <p:cNvSpPr>
            <a:spLocks noGrp="1"/>
          </p:cNvSpPr>
          <p:nvPr>
            <p:ph type="dt" sz="half" idx="10"/>
          </p:nvPr>
        </p:nvSpPr>
        <p:spPr/>
        <p:txBody>
          <a:bodyPr/>
          <a:lstStyle/>
          <a:p>
            <a:fld id="{E10384AD-FB31-4BC0-A4EE-C0061FBD95B2}"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
        <p:nvSpPr>
          <p:cNvPr id="2244824" name="Rectangle 216"/>
          <p:cNvSpPr>
            <a:spLocks noChangeArrowheads="1"/>
          </p:cNvSpPr>
          <p:nvPr/>
        </p:nvSpPr>
        <p:spPr bwMode="auto">
          <a:xfrm>
            <a:off x="4495800" y="33528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825" name="Rectangle 217"/>
          <p:cNvSpPr>
            <a:spLocks noChangeArrowheads="1"/>
          </p:cNvSpPr>
          <p:nvPr/>
        </p:nvSpPr>
        <p:spPr bwMode="auto">
          <a:xfrm>
            <a:off x="3886200" y="33528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73" name="Group 43"/>
          <p:cNvGrpSpPr>
            <a:grpSpLocks/>
          </p:cNvGrpSpPr>
          <p:nvPr/>
        </p:nvGrpSpPr>
        <p:grpSpPr bwMode="auto">
          <a:xfrm>
            <a:off x="4114800" y="3657600"/>
            <a:ext cx="152400" cy="152400"/>
            <a:chOff x="576" y="2160"/>
            <a:chExt cx="192" cy="192"/>
          </a:xfrm>
        </p:grpSpPr>
        <p:sp>
          <p:nvSpPr>
            <p:cNvPr id="48204" name="Oval 4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05" name="Line 4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4660" name="Group 52"/>
          <p:cNvGrpSpPr>
            <a:grpSpLocks/>
          </p:cNvGrpSpPr>
          <p:nvPr/>
        </p:nvGrpSpPr>
        <p:grpSpPr bwMode="auto">
          <a:xfrm>
            <a:off x="3810000" y="4038600"/>
            <a:ext cx="152400" cy="152400"/>
            <a:chOff x="576" y="2160"/>
            <a:chExt cx="192" cy="192"/>
          </a:xfrm>
        </p:grpSpPr>
        <p:sp>
          <p:nvSpPr>
            <p:cNvPr id="48202" name="Oval 5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03" name="Line 5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75" name="Group 91"/>
          <p:cNvGrpSpPr>
            <a:grpSpLocks/>
          </p:cNvGrpSpPr>
          <p:nvPr/>
        </p:nvGrpSpPr>
        <p:grpSpPr bwMode="auto">
          <a:xfrm>
            <a:off x="4114800" y="4419600"/>
            <a:ext cx="152400" cy="152400"/>
            <a:chOff x="576" y="2160"/>
            <a:chExt cx="192" cy="192"/>
          </a:xfrm>
        </p:grpSpPr>
        <p:sp>
          <p:nvSpPr>
            <p:cNvPr id="48200" name="Oval 9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01" name="Line 9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4816" name="Group 208"/>
          <p:cNvGrpSpPr>
            <a:grpSpLocks/>
          </p:cNvGrpSpPr>
          <p:nvPr/>
        </p:nvGrpSpPr>
        <p:grpSpPr bwMode="auto">
          <a:xfrm>
            <a:off x="3810000" y="4800600"/>
            <a:ext cx="152400" cy="152400"/>
            <a:chOff x="576" y="2160"/>
            <a:chExt cx="192" cy="192"/>
          </a:xfrm>
        </p:grpSpPr>
        <p:sp>
          <p:nvSpPr>
            <p:cNvPr id="48198" name="Oval 20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99" name="Line 21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4720" name="Group 112"/>
          <p:cNvGrpSpPr>
            <a:grpSpLocks/>
          </p:cNvGrpSpPr>
          <p:nvPr/>
        </p:nvGrpSpPr>
        <p:grpSpPr bwMode="auto">
          <a:xfrm>
            <a:off x="5029200" y="3657600"/>
            <a:ext cx="152400" cy="152400"/>
            <a:chOff x="1728" y="2256"/>
            <a:chExt cx="192" cy="192"/>
          </a:xfrm>
        </p:grpSpPr>
        <p:grpSp>
          <p:nvGrpSpPr>
            <p:cNvPr id="48194" name="Group 113"/>
            <p:cNvGrpSpPr>
              <a:grpSpLocks/>
            </p:cNvGrpSpPr>
            <p:nvPr/>
          </p:nvGrpSpPr>
          <p:grpSpPr bwMode="auto">
            <a:xfrm>
              <a:off x="1728" y="2256"/>
              <a:ext cx="192" cy="192"/>
              <a:chOff x="576" y="2160"/>
              <a:chExt cx="192" cy="192"/>
            </a:xfrm>
          </p:grpSpPr>
          <p:sp>
            <p:nvSpPr>
              <p:cNvPr id="48196" name="Oval 11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97" name="Line 11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95" name="Line 11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78" name="Group 133"/>
          <p:cNvGrpSpPr>
            <a:grpSpLocks/>
          </p:cNvGrpSpPr>
          <p:nvPr/>
        </p:nvGrpSpPr>
        <p:grpSpPr bwMode="auto">
          <a:xfrm>
            <a:off x="4724400" y="4038600"/>
            <a:ext cx="152400" cy="152400"/>
            <a:chOff x="1728" y="2256"/>
            <a:chExt cx="192" cy="192"/>
          </a:xfrm>
        </p:grpSpPr>
        <p:grpSp>
          <p:nvGrpSpPr>
            <p:cNvPr id="48190" name="Group 134"/>
            <p:cNvGrpSpPr>
              <a:grpSpLocks/>
            </p:cNvGrpSpPr>
            <p:nvPr/>
          </p:nvGrpSpPr>
          <p:grpSpPr bwMode="auto">
            <a:xfrm>
              <a:off x="1728" y="2256"/>
              <a:ext cx="192" cy="192"/>
              <a:chOff x="576" y="2160"/>
              <a:chExt cx="192" cy="192"/>
            </a:xfrm>
          </p:grpSpPr>
          <p:sp>
            <p:nvSpPr>
              <p:cNvPr id="48192" name="Oval 13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93" name="Line 13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91" name="Line 13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79" name="Group 181"/>
          <p:cNvGrpSpPr>
            <a:grpSpLocks/>
          </p:cNvGrpSpPr>
          <p:nvPr/>
        </p:nvGrpSpPr>
        <p:grpSpPr bwMode="auto">
          <a:xfrm>
            <a:off x="4724400" y="4800600"/>
            <a:ext cx="152400" cy="152400"/>
            <a:chOff x="1728" y="2256"/>
            <a:chExt cx="192" cy="192"/>
          </a:xfrm>
        </p:grpSpPr>
        <p:grpSp>
          <p:nvGrpSpPr>
            <p:cNvPr id="48186" name="Group 182"/>
            <p:cNvGrpSpPr>
              <a:grpSpLocks/>
            </p:cNvGrpSpPr>
            <p:nvPr/>
          </p:nvGrpSpPr>
          <p:grpSpPr bwMode="auto">
            <a:xfrm>
              <a:off x="1728" y="2256"/>
              <a:ext cx="192" cy="192"/>
              <a:chOff x="576" y="2160"/>
              <a:chExt cx="192" cy="192"/>
            </a:xfrm>
          </p:grpSpPr>
          <p:sp>
            <p:nvSpPr>
              <p:cNvPr id="48188" name="Oval 18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9" name="Line 18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87" name="Line 18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44819" name="Group 211"/>
          <p:cNvGrpSpPr>
            <a:grpSpLocks/>
          </p:cNvGrpSpPr>
          <p:nvPr/>
        </p:nvGrpSpPr>
        <p:grpSpPr bwMode="auto">
          <a:xfrm>
            <a:off x="5029200" y="4419600"/>
            <a:ext cx="152400" cy="152400"/>
            <a:chOff x="1728" y="2256"/>
            <a:chExt cx="192" cy="192"/>
          </a:xfrm>
        </p:grpSpPr>
        <p:grpSp>
          <p:nvGrpSpPr>
            <p:cNvPr id="48182" name="Group 212"/>
            <p:cNvGrpSpPr>
              <a:grpSpLocks/>
            </p:cNvGrpSpPr>
            <p:nvPr/>
          </p:nvGrpSpPr>
          <p:grpSpPr bwMode="auto">
            <a:xfrm>
              <a:off x="1728" y="2256"/>
              <a:ext cx="192" cy="192"/>
              <a:chOff x="576" y="2160"/>
              <a:chExt cx="192" cy="192"/>
            </a:xfrm>
          </p:grpSpPr>
          <p:sp>
            <p:nvSpPr>
              <p:cNvPr id="48184" name="Oval 21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5" name="Line 21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83" name="Line 21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81" name="Text Box 2"/>
          <p:cNvSpPr txBox="1">
            <a:spLocks noChangeArrowheads="1"/>
          </p:cNvSpPr>
          <p:nvPr/>
        </p:nvSpPr>
        <p:spPr bwMode="auto">
          <a:xfrm>
            <a:off x="762000" y="5655733"/>
            <a:ext cx="75438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1800" b="1" dirty="0"/>
              <a:t>Figure:</a:t>
            </a:r>
            <a:r>
              <a:rPr lang="en-US" sz="1800" dirty="0"/>
              <a:t> The </a:t>
            </a:r>
            <a:r>
              <a:rPr lang="en-US" sz="1800" i="1" dirty="0" err="1"/>
              <a:t>pn</a:t>
            </a:r>
            <a:r>
              <a:rPr lang="en-US" sz="1800" dirty="0"/>
              <a:t> junction with no applied voltage (open-circuited terminals).</a:t>
            </a:r>
          </a:p>
        </p:txBody>
      </p:sp>
      <p:sp>
        <p:nvSpPr>
          <p:cNvPr id="176" name="Rectangle 175"/>
          <p:cNvSpPr/>
          <p:nvPr/>
        </p:nvSpPr>
        <p:spPr>
          <a:xfrm>
            <a:off x="3009900" y="5257026"/>
            <a:ext cx="792205" cy="369332"/>
          </a:xfrm>
          <a:prstGeom prst="rect">
            <a:avLst/>
          </a:prstGeom>
        </p:spPr>
        <p:txBody>
          <a:bodyPr wrap="none">
            <a:spAutoFit/>
          </a:bodyPr>
          <a:lstStyle/>
          <a:p>
            <a:r>
              <a:rPr lang="en-US" i="1" dirty="0">
                <a:solidFill>
                  <a:srgbClr val="FF0000"/>
                </a:solidFill>
              </a:rPr>
              <a:t>p</a:t>
            </a:r>
            <a:r>
              <a:rPr lang="en-US" dirty="0">
                <a:solidFill>
                  <a:srgbClr val="FF0000"/>
                </a:solidFill>
              </a:rPr>
              <a:t>-type</a:t>
            </a:r>
            <a:endParaRPr lang="en-US" dirty="0"/>
          </a:p>
        </p:txBody>
      </p:sp>
      <p:sp>
        <p:nvSpPr>
          <p:cNvPr id="177" name="Rectangle 176"/>
          <p:cNvSpPr/>
          <p:nvPr/>
        </p:nvSpPr>
        <p:spPr>
          <a:xfrm>
            <a:off x="4998995" y="5257026"/>
            <a:ext cx="822661" cy="369332"/>
          </a:xfrm>
          <a:prstGeom prst="rect">
            <a:avLst/>
          </a:prstGeom>
        </p:spPr>
        <p:txBody>
          <a:bodyPr wrap="none">
            <a:spAutoFit/>
          </a:bodyPr>
          <a:lstStyle/>
          <a:p>
            <a:r>
              <a:rPr lang="en-US" i="1" dirty="0" smtClean="0">
                <a:solidFill>
                  <a:srgbClr val="FF0000"/>
                </a:solidFill>
              </a:rPr>
              <a:t>n</a:t>
            </a:r>
            <a:r>
              <a:rPr lang="en-US" dirty="0" smtClean="0">
                <a:solidFill>
                  <a:srgbClr val="FF0000"/>
                </a:solidFill>
              </a:rPr>
              <a:t>-type</a:t>
            </a:r>
            <a:endParaRPr lang="en-US" dirty="0"/>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293475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3.33333E-6 3.3796E-6 L -0.03333 3.3796E-6 " pathEditMode="relative" rAng="0" ptsTypes="AA">
                                      <p:cBhvr>
                                        <p:cTn id="6" dur="1000" fill="hold"/>
                                        <p:tgtEl>
                                          <p:spTgt spid="2244720"/>
                                        </p:tgtEl>
                                        <p:attrNameLst>
                                          <p:attrName>ppt_x</p:attrName>
                                          <p:attrName>ppt_y</p:attrName>
                                        </p:attrNameLst>
                                      </p:cBhvr>
                                      <p:rCtr x="-1667" y="0"/>
                                    </p:animMotion>
                                  </p:childTnLst>
                                </p:cTn>
                              </p:par>
                            </p:childTnLst>
                          </p:cTn>
                        </p:par>
                        <p:par>
                          <p:cTn id="7" fill="hold" nodeType="afterGroup">
                            <p:stCondLst>
                              <p:cond delay="1000"/>
                            </p:stCondLst>
                            <p:childTnLst>
                              <p:par>
                                <p:cTn id="8" presetID="63" presetClass="path" presetSubtype="0" accel="50000" decel="50000" fill="hold" nodeType="afterEffect">
                                  <p:stCondLst>
                                    <p:cond delay="0"/>
                                  </p:stCondLst>
                                  <p:childTnLst>
                                    <p:animMotion origin="layout" path="M 5.55112E-17 -3.62248E-6 L 0.03333 -3.62248E-6 " pathEditMode="relative" rAng="0" ptsTypes="AA">
                                      <p:cBhvr>
                                        <p:cTn id="9" dur="1000" fill="hold"/>
                                        <p:tgtEl>
                                          <p:spTgt spid="2244660"/>
                                        </p:tgtEl>
                                        <p:attrNameLst>
                                          <p:attrName>ppt_x</p:attrName>
                                          <p:attrName>ppt_y</p:attrName>
                                        </p:attrNameLst>
                                      </p:cBhvr>
                                      <p:rCtr x="1667" y="0"/>
                                    </p:animMotion>
                                  </p:childTnLst>
                                </p:cTn>
                              </p:par>
                            </p:childTnLst>
                          </p:cTn>
                        </p:par>
                        <p:par>
                          <p:cTn id="10" fill="hold" nodeType="afterGroup">
                            <p:stCondLst>
                              <p:cond delay="2000"/>
                            </p:stCondLst>
                            <p:childTnLst>
                              <p:par>
                                <p:cTn id="11" presetID="35" presetClass="path" presetSubtype="0" accel="50000" decel="50000" fill="hold" nodeType="afterEffect">
                                  <p:stCondLst>
                                    <p:cond delay="0"/>
                                  </p:stCondLst>
                                  <p:childTnLst>
                                    <p:animMotion origin="layout" path="M -3.33333E-6 3.3796E-6 L -0.03333 3.3796E-6 " pathEditMode="relative" rAng="0" ptsTypes="AA">
                                      <p:cBhvr>
                                        <p:cTn id="12" dur="1000" fill="hold"/>
                                        <p:tgtEl>
                                          <p:spTgt spid="2244819"/>
                                        </p:tgtEl>
                                        <p:attrNameLst>
                                          <p:attrName>ppt_x</p:attrName>
                                          <p:attrName>ppt_y</p:attrName>
                                        </p:attrNameLst>
                                      </p:cBhvr>
                                      <p:rCtr x="-1667" y="0"/>
                                    </p:animMotion>
                                  </p:childTnLst>
                                </p:cTn>
                              </p:par>
                            </p:childTnLst>
                          </p:cTn>
                        </p:par>
                        <p:par>
                          <p:cTn id="13" fill="hold" nodeType="afterGroup">
                            <p:stCondLst>
                              <p:cond delay="3000"/>
                            </p:stCondLst>
                            <p:childTnLst>
                              <p:par>
                                <p:cTn id="14" presetID="63" presetClass="path" presetSubtype="0" accel="50000" decel="50000" fill="hold" nodeType="afterEffect">
                                  <p:stCondLst>
                                    <p:cond delay="0"/>
                                  </p:stCondLst>
                                  <p:childTnLst>
                                    <p:animMotion origin="layout" path="M 5.55112E-17 -3.62248E-6 L 0.03333 -3.62248E-6 " pathEditMode="relative" rAng="0" ptsTypes="AA">
                                      <p:cBhvr>
                                        <p:cTn id="15" dur="1000" fill="hold"/>
                                        <p:tgtEl>
                                          <p:spTgt spid="2244816"/>
                                        </p:tgtEl>
                                        <p:attrNameLst>
                                          <p:attrName>ppt_x</p:attrName>
                                          <p:attrName>ppt_y</p:attrName>
                                        </p:attrNameLst>
                                      </p:cBhvr>
                                      <p:rCtr x="1667" y="0"/>
                                    </p:animMotion>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2244825"/>
                                        </p:tgtEl>
                                        <p:attrNameLst>
                                          <p:attrName>style.visibility</p:attrName>
                                        </p:attrNameLst>
                                      </p:cBhvr>
                                      <p:to>
                                        <p:strVal val="visible"/>
                                      </p:to>
                                    </p:set>
                                    <p:animEffect transition="in" filter="fade">
                                      <p:cBhvr>
                                        <p:cTn id="19" dur="1000"/>
                                        <p:tgtEl>
                                          <p:spTgt spid="2244825"/>
                                        </p:tgtEl>
                                      </p:cBhvr>
                                    </p:animEffect>
                                  </p:childTnLst>
                                </p:cTn>
                              </p:par>
                            </p:childTnLst>
                          </p:cTn>
                        </p:par>
                        <p:par>
                          <p:cTn id="20" fill="hold" nodeType="afterGroup">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244824"/>
                                        </p:tgtEl>
                                        <p:attrNameLst>
                                          <p:attrName>style.visibility</p:attrName>
                                        </p:attrNameLst>
                                      </p:cBhvr>
                                      <p:to>
                                        <p:strVal val="visible"/>
                                      </p:to>
                                    </p:set>
                                    <p:animEffect transition="in" filter="fade">
                                      <p:cBhvr>
                                        <p:cTn id="23" dur="1000"/>
                                        <p:tgtEl>
                                          <p:spTgt spid="2244824"/>
                                        </p:tgtEl>
                                      </p:cBhvr>
                                    </p:animEffect>
                                  </p:childTnLst>
                                </p:cTn>
                              </p:par>
                            </p:childTnLst>
                          </p:cTn>
                        </p:par>
                        <p:par>
                          <p:cTn id="24" fill="hold" nodeType="afterGroup">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2244624"/>
                                        </p:tgtEl>
                                        <p:attrNameLst>
                                          <p:attrName>style.visibility</p:attrName>
                                        </p:attrNameLst>
                                      </p:cBhvr>
                                      <p:to>
                                        <p:strVal val="visible"/>
                                      </p:to>
                                    </p:set>
                                    <p:animEffect transition="in" filter="fade">
                                      <p:cBhvr>
                                        <p:cTn id="27" dur="1000"/>
                                        <p:tgtEl>
                                          <p:spTgt spid="2244624"/>
                                        </p:tgtEl>
                                      </p:cBhvr>
                                    </p:animEffect>
                                  </p:childTnLst>
                                </p:cTn>
                              </p:par>
                            </p:childTnLst>
                          </p:cTn>
                        </p:par>
                        <p:par>
                          <p:cTn id="28" fill="hold" nodeType="afterGroup">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2244621"/>
                                        </p:tgtEl>
                                        <p:attrNameLst>
                                          <p:attrName>style.visibility</p:attrName>
                                        </p:attrNameLst>
                                      </p:cBhvr>
                                      <p:to>
                                        <p:strVal val="visible"/>
                                      </p:to>
                                    </p:set>
                                    <p:animEffect transition="in" filter="fade">
                                      <p:cBhvr>
                                        <p:cTn id="31" dur="1000"/>
                                        <p:tgtEl>
                                          <p:spTgt spid="2244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4621" grpId="0" animBg="1"/>
      <p:bldP spid="2244624" grpId="0" animBg="1"/>
      <p:bldP spid="2244824" grpId="0" animBg="1"/>
      <p:bldP spid="22448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495300" y="666750"/>
            <a:ext cx="8001000" cy="1295400"/>
          </a:xfrm>
          <a:noFill/>
        </p:spPr>
        <p:txBody>
          <a:bodyPr/>
          <a:lstStyle/>
          <a:p>
            <a:pPr eaLnBrk="1" hangingPunct="1"/>
            <a:r>
              <a:rPr lang="en-US" sz="2400" dirty="0" smtClean="0"/>
              <a:t>Step #4: </a:t>
            </a:r>
            <a:r>
              <a:rPr lang="en-US" sz="2400" b="0" dirty="0" smtClean="0">
                <a:solidFill>
                  <a:schemeClr val="tx1"/>
                </a:solidFill>
              </a:rPr>
              <a:t>The “uncovered” bound charges affect a voltage differential across the depletion region.  The magnitude of this barrier voltage (</a:t>
            </a:r>
            <a:r>
              <a:rPr lang="en-US" sz="2400" b="0" i="1" dirty="0" smtClean="0">
                <a:solidFill>
                  <a:schemeClr val="tx1"/>
                </a:solidFill>
              </a:rPr>
              <a:t>V</a:t>
            </a:r>
            <a:r>
              <a:rPr lang="en-US" sz="2400" b="0" baseline="-25000" dirty="0" smtClean="0">
                <a:solidFill>
                  <a:schemeClr val="tx1"/>
                </a:solidFill>
              </a:rPr>
              <a:t>0</a:t>
            </a:r>
            <a:r>
              <a:rPr lang="en-US" sz="2400" b="0" dirty="0" smtClean="0">
                <a:solidFill>
                  <a:schemeClr val="tx1"/>
                </a:solidFill>
              </a:rPr>
              <a:t>) differential grows, as diffusion continues.</a:t>
            </a:r>
          </a:p>
        </p:txBody>
      </p:sp>
      <p:sp>
        <p:nvSpPr>
          <p:cNvPr id="2" name="Date Placeholder 1"/>
          <p:cNvSpPr>
            <a:spLocks noGrp="1"/>
          </p:cNvSpPr>
          <p:nvPr>
            <p:ph type="dt" sz="half" idx="10"/>
          </p:nvPr>
        </p:nvSpPr>
        <p:spPr/>
        <p:txBody>
          <a:bodyPr/>
          <a:lstStyle/>
          <a:p>
            <a:fld id="{A1EC8AAE-A94C-4228-BC02-9B17DA2F8DDA}"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grpSp>
        <p:nvGrpSpPr>
          <p:cNvPr id="50181" name="Group 5"/>
          <p:cNvGrpSpPr>
            <a:grpSpLocks/>
          </p:cNvGrpSpPr>
          <p:nvPr/>
        </p:nvGrpSpPr>
        <p:grpSpPr bwMode="auto">
          <a:xfrm>
            <a:off x="1447800" y="3352800"/>
            <a:ext cx="6172200" cy="1905000"/>
            <a:chOff x="912" y="2112"/>
            <a:chExt cx="3888" cy="1200"/>
          </a:xfrm>
        </p:grpSpPr>
        <p:sp>
          <p:nvSpPr>
            <p:cNvPr id="50193" name="Line 6"/>
            <p:cNvSpPr>
              <a:spLocks noChangeShapeType="1"/>
            </p:cNvSpPr>
            <p:nvPr/>
          </p:nvSpPr>
          <p:spPr bwMode="auto">
            <a:xfrm>
              <a:off x="960" y="2736"/>
              <a:ext cx="379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4" name="Oval 7"/>
            <p:cNvSpPr>
              <a:spLocks noChangeArrowheads="1"/>
            </p:cNvSpPr>
            <p:nvPr/>
          </p:nvSpPr>
          <p:spPr bwMode="auto">
            <a:xfrm>
              <a:off x="4704" y="2688"/>
              <a:ext cx="96" cy="96"/>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5" name="Rectangle 8"/>
            <p:cNvSpPr>
              <a:spLocks noChangeArrowheads="1"/>
            </p:cNvSpPr>
            <p:nvPr/>
          </p:nvSpPr>
          <p:spPr bwMode="auto">
            <a:xfrm>
              <a:off x="1488" y="2112"/>
              <a:ext cx="1344" cy="12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6" name="Rectangle 9"/>
            <p:cNvSpPr>
              <a:spLocks noChangeArrowheads="1"/>
            </p:cNvSpPr>
            <p:nvPr/>
          </p:nvSpPr>
          <p:spPr bwMode="auto">
            <a:xfrm>
              <a:off x="2832" y="2112"/>
              <a:ext cx="1344" cy="12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197" name="Group 10"/>
            <p:cNvGrpSpPr>
              <a:grpSpLocks/>
            </p:cNvGrpSpPr>
            <p:nvPr/>
          </p:nvGrpSpPr>
          <p:grpSpPr bwMode="auto">
            <a:xfrm>
              <a:off x="1584" y="2256"/>
              <a:ext cx="192" cy="192"/>
              <a:chOff x="1728" y="2256"/>
              <a:chExt cx="192" cy="192"/>
            </a:xfrm>
          </p:grpSpPr>
          <p:grpSp>
            <p:nvGrpSpPr>
              <p:cNvPr id="50356" name="Group 11"/>
              <p:cNvGrpSpPr>
                <a:grpSpLocks/>
              </p:cNvGrpSpPr>
              <p:nvPr/>
            </p:nvGrpSpPr>
            <p:grpSpPr bwMode="auto">
              <a:xfrm>
                <a:off x="1728" y="2256"/>
                <a:ext cx="192" cy="192"/>
                <a:chOff x="576" y="2160"/>
                <a:chExt cx="192" cy="192"/>
              </a:xfrm>
            </p:grpSpPr>
            <p:sp>
              <p:nvSpPr>
                <p:cNvPr id="50358" name="Oval 1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59" name="Line 1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57" name="Line 1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198" name="Group 15"/>
            <p:cNvGrpSpPr>
              <a:grpSpLocks/>
            </p:cNvGrpSpPr>
            <p:nvPr/>
          </p:nvGrpSpPr>
          <p:grpSpPr bwMode="auto">
            <a:xfrm>
              <a:off x="1824" y="2304"/>
              <a:ext cx="96" cy="96"/>
              <a:chOff x="576" y="2160"/>
              <a:chExt cx="192" cy="192"/>
            </a:xfrm>
          </p:grpSpPr>
          <p:sp>
            <p:nvSpPr>
              <p:cNvPr id="50354" name="Oval 1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55" name="Line 1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199" name="Group 18"/>
            <p:cNvGrpSpPr>
              <a:grpSpLocks/>
            </p:cNvGrpSpPr>
            <p:nvPr/>
          </p:nvGrpSpPr>
          <p:grpSpPr bwMode="auto">
            <a:xfrm>
              <a:off x="1968" y="2256"/>
              <a:ext cx="192" cy="192"/>
              <a:chOff x="1728" y="2256"/>
              <a:chExt cx="192" cy="192"/>
            </a:xfrm>
          </p:grpSpPr>
          <p:grpSp>
            <p:nvGrpSpPr>
              <p:cNvPr id="50350" name="Group 19"/>
              <p:cNvGrpSpPr>
                <a:grpSpLocks/>
              </p:cNvGrpSpPr>
              <p:nvPr/>
            </p:nvGrpSpPr>
            <p:grpSpPr bwMode="auto">
              <a:xfrm>
                <a:off x="1728" y="2256"/>
                <a:ext cx="192" cy="192"/>
                <a:chOff x="576" y="2160"/>
                <a:chExt cx="192" cy="192"/>
              </a:xfrm>
            </p:grpSpPr>
            <p:sp>
              <p:nvSpPr>
                <p:cNvPr id="50352" name="Oval 2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53" name="Line 2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51" name="Line 2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0" name="Group 23"/>
            <p:cNvGrpSpPr>
              <a:grpSpLocks/>
            </p:cNvGrpSpPr>
            <p:nvPr/>
          </p:nvGrpSpPr>
          <p:grpSpPr bwMode="auto">
            <a:xfrm>
              <a:off x="1776" y="2496"/>
              <a:ext cx="192" cy="192"/>
              <a:chOff x="1728" y="2256"/>
              <a:chExt cx="192" cy="192"/>
            </a:xfrm>
          </p:grpSpPr>
          <p:grpSp>
            <p:nvGrpSpPr>
              <p:cNvPr id="50346" name="Group 24"/>
              <p:cNvGrpSpPr>
                <a:grpSpLocks/>
              </p:cNvGrpSpPr>
              <p:nvPr/>
            </p:nvGrpSpPr>
            <p:grpSpPr bwMode="auto">
              <a:xfrm>
                <a:off x="1728" y="2256"/>
                <a:ext cx="192" cy="192"/>
                <a:chOff x="576" y="2160"/>
                <a:chExt cx="192" cy="192"/>
              </a:xfrm>
            </p:grpSpPr>
            <p:sp>
              <p:nvSpPr>
                <p:cNvPr id="50348" name="Oval 2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49" name="Line 2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47" name="Line 2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1" name="Group 28"/>
            <p:cNvGrpSpPr>
              <a:grpSpLocks/>
            </p:cNvGrpSpPr>
            <p:nvPr/>
          </p:nvGrpSpPr>
          <p:grpSpPr bwMode="auto">
            <a:xfrm>
              <a:off x="2160" y="2496"/>
              <a:ext cx="192" cy="192"/>
              <a:chOff x="1728" y="2256"/>
              <a:chExt cx="192" cy="192"/>
            </a:xfrm>
          </p:grpSpPr>
          <p:grpSp>
            <p:nvGrpSpPr>
              <p:cNvPr id="50342" name="Group 29"/>
              <p:cNvGrpSpPr>
                <a:grpSpLocks/>
              </p:cNvGrpSpPr>
              <p:nvPr/>
            </p:nvGrpSpPr>
            <p:grpSpPr bwMode="auto">
              <a:xfrm>
                <a:off x="1728" y="2256"/>
                <a:ext cx="192" cy="192"/>
                <a:chOff x="576" y="2160"/>
                <a:chExt cx="192" cy="192"/>
              </a:xfrm>
            </p:grpSpPr>
            <p:sp>
              <p:nvSpPr>
                <p:cNvPr id="50344" name="Oval 3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45" name="Line 3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43" name="Line 3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2" name="Group 33"/>
            <p:cNvGrpSpPr>
              <a:grpSpLocks/>
            </p:cNvGrpSpPr>
            <p:nvPr/>
          </p:nvGrpSpPr>
          <p:grpSpPr bwMode="auto">
            <a:xfrm>
              <a:off x="2208" y="2304"/>
              <a:ext cx="96" cy="96"/>
              <a:chOff x="576" y="2160"/>
              <a:chExt cx="192" cy="192"/>
            </a:xfrm>
          </p:grpSpPr>
          <p:sp>
            <p:nvSpPr>
              <p:cNvPr id="50340" name="Oval 3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41" name="Line 3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3" name="Group 36"/>
            <p:cNvGrpSpPr>
              <a:grpSpLocks/>
            </p:cNvGrpSpPr>
            <p:nvPr/>
          </p:nvGrpSpPr>
          <p:grpSpPr bwMode="auto">
            <a:xfrm>
              <a:off x="1632" y="2544"/>
              <a:ext cx="96" cy="96"/>
              <a:chOff x="576" y="2160"/>
              <a:chExt cx="192" cy="192"/>
            </a:xfrm>
          </p:grpSpPr>
          <p:sp>
            <p:nvSpPr>
              <p:cNvPr id="50338" name="Oval 3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39" name="Line 3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4" name="Group 39"/>
            <p:cNvGrpSpPr>
              <a:grpSpLocks/>
            </p:cNvGrpSpPr>
            <p:nvPr/>
          </p:nvGrpSpPr>
          <p:grpSpPr bwMode="auto">
            <a:xfrm>
              <a:off x="2016" y="2544"/>
              <a:ext cx="96" cy="96"/>
              <a:chOff x="576" y="2160"/>
              <a:chExt cx="192" cy="192"/>
            </a:xfrm>
          </p:grpSpPr>
          <p:sp>
            <p:nvSpPr>
              <p:cNvPr id="50336" name="Oval 4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37" name="Line 4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5" name="Group 42"/>
            <p:cNvGrpSpPr>
              <a:grpSpLocks/>
            </p:cNvGrpSpPr>
            <p:nvPr/>
          </p:nvGrpSpPr>
          <p:grpSpPr bwMode="auto">
            <a:xfrm>
              <a:off x="1584" y="2736"/>
              <a:ext cx="192" cy="192"/>
              <a:chOff x="1728" y="2256"/>
              <a:chExt cx="192" cy="192"/>
            </a:xfrm>
          </p:grpSpPr>
          <p:grpSp>
            <p:nvGrpSpPr>
              <p:cNvPr id="50332" name="Group 43"/>
              <p:cNvGrpSpPr>
                <a:grpSpLocks/>
              </p:cNvGrpSpPr>
              <p:nvPr/>
            </p:nvGrpSpPr>
            <p:grpSpPr bwMode="auto">
              <a:xfrm>
                <a:off x="1728" y="2256"/>
                <a:ext cx="192" cy="192"/>
                <a:chOff x="576" y="2160"/>
                <a:chExt cx="192" cy="192"/>
              </a:xfrm>
            </p:grpSpPr>
            <p:sp>
              <p:nvSpPr>
                <p:cNvPr id="50334" name="Oval 4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35" name="Line 4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33" name="Line 46"/>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6" name="Group 47"/>
            <p:cNvGrpSpPr>
              <a:grpSpLocks/>
            </p:cNvGrpSpPr>
            <p:nvPr/>
          </p:nvGrpSpPr>
          <p:grpSpPr bwMode="auto">
            <a:xfrm>
              <a:off x="1824" y="2784"/>
              <a:ext cx="96" cy="96"/>
              <a:chOff x="576" y="2160"/>
              <a:chExt cx="192" cy="192"/>
            </a:xfrm>
          </p:grpSpPr>
          <p:sp>
            <p:nvSpPr>
              <p:cNvPr id="50330" name="Oval 4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31" name="Line 4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7" name="Group 50"/>
            <p:cNvGrpSpPr>
              <a:grpSpLocks/>
            </p:cNvGrpSpPr>
            <p:nvPr/>
          </p:nvGrpSpPr>
          <p:grpSpPr bwMode="auto">
            <a:xfrm>
              <a:off x="1968" y="2736"/>
              <a:ext cx="192" cy="192"/>
              <a:chOff x="1728" y="2256"/>
              <a:chExt cx="192" cy="192"/>
            </a:xfrm>
          </p:grpSpPr>
          <p:grpSp>
            <p:nvGrpSpPr>
              <p:cNvPr id="50326" name="Group 51"/>
              <p:cNvGrpSpPr>
                <a:grpSpLocks/>
              </p:cNvGrpSpPr>
              <p:nvPr/>
            </p:nvGrpSpPr>
            <p:grpSpPr bwMode="auto">
              <a:xfrm>
                <a:off x="1728" y="2256"/>
                <a:ext cx="192" cy="192"/>
                <a:chOff x="576" y="2160"/>
                <a:chExt cx="192" cy="192"/>
              </a:xfrm>
            </p:grpSpPr>
            <p:sp>
              <p:nvSpPr>
                <p:cNvPr id="50328" name="Oval 5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29" name="Line 5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27" name="Line 5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8" name="Group 55"/>
            <p:cNvGrpSpPr>
              <a:grpSpLocks/>
            </p:cNvGrpSpPr>
            <p:nvPr/>
          </p:nvGrpSpPr>
          <p:grpSpPr bwMode="auto">
            <a:xfrm>
              <a:off x="1776" y="2976"/>
              <a:ext cx="192" cy="192"/>
              <a:chOff x="1728" y="2256"/>
              <a:chExt cx="192" cy="192"/>
            </a:xfrm>
          </p:grpSpPr>
          <p:grpSp>
            <p:nvGrpSpPr>
              <p:cNvPr id="50322" name="Group 56"/>
              <p:cNvGrpSpPr>
                <a:grpSpLocks/>
              </p:cNvGrpSpPr>
              <p:nvPr/>
            </p:nvGrpSpPr>
            <p:grpSpPr bwMode="auto">
              <a:xfrm>
                <a:off x="1728" y="2256"/>
                <a:ext cx="192" cy="192"/>
                <a:chOff x="576" y="2160"/>
                <a:chExt cx="192" cy="192"/>
              </a:xfrm>
            </p:grpSpPr>
            <p:sp>
              <p:nvSpPr>
                <p:cNvPr id="50324" name="Oval 5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25" name="Line 5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23" name="Line 5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09" name="Group 60"/>
            <p:cNvGrpSpPr>
              <a:grpSpLocks/>
            </p:cNvGrpSpPr>
            <p:nvPr/>
          </p:nvGrpSpPr>
          <p:grpSpPr bwMode="auto">
            <a:xfrm>
              <a:off x="2160" y="2976"/>
              <a:ext cx="192" cy="192"/>
              <a:chOff x="1728" y="2256"/>
              <a:chExt cx="192" cy="192"/>
            </a:xfrm>
          </p:grpSpPr>
          <p:grpSp>
            <p:nvGrpSpPr>
              <p:cNvPr id="50318" name="Group 61"/>
              <p:cNvGrpSpPr>
                <a:grpSpLocks/>
              </p:cNvGrpSpPr>
              <p:nvPr/>
            </p:nvGrpSpPr>
            <p:grpSpPr bwMode="auto">
              <a:xfrm>
                <a:off x="1728" y="2256"/>
                <a:ext cx="192" cy="192"/>
                <a:chOff x="576" y="2160"/>
                <a:chExt cx="192" cy="192"/>
              </a:xfrm>
            </p:grpSpPr>
            <p:sp>
              <p:nvSpPr>
                <p:cNvPr id="50320" name="Oval 6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21" name="Line 6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19" name="Line 6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10" name="Group 65"/>
            <p:cNvGrpSpPr>
              <a:grpSpLocks/>
            </p:cNvGrpSpPr>
            <p:nvPr/>
          </p:nvGrpSpPr>
          <p:grpSpPr bwMode="auto">
            <a:xfrm>
              <a:off x="2208" y="2784"/>
              <a:ext cx="96" cy="96"/>
              <a:chOff x="576" y="2160"/>
              <a:chExt cx="192" cy="192"/>
            </a:xfrm>
          </p:grpSpPr>
          <p:sp>
            <p:nvSpPr>
              <p:cNvPr id="50316" name="Oval 6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17" name="Line 6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11" name="Group 68"/>
            <p:cNvGrpSpPr>
              <a:grpSpLocks/>
            </p:cNvGrpSpPr>
            <p:nvPr/>
          </p:nvGrpSpPr>
          <p:grpSpPr bwMode="auto">
            <a:xfrm>
              <a:off x="1632" y="3024"/>
              <a:ext cx="96" cy="96"/>
              <a:chOff x="576" y="2160"/>
              <a:chExt cx="192" cy="192"/>
            </a:xfrm>
          </p:grpSpPr>
          <p:sp>
            <p:nvSpPr>
              <p:cNvPr id="50314" name="Oval 6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15" name="Line 7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12" name="Group 71"/>
            <p:cNvGrpSpPr>
              <a:grpSpLocks/>
            </p:cNvGrpSpPr>
            <p:nvPr/>
          </p:nvGrpSpPr>
          <p:grpSpPr bwMode="auto">
            <a:xfrm>
              <a:off x="2016" y="3024"/>
              <a:ext cx="96" cy="96"/>
              <a:chOff x="576" y="2160"/>
              <a:chExt cx="192" cy="192"/>
            </a:xfrm>
          </p:grpSpPr>
          <p:sp>
            <p:nvSpPr>
              <p:cNvPr id="50312" name="Oval 7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13" name="Line 7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13" name="Oval 74"/>
            <p:cNvSpPr>
              <a:spLocks noChangeArrowheads="1"/>
            </p:cNvSpPr>
            <p:nvPr/>
          </p:nvSpPr>
          <p:spPr bwMode="auto">
            <a:xfrm>
              <a:off x="912" y="2688"/>
              <a:ext cx="96" cy="96"/>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14" name="Group 75"/>
            <p:cNvGrpSpPr>
              <a:grpSpLocks/>
            </p:cNvGrpSpPr>
            <p:nvPr/>
          </p:nvGrpSpPr>
          <p:grpSpPr bwMode="auto">
            <a:xfrm>
              <a:off x="3312" y="2256"/>
              <a:ext cx="192" cy="192"/>
              <a:chOff x="576" y="2160"/>
              <a:chExt cx="192" cy="192"/>
            </a:xfrm>
          </p:grpSpPr>
          <p:sp>
            <p:nvSpPr>
              <p:cNvPr id="50310" name="Oval 7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11" name="Line 7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15" name="Group 78"/>
            <p:cNvGrpSpPr>
              <a:grpSpLocks/>
            </p:cNvGrpSpPr>
            <p:nvPr/>
          </p:nvGrpSpPr>
          <p:grpSpPr bwMode="auto">
            <a:xfrm>
              <a:off x="3552" y="2304"/>
              <a:ext cx="96" cy="96"/>
              <a:chOff x="1728" y="2256"/>
              <a:chExt cx="192" cy="192"/>
            </a:xfrm>
          </p:grpSpPr>
          <p:grpSp>
            <p:nvGrpSpPr>
              <p:cNvPr id="50306" name="Group 79"/>
              <p:cNvGrpSpPr>
                <a:grpSpLocks/>
              </p:cNvGrpSpPr>
              <p:nvPr/>
            </p:nvGrpSpPr>
            <p:grpSpPr bwMode="auto">
              <a:xfrm>
                <a:off x="1728" y="2256"/>
                <a:ext cx="192" cy="192"/>
                <a:chOff x="576" y="2160"/>
                <a:chExt cx="192" cy="192"/>
              </a:xfrm>
            </p:grpSpPr>
            <p:sp>
              <p:nvSpPr>
                <p:cNvPr id="50308" name="Oval 8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09" name="Line 8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07" name="Line 8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16" name="Group 83"/>
            <p:cNvGrpSpPr>
              <a:grpSpLocks/>
            </p:cNvGrpSpPr>
            <p:nvPr/>
          </p:nvGrpSpPr>
          <p:grpSpPr bwMode="auto">
            <a:xfrm>
              <a:off x="3696" y="2256"/>
              <a:ext cx="192" cy="192"/>
              <a:chOff x="576" y="2160"/>
              <a:chExt cx="192" cy="192"/>
            </a:xfrm>
          </p:grpSpPr>
          <p:sp>
            <p:nvSpPr>
              <p:cNvPr id="50304" name="Oval 8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05" name="Line 8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17" name="Group 86"/>
            <p:cNvGrpSpPr>
              <a:grpSpLocks/>
            </p:cNvGrpSpPr>
            <p:nvPr/>
          </p:nvGrpSpPr>
          <p:grpSpPr bwMode="auto">
            <a:xfrm>
              <a:off x="3936" y="2304"/>
              <a:ext cx="96" cy="96"/>
              <a:chOff x="1728" y="2256"/>
              <a:chExt cx="192" cy="192"/>
            </a:xfrm>
          </p:grpSpPr>
          <p:grpSp>
            <p:nvGrpSpPr>
              <p:cNvPr id="50300" name="Group 87"/>
              <p:cNvGrpSpPr>
                <a:grpSpLocks/>
              </p:cNvGrpSpPr>
              <p:nvPr/>
            </p:nvGrpSpPr>
            <p:grpSpPr bwMode="auto">
              <a:xfrm>
                <a:off x="1728" y="2256"/>
                <a:ext cx="192" cy="192"/>
                <a:chOff x="576" y="2160"/>
                <a:chExt cx="192" cy="192"/>
              </a:xfrm>
            </p:grpSpPr>
            <p:sp>
              <p:nvSpPr>
                <p:cNvPr id="50302" name="Oval 8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03" name="Line 8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301" name="Line 9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18" name="Group 91"/>
            <p:cNvGrpSpPr>
              <a:grpSpLocks/>
            </p:cNvGrpSpPr>
            <p:nvPr/>
          </p:nvGrpSpPr>
          <p:grpSpPr bwMode="auto">
            <a:xfrm>
              <a:off x="3360" y="2544"/>
              <a:ext cx="96" cy="96"/>
              <a:chOff x="1728" y="2256"/>
              <a:chExt cx="192" cy="192"/>
            </a:xfrm>
          </p:grpSpPr>
          <p:grpSp>
            <p:nvGrpSpPr>
              <p:cNvPr id="50296" name="Group 92"/>
              <p:cNvGrpSpPr>
                <a:grpSpLocks/>
              </p:cNvGrpSpPr>
              <p:nvPr/>
            </p:nvGrpSpPr>
            <p:grpSpPr bwMode="auto">
              <a:xfrm>
                <a:off x="1728" y="2256"/>
                <a:ext cx="192" cy="192"/>
                <a:chOff x="576" y="2160"/>
                <a:chExt cx="192" cy="192"/>
              </a:xfrm>
            </p:grpSpPr>
            <p:sp>
              <p:nvSpPr>
                <p:cNvPr id="50298" name="Oval 9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9" name="Line 9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97" name="Line 9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19" name="Group 96"/>
            <p:cNvGrpSpPr>
              <a:grpSpLocks/>
            </p:cNvGrpSpPr>
            <p:nvPr/>
          </p:nvGrpSpPr>
          <p:grpSpPr bwMode="auto">
            <a:xfrm>
              <a:off x="3504" y="2496"/>
              <a:ext cx="192" cy="192"/>
              <a:chOff x="576" y="2160"/>
              <a:chExt cx="192" cy="192"/>
            </a:xfrm>
          </p:grpSpPr>
          <p:sp>
            <p:nvSpPr>
              <p:cNvPr id="50294" name="Oval 9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5" name="Line 9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0" name="Group 99"/>
            <p:cNvGrpSpPr>
              <a:grpSpLocks/>
            </p:cNvGrpSpPr>
            <p:nvPr/>
          </p:nvGrpSpPr>
          <p:grpSpPr bwMode="auto">
            <a:xfrm>
              <a:off x="3744" y="2544"/>
              <a:ext cx="96" cy="96"/>
              <a:chOff x="1728" y="2256"/>
              <a:chExt cx="192" cy="192"/>
            </a:xfrm>
          </p:grpSpPr>
          <p:grpSp>
            <p:nvGrpSpPr>
              <p:cNvPr id="50290" name="Group 100"/>
              <p:cNvGrpSpPr>
                <a:grpSpLocks/>
              </p:cNvGrpSpPr>
              <p:nvPr/>
            </p:nvGrpSpPr>
            <p:grpSpPr bwMode="auto">
              <a:xfrm>
                <a:off x="1728" y="2256"/>
                <a:ext cx="192" cy="192"/>
                <a:chOff x="576" y="2160"/>
                <a:chExt cx="192" cy="192"/>
              </a:xfrm>
            </p:grpSpPr>
            <p:sp>
              <p:nvSpPr>
                <p:cNvPr id="50292" name="Oval 10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3" name="Line 10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91" name="Line 103"/>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1" name="Group 104"/>
            <p:cNvGrpSpPr>
              <a:grpSpLocks/>
            </p:cNvGrpSpPr>
            <p:nvPr/>
          </p:nvGrpSpPr>
          <p:grpSpPr bwMode="auto">
            <a:xfrm>
              <a:off x="3888" y="2496"/>
              <a:ext cx="192" cy="192"/>
              <a:chOff x="576" y="2160"/>
              <a:chExt cx="192" cy="192"/>
            </a:xfrm>
          </p:grpSpPr>
          <p:sp>
            <p:nvSpPr>
              <p:cNvPr id="50288" name="Oval 10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9" name="Line 10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2" name="Group 107"/>
            <p:cNvGrpSpPr>
              <a:grpSpLocks/>
            </p:cNvGrpSpPr>
            <p:nvPr/>
          </p:nvGrpSpPr>
          <p:grpSpPr bwMode="auto">
            <a:xfrm>
              <a:off x="3312" y="2736"/>
              <a:ext cx="192" cy="192"/>
              <a:chOff x="576" y="2160"/>
              <a:chExt cx="192" cy="192"/>
            </a:xfrm>
          </p:grpSpPr>
          <p:sp>
            <p:nvSpPr>
              <p:cNvPr id="50286" name="Oval 10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7" name="Line 10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3" name="Group 110"/>
            <p:cNvGrpSpPr>
              <a:grpSpLocks/>
            </p:cNvGrpSpPr>
            <p:nvPr/>
          </p:nvGrpSpPr>
          <p:grpSpPr bwMode="auto">
            <a:xfrm>
              <a:off x="3552" y="2784"/>
              <a:ext cx="96" cy="96"/>
              <a:chOff x="1728" y="2256"/>
              <a:chExt cx="192" cy="192"/>
            </a:xfrm>
          </p:grpSpPr>
          <p:grpSp>
            <p:nvGrpSpPr>
              <p:cNvPr id="50282" name="Group 111"/>
              <p:cNvGrpSpPr>
                <a:grpSpLocks/>
              </p:cNvGrpSpPr>
              <p:nvPr/>
            </p:nvGrpSpPr>
            <p:grpSpPr bwMode="auto">
              <a:xfrm>
                <a:off x="1728" y="2256"/>
                <a:ext cx="192" cy="192"/>
                <a:chOff x="576" y="2160"/>
                <a:chExt cx="192" cy="192"/>
              </a:xfrm>
            </p:grpSpPr>
            <p:sp>
              <p:nvSpPr>
                <p:cNvPr id="50284" name="Oval 11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5" name="Line 11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83" name="Line 11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4" name="Group 115"/>
            <p:cNvGrpSpPr>
              <a:grpSpLocks/>
            </p:cNvGrpSpPr>
            <p:nvPr/>
          </p:nvGrpSpPr>
          <p:grpSpPr bwMode="auto">
            <a:xfrm>
              <a:off x="3696" y="2736"/>
              <a:ext cx="192" cy="192"/>
              <a:chOff x="576" y="2160"/>
              <a:chExt cx="192" cy="192"/>
            </a:xfrm>
          </p:grpSpPr>
          <p:sp>
            <p:nvSpPr>
              <p:cNvPr id="50280" name="Oval 11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1" name="Line 11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5" name="Group 118"/>
            <p:cNvGrpSpPr>
              <a:grpSpLocks/>
            </p:cNvGrpSpPr>
            <p:nvPr/>
          </p:nvGrpSpPr>
          <p:grpSpPr bwMode="auto">
            <a:xfrm>
              <a:off x="3936" y="2784"/>
              <a:ext cx="96" cy="96"/>
              <a:chOff x="1728" y="2256"/>
              <a:chExt cx="192" cy="192"/>
            </a:xfrm>
          </p:grpSpPr>
          <p:grpSp>
            <p:nvGrpSpPr>
              <p:cNvPr id="50276" name="Group 119"/>
              <p:cNvGrpSpPr>
                <a:grpSpLocks/>
              </p:cNvGrpSpPr>
              <p:nvPr/>
            </p:nvGrpSpPr>
            <p:grpSpPr bwMode="auto">
              <a:xfrm>
                <a:off x="1728" y="2256"/>
                <a:ext cx="192" cy="192"/>
                <a:chOff x="576" y="2160"/>
                <a:chExt cx="192" cy="192"/>
              </a:xfrm>
            </p:grpSpPr>
            <p:sp>
              <p:nvSpPr>
                <p:cNvPr id="50278" name="Oval 12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9" name="Line 12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77" name="Line 12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6" name="Group 123"/>
            <p:cNvGrpSpPr>
              <a:grpSpLocks/>
            </p:cNvGrpSpPr>
            <p:nvPr/>
          </p:nvGrpSpPr>
          <p:grpSpPr bwMode="auto">
            <a:xfrm>
              <a:off x="3360" y="3024"/>
              <a:ext cx="96" cy="96"/>
              <a:chOff x="1728" y="2256"/>
              <a:chExt cx="192" cy="192"/>
            </a:xfrm>
          </p:grpSpPr>
          <p:grpSp>
            <p:nvGrpSpPr>
              <p:cNvPr id="50272" name="Group 124"/>
              <p:cNvGrpSpPr>
                <a:grpSpLocks/>
              </p:cNvGrpSpPr>
              <p:nvPr/>
            </p:nvGrpSpPr>
            <p:grpSpPr bwMode="auto">
              <a:xfrm>
                <a:off x="1728" y="2256"/>
                <a:ext cx="192" cy="192"/>
                <a:chOff x="576" y="2160"/>
                <a:chExt cx="192" cy="192"/>
              </a:xfrm>
            </p:grpSpPr>
            <p:sp>
              <p:nvSpPr>
                <p:cNvPr id="50274" name="Oval 12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5" name="Line 12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73" name="Line 12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7" name="Group 128"/>
            <p:cNvGrpSpPr>
              <a:grpSpLocks/>
            </p:cNvGrpSpPr>
            <p:nvPr/>
          </p:nvGrpSpPr>
          <p:grpSpPr bwMode="auto">
            <a:xfrm>
              <a:off x="3504" y="2976"/>
              <a:ext cx="192" cy="192"/>
              <a:chOff x="576" y="2160"/>
              <a:chExt cx="192" cy="192"/>
            </a:xfrm>
          </p:grpSpPr>
          <p:sp>
            <p:nvSpPr>
              <p:cNvPr id="50270" name="Oval 12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1" name="Line 13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8" name="Group 131"/>
            <p:cNvGrpSpPr>
              <a:grpSpLocks/>
            </p:cNvGrpSpPr>
            <p:nvPr/>
          </p:nvGrpSpPr>
          <p:grpSpPr bwMode="auto">
            <a:xfrm>
              <a:off x="3744" y="3024"/>
              <a:ext cx="96" cy="96"/>
              <a:chOff x="1728" y="2256"/>
              <a:chExt cx="192" cy="192"/>
            </a:xfrm>
          </p:grpSpPr>
          <p:grpSp>
            <p:nvGrpSpPr>
              <p:cNvPr id="50266" name="Group 132"/>
              <p:cNvGrpSpPr>
                <a:grpSpLocks/>
              </p:cNvGrpSpPr>
              <p:nvPr/>
            </p:nvGrpSpPr>
            <p:grpSpPr bwMode="auto">
              <a:xfrm>
                <a:off x="1728" y="2256"/>
                <a:ext cx="192" cy="192"/>
                <a:chOff x="576" y="2160"/>
                <a:chExt cx="192" cy="192"/>
              </a:xfrm>
            </p:grpSpPr>
            <p:sp>
              <p:nvSpPr>
                <p:cNvPr id="50268" name="Oval 13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9" name="Line 13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67" name="Line 13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29" name="Group 136"/>
            <p:cNvGrpSpPr>
              <a:grpSpLocks/>
            </p:cNvGrpSpPr>
            <p:nvPr/>
          </p:nvGrpSpPr>
          <p:grpSpPr bwMode="auto">
            <a:xfrm>
              <a:off x="3888" y="2976"/>
              <a:ext cx="192" cy="192"/>
              <a:chOff x="576" y="2160"/>
              <a:chExt cx="192" cy="192"/>
            </a:xfrm>
          </p:grpSpPr>
          <p:sp>
            <p:nvSpPr>
              <p:cNvPr id="50264" name="Oval 13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5" name="Line 13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30" name="Rectangle 139"/>
            <p:cNvSpPr>
              <a:spLocks noChangeArrowheads="1"/>
            </p:cNvSpPr>
            <p:nvPr/>
          </p:nvSpPr>
          <p:spPr bwMode="auto">
            <a:xfrm>
              <a:off x="2832" y="2112"/>
              <a:ext cx="384" cy="12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31" name="Rectangle 140"/>
            <p:cNvSpPr>
              <a:spLocks noChangeArrowheads="1"/>
            </p:cNvSpPr>
            <p:nvPr/>
          </p:nvSpPr>
          <p:spPr bwMode="auto">
            <a:xfrm>
              <a:off x="2448" y="2112"/>
              <a:ext cx="384" cy="12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32" name="Group 141"/>
            <p:cNvGrpSpPr>
              <a:grpSpLocks/>
            </p:cNvGrpSpPr>
            <p:nvPr/>
          </p:nvGrpSpPr>
          <p:grpSpPr bwMode="auto">
            <a:xfrm>
              <a:off x="2592" y="2304"/>
              <a:ext cx="96" cy="96"/>
              <a:chOff x="576" y="2160"/>
              <a:chExt cx="192" cy="192"/>
            </a:xfrm>
          </p:grpSpPr>
          <p:sp>
            <p:nvSpPr>
              <p:cNvPr id="50262" name="Oval 14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3" name="Line 14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33" name="Group 144"/>
            <p:cNvGrpSpPr>
              <a:grpSpLocks/>
            </p:cNvGrpSpPr>
            <p:nvPr/>
          </p:nvGrpSpPr>
          <p:grpSpPr bwMode="auto">
            <a:xfrm>
              <a:off x="2592" y="2544"/>
              <a:ext cx="96" cy="96"/>
              <a:chOff x="576" y="2160"/>
              <a:chExt cx="192" cy="192"/>
            </a:xfrm>
          </p:grpSpPr>
          <p:sp>
            <p:nvSpPr>
              <p:cNvPr id="50260" name="Oval 14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1" name="Line 14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34" name="Group 147"/>
            <p:cNvGrpSpPr>
              <a:grpSpLocks/>
            </p:cNvGrpSpPr>
            <p:nvPr/>
          </p:nvGrpSpPr>
          <p:grpSpPr bwMode="auto">
            <a:xfrm>
              <a:off x="2592" y="2784"/>
              <a:ext cx="96" cy="96"/>
              <a:chOff x="576" y="2160"/>
              <a:chExt cx="192" cy="192"/>
            </a:xfrm>
          </p:grpSpPr>
          <p:sp>
            <p:nvSpPr>
              <p:cNvPr id="50258" name="Oval 14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59" name="Line 14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35" name="Group 150"/>
            <p:cNvGrpSpPr>
              <a:grpSpLocks/>
            </p:cNvGrpSpPr>
            <p:nvPr/>
          </p:nvGrpSpPr>
          <p:grpSpPr bwMode="auto">
            <a:xfrm>
              <a:off x="2592" y="3024"/>
              <a:ext cx="96" cy="96"/>
              <a:chOff x="576" y="2160"/>
              <a:chExt cx="192" cy="192"/>
            </a:xfrm>
          </p:grpSpPr>
          <p:sp>
            <p:nvSpPr>
              <p:cNvPr id="50256" name="Oval 15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57" name="Line 15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36" name="Group 153"/>
            <p:cNvGrpSpPr>
              <a:grpSpLocks/>
            </p:cNvGrpSpPr>
            <p:nvPr/>
          </p:nvGrpSpPr>
          <p:grpSpPr bwMode="auto">
            <a:xfrm>
              <a:off x="2976" y="2304"/>
              <a:ext cx="96" cy="96"/>
              <a:chOff x="1728" y="2256"/>
              <a:chExt cx="192" cy="192"/>
            </a:xfrm>
          </p:grpSpPr>
          <p:grpSp>
            <p:nvGrpSpPr>
              <p:cNvPr id="50252" name="Group 154"/>
              <p:cNvGrpSpPr>
                <a:grpSpLocks/>
              </p:cNvGrpSpPr>
              <p:nvPr/>
            </p:nvGrpSpPr>
            <p:grpSpPr bwMode="auto">
              <a:xfrm>
                <a:off x="1728" y="2256"/>
                <a:ext cx="192" cy="192"/>
                <a:chOff x="576" y="2160"/>
                <a:chExt cx="192" cy="192"/>
              </a:xfrm>
            </p:grpSpPr>
            <p:sp>
              <p:nvSpPr>
                <p:cNvPr id="50254" name="Oval 15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55" name="Line 15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53" name="Line 15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37" name="Group 158"/>
            <p:cNvGrpSpPr>
              <a:grpSpLocks/>
            </p:cNvGrpSpPr>
            <p:nvPr/>
          </p:nvGrpSpPr>
          <p:grpSpPr bwMode="auto">
            <a:xfrm>
              <a:off x="2976" y="2544"/>
              <a:ext cx="96" cy="96"/>
              <a:chOff x="1728" y="2256"/>
              <a:chExt cx="192" cy="192"/>
            </a:xfrm>
          </p:grpSpPr>
          <p:grpSp>
            <p:nvGrpSpPr>
              <p:cNvPr id="50248" name="Group 159"/>
              <p:cNvGrpSpPr>
                <a:grpSpLocks/>
              </p:cNvGrpSpPr>
              <p:nvPr/>
            </p:nvGrpSpPr>
            <p:grpSpPr bwMode="auto">
              <a:xfrm>
                <a:off x="1728" y="2256"/>
                <a:ext cx="192" cy="192"/>
                <a:chOff x="576" y="2160"/>
                <a:chExt cx="192" cy="192"/>
              </a:xfrm>
            </p:grpSpPr>
            <p:sp>
              <p:nvSpPr>
                <p:cNvPr id="50250" name="Oval 16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51" name="Line 16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49" name="Line 16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38" name="Group 163"/>
            <p:cNvGrpSpPr>
              <a:grpSpLocks/>
            </p:cNvGrpSpPr>
            <p:nvPr/>
          </p:nvGrpSpPr>
          <p:grpSpPr bwMode="auto">
            <a:xfrm>
              <a:off x="2976" y="3024"/>
              <a:ext cx="96" cy="96"/>
              <a:chOff x="1728" y="2256"/>
              <a:chExt cx="192" cy="192"/>
            </a:xfrm>
          </p:grpSpPr>
          <p:grpSp>
            <p:nvGrpSpPr>
              <p:cNvPr id="50244" name="Group 164"/>
              <p:cNvGrpSpPr>
                <a:grpSpLocks/>
              </p:cNvGrpSpPr>
              <p:nvPr/>
            </p:nvGrpSpPr>
            <p:grpSpPr bwMode="auto">
              <a:xfrm>
                <a:off x="1728" y="2256"/>
                <a:ext cx="192" cy="192"/>
                <a:chOff x="576" y="2160"/>
                <a:chExt cx="192" cy="192"/>
              </a:xfrm>
            </p:grpSpPr>
            <p:sp>
              <p:nvSpPr>
                <p:cNvPr id="50246" name="Oval 16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47" name="Line 16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45" name="Line 16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39" name="Group 168"/>
            <p:cNvGrpSpPr>
              <a:grpSpLocks/>
            </p:cNvGrpSpPr>
            <p:nvPr/>
          </p:nvGrpSpPr>
          <p:grpSpPr bwMode="auto">
            <a:xfrm>
              <a:off x="2976" y="2784"/>
              <a:ext cx="96" cy="96"/>
              <a:chOff x="1728" y="2256"/>
              <a:chExt cx="192" cy="192"/>
            </a:xfrm>
          </p:grpSpPr>
          <p:grpSp>
            <p:nvGrpSpPr>
              <p:cNvPr id="50240" name="Group 169"/>
              <p:cNvGrpSpPr>
                <a:grpSpLocks/>
              </p:cNvGrpSpPr>
              <p:nvPr/>
            </p:nvGrpSpPr>
            <p:grpSpPr bwMode="auto">
              <a:xfrm>
                <a:off x="1728" y="2256"/>
                <a:ext cx="192" cy="192"/>
                <a:chOff x="576" y="2160"/>
                <a:chExt cx="192" cy="192"/>
              </a:xfrm>
            </p:grpSpPr>
            <p:sp>
              <p:nvSpPr>
                <p:cNvPr id="50242" name="Oval 17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43" name="Line 17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41" name="Line 17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0182" name="Line 173"/>
          <p:cNvSpPr>
            <a:spLocks noChangeShapeType="1"/>
          </p:cNvSpPr>
          <p:nvPr/>
        </p:nvSpPr>
        <p:spPr bwMode="auto">
          <a:xfrm>
            <a:off x="1219200" y="3048000"/>
            <a:ext cx="0" cy="3124200"/>
          </a:xfrm>
          <a:prstGeom prst="line">
            <a:avLst/>
          </a:prstGeom>
          <a:noFill/>
          <a:ln w="76200">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3" name="Line 174"/>
          <p:cNvSpPr>
            <a:spLocks noChangeShapeType="1"/>
          </p:cNvSpPr>
          <p:nvPr/>
        </p:nvSpPr>
        <p:spPr bwMode="auto">
          <a:xfrm flipH="1">
            <a:off x="609600" y="5562600"/>
            <a:ext cx="7620000" cy="0"/>
          </a:xfrm>
          <a:prstGeom prst="line">
            <a:avLst/>
          </a:prstGeom>
          <a:noFill/>
          <a:ln w="76200">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4" name="Text Box 175"/>
          <p:cNvSpPr txBox="1">
            <a:spLocks noChangeArrowheads="1"/>
          </p:cNvSpPr>
          <p:nvPr/>
        </p:nvSpPr>
        <p:spPr bwMode="auto">
          <a:xfrm rot="-5400000">
            <a:off x="-274637" y="4144962"/>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3333FF"/>
                </a:solidFill>
              </a:rPr>
              <a:t>voltage potential</a:t>
            </a:r>
          </a:p>
        </p:txBody>
      </p:sp>
      <p:sp>
        <p:nvSpPr>
          <p:cNvPr id="50185" name="Text Box 176"/>
          <p:cNvSpPr txBox="1">
            <a:spLocks noChangeArrowheads="1"/>
          </p:cNvSpPr>
          <p:nvPr/>
        </p:nvSpPr>
        <p:spPr bwMode="auto">
          <a:xfrm>
            <a:off x="1219200" y="5622925"/>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3333FF"/>
                </a:solidFill>
              </a:rPr>
              <a:t>location (</a:t>
            </a:r>
            <a:r>
              <a:rPr lang="en-US" sz="2000" i="1">
                <a:solidFill>
                  <a:srgbClr val="3333FF"/>
                </a:solidFill>
              </a:rPr>
              <a:t>x</a:t>
            </a:r>
            <a:r>
              <a:rPr lang="en-US" sz="2000">
                <a:solidFill>
                  <a:srgbClr val="3333FF"/>
                </a:solidFill>
              </a:rPr>
              <a:t>)</a:t>
            </a:r>
          </a:p>
        </p:txBody>
      </p:sp>
      <p:sp>
        <p:nvSpPr>
          <p:cNvPr id="50186" name="Rectangle 177"/>
          <p:cNvSpPr>
            <a:spLocks noChangeArrowheads="1"/>
          </p:cNvSpPr>
          <p:nvPr/>
        </p:nvSpPr>
        <p:spPr bwMode="auto">
          <a:xfrm>
            <a:off x="1371600" y="3124200"/>
            <a:ext cx="6553200" cy="22860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7" name="Freeform 178"/>
          <p:cNvSpPr>
            <a:spLocks/>
          </p:cNvSpPr>
          <p:nvPr/>
        </p:nvSpPr>
        <p:spPr bwMode="auto">
          <a:xfrm>
            <a:off x="1295400" y="3733800"/>
            <a:ext cx="6934200" cy="1676400"/>
          </a:xfrm>
          <a:custGeom>
            <a:avLst/>
            <a:gdLst>
              <a:gd name="T0" fmla="*/ 0 w 4368"/>
              <a:gd name="T1" fmla="*/ 2147483647 h 1056"/>
              <a:gd name="T2" fmla="*/ 2147483647 w 4368"/>
              <a:gd name="T3" fmla="*/ 2147483647 h 1056"/>
              <a:gd name="T4" fmla="*/ 2147483647 w 4368"/>
              <a:gd name="T5" fmla="*/ 0 h 1056"/>
              <a:gd name="T6" fmla="*/ 2147483647 w 4368"/>
              <a:gd name="T7" fmla="*/ 0 h 10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68" h="1056">
                <a:moveTo>
                  <a:pt x="0" y="1056"/>
                </a:moveTo>
                <a:lnTo>
                  <a:pt x="1632" y="1056"/>
                </a:lnTo>
                <a:lnTo>
                  <a:pt x="2400" y="0"/>
                </a:lnTo>
                <a:lnTo>
                  <a:pt x="4368" y="0"/>
                </a:lnTo>
              </a:path>
            </a:pathLst>
          </a:custGeom>
          <a:noFill/>
          <a:ln w="38100" cap="flat" cmpd="sng">
            <a:solidFill>
              <a:srgbClr val="3333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8" name="Line 180"/>
          <p:cNvSpPr>
            <a:spLocks noChangeShapeType="1"/>
          </p:cNvSpPr>
          <p:nvPr/>
        </p:nvSpPr>
        <p:spPr bwMode="auto">
          <a:xfrm>
            <a:off x="5867400" y="2971800"/>
            <a:ext cx="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9" name="Line 181"/>
          <p:cNvSpPr>
            <a:spLocks noChangeShapeType="1"/>
          </p:cNvSpPr>
          <p:nvPr/>
        </p:nvSpPr>
        <p:spPr bwMode="auto">
          <a:xfrm>
            <a:off x="3124200" y="2971800"/>
            <a:ext cx="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0" name="Line 182"/>
          <p:cNvSpPr>
            <a:spLocks noChangeShapeType="1"/>
          </p:cNvSpPr>
          <p:nvPr/>
        </p:nvSpPr>
        <p:spPr bwMode="auto">
          <a:xfrm>
            <a:off x="7239000" y="3886200"/>
            <a:ext cx="0" cy="1524000"/>
          </a:xfrm>
          <a:prstGeom prst="line">
            <a:avLst/>
          </a:prstGeom>
          <a:noFill/>
          <a:ln w="762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1" name="Text Box 183"/>
          <p:cNvSpPr txBox="1">
            <a:spLocks noChangeArrowheads="1"/>
          </p:cNvSpPr>
          <p:nvPr/>
        </p:nvSpPr>
        <p:spPr bwMode="auto">
          <a:xfrm>
            <a:off x="7239000" y="4479925"/>
            <a:ext cx="1905000"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008000"/>
                </a:solidFill>
              </a:rPr>
              <a:t>barrier voltage (</a:t>
            </a:r>
            <a:r>
              <a:rPr lang="en-US" sz="2000" i="1">
                <a:solidFill>
                  <a:srgbClr val="008000"/>
                </a:solidFill>
              </a:rPr>
              <a:t>V</a:t>
            </a:r>
            <a:r>
              <a:rPr lang="en-US" sz="2000" baseline="-25000">
                <a:solidFill>
                  <a:srgbClr val="008000"/>
                </a:solidFill>
              </a:rPr>
              <a:t>o</a:t>
            </a:r>
            <a:r>
              <a:rPr lang="en-US" sz="2000">
                <a:solidFill>
                  <a:srgbClr val="008000"/>
                </a:solidFill>
              </a:rPr>
              <a:t>)</a:t>
            </a:r>
          </a:p>
        </p:txBody>
      </p:sp>
      <p:sp>
        <p:nvSpPr>
          <p:cNvPr id="50192" name="Text Box 179"/>
          <p:cNvSpPr txBox="1">
            <a:spLocks noChangeArrowheads="1"/>
          </p:cNvSpPr>
          <p:nvPr/>
        </p:nvSpPr>
        <p:spPr bwMode="auto">
          <a:xfrm>
            <a:off x="838200" y="2057400"/>
            <a:ext cx="7315200" cy="1006475"/>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No voltage differential exists across regions of the </a:t>
            </a:r>
            <a:r>
              <a:rPr lang="en-US" sz="2000" i="1">
                <a:solidFill>
                  <a:srgbClr val="FF0000"/>
                </a:solidFill>
              </a:rPr>
              <a:t>pn</a:t>
            </a:r>
            <a:r>
              <a:rPr lang="en-US" sz="2000">
                <a:solidFill>
                  <a:srgbClr val="FF0000"/>
                </a:solidFill>
              </a:rPr>
              <a:t>-junction outside of the depletion region because of the neutralizing effect of positive and negative bound charges.</a:t>
            </a:r>
          </a:p>
        </p:txBody>
      </p:sp>
      <p:sp>
        <p:nvSpPr>
          <p:cNvPr id="186" name="Rectangle 185"/>
          <p:cNvSpPr/>
          <p:nvPr/>
        </p:nvSpPr>
        <p:spPr>
          <a:xfrm>
            <a:off x="3009900" y="5257026"/>
            <a:ext cx="792205" cy="369332"/>
          </a:xfrm>
          <a:prstGeom prst="rect">
            <a:avLst/>
          </a:prstGeom>
        </p:spPr>
        <p:txBody>
          <a:bodyPr wrap="none">
            <a:spAutoFit/>
          </a:bodyPr>
          <a:lstStyle/>
          <a:p>
            <a:r>
              <a:rPr lang="en-US" i="1" dirty="0">
                <a:solidFill>
                  <a:srgbClr val="FF0000"/>
                </a:solidFill>
              </a:rPr>
              <a:t>p</a:t>
            </a:r>
            <a:r>
              <a:rPr lang="en-US" dirty="0">
                <a:solidFill>
                  <a:srgbClr val="FF0000"/>
                </a:solidFill>
              </a:rPr>
              <a:t>-type</a:t>
            </a:r>
            <a:endParaRPr lang="en-US" dirty="0"/>
          </a:p>
        </p:txBody>
      </p:sp>
      <p:sp>
        <p:nvSpPr>
          <p:cNvPr id="187" name="Rectangle 186"/>
          <p:cNvSpPr/>
          <p:nvPr/>
        </p:nvSpPr>
        <p:spPr>
          <a:xfrm>
            <a:off x="4998995" y="5257026"/>
            <a:ext cx="822661" cy="369332"/>
          </a:xfrm>
          <a:prstGeom prst="rect">
            <a:avLst/>
          </a:prstGeom>
        </p:spPr>
        <p:txBody>
          <a:bodyPr wrap="none">
            <a:spAutoFit/>
          </a:bodyPr>
          <a:lstStyle/>
          <a:p>
            <a:r>
              <a:rPr lang="en-US" i="1" dirty="0" smtClean="0">
                <a:solidFill>
                  <a:srgbClr val="FF0000"/>
                </a:solidFill>
              </a:rPr>
              <a:t>n</a:t>
            </a:r>
            <a:r>
              <a:rPr lang="en-US" dirty="0" smtClean="0">
                <a:solidFill>
                  <a:srgbClr val="FF0000"/>
                </a:solidFill>
              </a:rPr>
              <a:t>-type</a:t>
            </a:r>
            <a:endParaRPr lang="en-US" dirty="0"/>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6640085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z="3200" dirty="0" smtClean="0"/>
              <a:t>Doped Semiconductors</a:t>
            </a:r>
          </a:p>
        </p:txBody>
      </p:sp>
      <p:sp>
        <p:nvSpPr>
          <p:cNvPr id="16388" name="Rectangle 3"/>
          <p:cNvSpPr>
            <a:spLocks noGrp="1" noChangeArrowheads="1"/>
          </p:cNvSpPr>
          <p:nvPr>
            <p:ph sz="half" idx="1"/>
          </p:nvPr>
        </p:nvSpPr>
        <p:spPr>
          <a:xfrm>
            <a:off x="753653" y="3352800"/>
            <a:ext cx="3776136" cy="2607733"/>
          </a:xfrm>
          <a:solidFill>
            <a:schemeClr val="bg1"/>
          </a:solidFill>
          <a:extLst/>
        </p:spPr>
        <p:txBody>
          <a:bodyPr>
            <a:normAutofit/>
          </a:bodyPr>
          <a:lstStyle/>
          <a:p>
            <a:pPr marL="0" indent="0" eaLnBrk="1" hangingPunct="1">
              <a:lnSpc>
                <a:spcPct val="90000"/>
              </a:lnSpc>
              <a:buNone/>
            </a:pPr>
            <a:r>
              <a:rPr lang="en-US" sz="2000" b="1" i="1" dirty="0" smtClean="0">
                <a:solidFill>
                  <a:srgbClr val="3333FF"/>
                </a:solidFill>
              </a:rPr>
              <a:t>p</a:t>
            </a:r>
            <a:r>
              <a:rPr lang="en-US" sz="2000" b="1" dirty="0" smtClean="0">
                <a:solidFill>
                  <a:srgbClr val="3333FF"/>
                </a:solidFill>
              </a:rPr>
              <a:t>-type semiconductor</a:t>
            </a:r>
          </a:p>
          <a:p>
            <a:pPr marL="509588" lvl="1" eaLnBrk="1" hangingPunct="1">
              <a:lnSpc>
                <a:spcPct val="90000"/>
              </a:lnSpc>
            </a:pPr>
            <a:r>
              <a:rPr lang="en-US" dirty="0" smtClean="0"/>
              <a:t>Silicon is doped with element having a </a:t>
            </a:r>
            <a:r>
              <a:rPr lang="en-US" dirty="0" smtClean="0">
                <a:solidFill>
                  <a:srgbClr val="FF0000"/>
                </a:solidFill>
              </a:rPr>
              <a:t>valence of 3</a:t>
            </a:r>
            <a:r>
              <a:rPr lang="en-US" dirty="0" smtClean="0"/>
              <a:t>.</a:t>
            </a:r>
          </a:p>
          <a:p>
            <a:pPr marL="509588" lvl="1" eaLnBrk="1" hangingPunct="1">
              <a:lnSpc>
                <a:spcPct val="90000"/>
              </a:lnSpc>
            </a:pPr>
            <a:r>
              <a:rPr lang="en-US" dirty="0" smtClean="0"/>
              <a:t>To increase the concentration of </a:t>
            </a:r>
            <a:r>
              <a:rPr lang="en-US" dirty="0" smtClean="0">
                <a:solidFill>
                  <a:srgbClr val="FF0000"/>
                </a:solidFill>
              </a:rPr>
              <a:t>holes</a:t>
            </a:r>
            <a:r>
              <a:rPr lang="en-US" dirty="0" smtClean="0"/>
              <a:t> (</a:t>
            </a:r>
            <a:r>
              <a:rPr lang="en-US" i="1" dirty="0" smtClean="0"/>
              <a:t>p</a:t>
            </a:r>
            <a:r>
              <a:rPr lang="en-US" dirty="0" smtClean="0"/>
              <a:t>).</a:t>
            </a:r>
          </a:p>
          <a:p>
            <a:pPr marL="509588" lvl="1" eaLnBrk="1" hangingPunct="1">
              <a:lnSpc>
                <a:spcPct val="90000"/>
              </a:lnSpc>
            </a:pPr>
            <a:r>
              <a:rPr lang="en-US" dirty="0" smtClean="0"/>
              <a:t>One example is </a:t>
            </a:r>
            <a:r>
              <a:rPr lang="en-US" dirty="0" smtClean="0">
                <a:solidFill>
                  <a:srgbClr val="FF0000"/>
                </a:solidFill>
              </a:rPr>
              <a:t>boron</a:t>
            </a:r>
            <a:r>
              <a:rPr lang="en-US" dirty="0" smtClean="0"/>
              <a:t>, which is an acceptor.</a:t>
            </a:r>
          </a:p>
        </p:txBody>
      </p:sp>
      <p:sp>
        <p:nvSpPr>
          <p:cNvPr id="16389" name="Rectangle 4"/>
          <p:cNvSpPr>
            <a:spLocks noGrp="1" noChangeArrowheads="1"/>
          </p:cNvSpPr>
          <p:nvPr>
            <p:ph sz="half" idx="2"/>
          </p:nvPr>
        </p:nvSpPr>
        <p:spPr>
          <a:xfrm>
            <a:off x="4613275" y="3352800"/>
            <a:ext cx="3692525" cy="2607733"/>
          </a:xfrm>
          <a:solidFill>
            <a:schemeClr val="bg1"/>
          </a:solidFill>
        </p:spPr>
        <p:txBody>
          <a:bodyPr>
            <a:normAutofit/>
          </a:bodyPr>
          <a:lstStyle/>
          <a:p>
            <a:pPr eaLnBrk="1" hangingPunct="1">
              <a:lnSpc>
                <a:spcPct val="90000"/>
              </a:lnSpc>
            </a:pPr>
            <a:r>
              <a:rPr lang="en-US" sz="2000" b="1" i="1" dirty="0" smtClean="0">
                <a:solidFill>
                  <a:srgbClr val="3333FF"/>
                </a:solidFill>
              </a:rPr>
              <a:t>n</a:t>
            </a:r>
            <a:r>
              <a:rPr lang="en-US" sz="2000" b="1" dirty="0" smtClean="0">
                <a:solidFill>
                  <a:srgbClr val="3333FF"/>
                </a:solidFill>
              </a:rPr>
              <a:t>-type semiconductor</a:t>
            </a:r>
          </a:p>
          <a:p>
            <a:pPr marL="509588" lvl="1" eaLnBrk="1" hangingPunct="1">
              <a:lnSpc>
                <a:spcPct val="90000"/>
              </a:lnSpc>
            </a:pPr>
            <a:r>
              <a:rPr lang="en-US" dirty="0" smtClean="0"/>
              <a:t>Silicon is doped with element having a </a:t>
            </a:r>
            <a:r>
              <a:rPr lang="en-US" dirty="0" smtClean="0">
                <a:solidFill>
                  <a:srgbClr val="FF0000"/>
                </a:solidFill>
              </a:rPr>
              <a:t>valence of 5</a:t>
            </a:r>
            <a:r>
              <a:rPr lang="en-US" dirty="0" smtClean="0"/>
              <a:t>.</a:t>
            </a:r>
          </a:p>
          <a:p>
            <a:pPr marL="509588" lvl="1" eaLnBrk="1" hangingPunct="1">
              <a:lnSpc>
                <a:spcPct val="90000"/>
              </a:lnSpc>
            </a:pPr>
            <a:r>
              <a:rPr lang="en-US" dirty="0" smtClean="0"/>
              <a:t>To increase the concentration of free </a:t>
            </a:r>
            <a:r>
              <a:rPr lang="en-US" dirty="0" smtClean="0">
                <a:solidFill>
                  <a:srgbClr val="FF0000"/>
                </a:solidFill>
              </a:rPr>
              <a:t>electrons</a:t>
            </a:r>
            <a:r>
              <a:rPr lang="en-US" dirty="0" smtClean="0"/>
              <a:t> (</a:t>
            </a:r>
            <a:r>
              <a:rPr lang="en-US" i="1" dirty="0" smtClean="0"/>
              <a:t>n</a:t>
            </a:r>
            <a:r>
              <a:rPr lang="en-US" dirty="0" smtClean="0"/>
              <a:t>).</a:t>
            </a:r>
          </a:p>
          <a:p>
            <a:pPr marL="509588" lvl="1" eaLnBrk="1" hangingPunct="1">
              <a:lnSpc>
                <a:spcPct val="90000"/>
              </a:lnSpc>
            </a:pPr>
            <a:r>
              <a:rPr lang="en-US" dirty="0" smtClean="0"/>
              <a:t>One example is </a:t>
            </a:r>
            <a:r>
              <a:rPr lang="en-US" dirty="0" err="1" smtClean="0">
                <a:solidFill>
                  <a:srgbClr val="FF0000"/>
                </a:solidFill>
              </a:rPr>
              <a:t>phosophorus</a:t>
            </a:r>
            <a:r>
              <a:rPr lang="en-US" dirty="0" smtClean="0"/>
              <a:t>, which is a donor.</a:t>
            </a:r>
          </a:p>
        </p:txBody>
      </p:sp>
      <p:sp>
        <p:nvSpPr>
          <p:cNvPr id="3" name="Date Placeholder 2"/>
          <p:cNvSpPr>
            <a:spLocks noGrp="1"/>
          </p:cNvSpPr>
          <p:nvPr>
            <p:ph type="dt" sz="half" idx="10"/>
          </p:nvPr>
        </p:nvSpPr>
        <p:spPr/>
        <p:txBody>
          <a:bodyPr/>
          <a:lstStyle/>
          <a:p>
            <a:fld id="{0BDFCD00-5439-454F-B4E8-6E8312FB90D3}" type="datetime1">
              <a:rPr lang="en-US" smtClean="0"/>
              <a:t>10/30/2017</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2" name="Rectangle 1"/>
          <p:cNvSpPr/>
          <p:nvPr/>
        </p:nvSpPr>
        <p:spPr>
          <a:xfrm>
            <a:off x="753653" y="2432059"/>
            <a:ext cx="7552147" cy="707886"/>
          </a:xfrm>
          <a:prstGeom prst="rect">
            <a:avLst/>
          </a:prstGeom>
        </p:spPr>
        <p:txBody>
          <a:bodyPr wrap="square">
            <a:spAutoFit/>
          </a:bodyPr>
          <a:lstStyle/>
          <a:p>
            <a:r>
              <a:rPr lang="en-US" sz="2000" b="1" i="1" dirty="0"/>
              <a:t>A semiconductor material that has been subjected to the doping process is called </a:t>
            </a:r>
            <a:r>
              <a:rPr lang="en-US" sz="2000" b="1" i="1" dirty="0" smtClean="0"/>
              <a:t>an extrinsic </a:t>
            </a:r>
            <a:r>
              <a:rPr lang="en-US" sz="2000" b="1" i="1" dirty="0"/>
              <a:t>material.</a:t>
            </a:r>
            <a:endParaRPr lang="en-US" sz="2000" dirty="0"/>
          </a:p>
        </p:txBody>
      </p:sp>
      <p:sp>
        <p:nvSpPr>
          <p:cNvPr id="5" name="Footer Placeholder 4"/>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26846022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2"/>
          <p:cNvSpPr txBox="1">
            <a:spLocks noChangeArrowheads="1"/>
          </p:cNvSpPr>
          <p:nvPr/>
        </p:nvSpPr>
        <p:spPr bwMode="auto">
          <a:xfrm>
            <a:off x="609600" y="5599865"/>
            <a:ext cx="798195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000" b="1" dirty="0"/>
              <a:t>Figure:</a:t>
            </a:r>
            <a:r>
              <a:rPr lang="en-US" sz="2000" dirty="0"/>
              <a:t> The </a:t>
            </a:r>
            <a:r>
              <a:rPr lang="en-US" sz="2000" i="1" dirty="0" err="1"/>
              <a:t>pn</a:t>
            </a:r>
            <a:r>
              <a:rPr lang="en-US" sz="2000" dirty="0"/>
              <a:t> junction with no applied voltage (open-circuited terminals).</a:t>
            </a:r>
          </a:p>
        </p:txBody>
      </p:sp>
      <p:sp>
        <p:nvSpPr>
          <p:cNvPr id="51204" name="Line 4"/>
          <p:cNvSpPr>
            <a:spLocks noChangeShapeType="1"/>
          </p:cNvSpPr>
          <p:nvPr/>
        </p:nvSpPr>
        <p:spPr bwMode="auto">
          <a:xfrm>
            <a:off x="1524000" y="43434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Oval 5"/>
          <p:cNvSpPr>
            <a:spLocks noChangeArrowheads="1"/>
          </p:cNvSpPr>
          <p:nvPr/>
        </p:nvSpPr>
        <p:spPr bwMode="auto">
          <a:xfrm>
            <a:off x="74676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Rectangle 6"/>
          <p:cNvSpPr>
            <a:spLocks noChangeArrowheads="1"/>
          </p:cNvSpPr>
          <p:nvPr/>
        </p:nvSpPr>
        <p:spPr bwMode="auto">
          <a:xfrm>
            <a:off x="2362200" y="33528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Rectangle 7"/>
          <p:cNvSpPr>
            <a:spLocks noChangeArrowheads="1"/>
          </p:cNvSpPr>
          <p:nvPr/>
        </p:nvSpPr>
        <p:spPr bwMode="auto">
          <a:xfrm>
            <a:off x="4495800" y="33528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Oval 104"/>
          <p:cNvSpPr>
            <a:spLocks noChangeArrowheads="1"/>
          </p:cNvSpPr>
          <p:nvPr/>
        </p:nvSpPr>
        <p:spPr bwMode="auto">
          <a:xfrm>
            <a:off x="14478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Rectangle 201"/>
          <p:cNvSpPr>
            <a:spLocks noGrp="1" noChangeArrowheads="1"/>
          </p:cNvSpPr>
          <p:nvPr>
            <p:ph type="title"/>
          </p:nvPr>
        </p:nvSpPr>
        <p:spPr>
          <a:xfrm>
            <a:off x="609600" y="781051"/>
            <a:ext cx="8001000" cy="1295400"/>
          </a:xfrm>
          <a:noFill/>
        </p:spPr>
        <p:txBody>
          <a:bodyPr/>
          <a:lstStyle/>
          <a:p>
            <a:pPr eaLnBrk="1" hangingPunct="1"/>
            <a:r>
              <a:rPr lang="en-US" sz="2400" dirty="0" smtClean="0"/>
              <a:t>Step #5: </a:t>
            </a:r>
            <a:r>
              <a:rPr lang="en-US" sz="2400" b="0" dirty="0" smtClean="0">
                <a:solidFill>
                  <a:schemeClr val="tx1"/>
                </a:solidFill>
              </a:rPr>
              <a:t>The barrier voltage (</a:t>
            </a:r>
            <a:r>
              <a:rPr lang="en-US" sz="2400" b="0" i="1" dirty="0" smtClean="0">
                <a:solidFill>
                  <a:schemeClr val="tx1"/>
                </a:solidFill>
              </a:rPr>
              <a:t>V</a:t>
            </a:r>
            <a:r>
              <a:rPr lang="en-US" sz="2400" b="0" baseline="-25000" dirty="0" smtClean="0">
                <a:solidFill>
                  <a:schemeClr val="tx1"/>
                </a:solidFill>
              </a:rPr>
              <a:t>0</a:t>
            </a:r>
            <a:r>
              <a:rPr lang="en-US" sz="2400" b="0" dirty="0" smtClean="0">
                <a:solidFill>
                  <a:schemeClr val="tx1"/>
                </a:solidFill>
              </a:rPr>
              <a:t>) is an electric field whose polarity opposes the direction of diffusion current (</a:t>
            </a:r>
            <a:r>
              <a:rPr lang="en-US" sz="2400" b="0" i="1" dirty="0" smtClean="0">
                <a:solidFill>
                  <a:schemeClr val="tx1"/>
                </a:solidFill>
              </a:rPr>
              <a:t>I</a:t>
            </a:r>
            <a:r>
              <a:rPr lang="en-US" sz="2400" b="0" i="1" baseline="-25000" dirty="0" smtClean="0">
                <a:solidFill>
                  <a:schemeClr val="tx1"/>
                </a:solidFill>
              </a:rPr>
              <a:t>D</a:t>
            </a:r>
            <a:r>
              <a:rPr lang="en-US" sz="2400" b="0" dirty="0" smtClean="0">
                <a:solidFill>
                  <a:schemeClr val="tx1"/>
                </a:solidFill>
              </a:rPr>
              <a:t>).  As the magnitude of </a:t>
            </a:r>
            <a:r>
              <a:rPr lang="en-US" sz="2400" b="0" i="1" dirty="0" smtClean="0">
                <a:solidFill>
                  <a:schemeClr val="tx1"/>
                </a:solidFill>
              </a:rPr>
              <a:t>V</a:t>
            </a:r>
            <a:r>
              <a:rPr lang="en-US" sz="2400" b="0" i="1" baseline="-25000" dirty="0" smtClean="0">
                <a:solidFill>
                  <a:schemeClr val="tx1"/>
                </a:solidFill>
              </a:rPr>
              <a:t>0</a:t>
            </a:r>
            <a:r>
              <a:rPr lang="en-US" sz="2400" b="0" dirty="0" smtClean="0">
                <a:solidFill>
                  <a:schemeClr val="tx1"/>
                </a:solidFill>
              </a:rPr>
              <a:t> increases, the magnitude of </a:t>
            </a:r>
            <a:r>
              <a:rPr lang="en-US" sz="2400" b="0" i="1" dirty="0" smtClean="0">
                <a:solidFill>
                  <a:schemeClr val="tx1"/>
                </a:solidFill>
              </a:rPr>
              <a:t>I</a:t>
            </a:r>
            <a:r>
              <a:rPr lang="en-US" sz="2400" b="0" i="1" baseline="-25000" dirty="0" smtClean="0">
                <a:solidFill>
                  <a:schemeClr val="tx1"/>
                </a:solidFill>
              </a:rPr>
              <a:t>D</a:t>
            </a:r>
            <a:r>
              <a:rPr lang="en-US" sz="2400" b="0" dirty="0" smtClean="0">
                <a:solidFill>
                  <a:schemeClr val="tx1"/>
                </a:solidFill>
              </a:rPr>
              <a:t> decreases.</a:t>
            </a:r>
          </a:p>
        </p:txBody>
      </p:sp>
      <p:sp>
        <p:nvSpPr>
          <p:cNvPr id="2" name="Date Placeholder 1"/>
          <p:cNvSpPr>
            <a:spLocks noGrp="1"/>
          </p:cNvSpPr>
          <p:nvPr>
            <p:ph type="dt" sz="half" idx="10"/>
          </p:nvPr>
        </p:nvSpPr>
        <p:spPr/>
        <p:txBody>
          <a:bodyPr/>
          <a:lstStyle/>
          <a:p>
            <a:fld id="{6B62550C-078A-43D8-9BDE-A8F4A0883FBA}"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
        <p:nvSpPr>
          <p:cNvPr id="2251978" name="Rectangle 202"/>
          <p:cNvSpPr>
            <a:spLocks noChangeArrowheads="1"/>
          </p:cNvSpPr>
          <p:nvPr/>
        </p:nvSpPr>
        <p:spPr bwMode="auto">
          <a:xfrm>
            <a:off x="4343400" y="33528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1979" name="Rectangle 203"/>
          <p:cNvSpPr>
            <a:spLocks noChangeArrowheads="1"/>
          </p:cNvSpPr>
          <p:nvPr/>
        </p:nvSpPr>
        <p:spPr bwMode="auto">
          <a:xfrm>
            <a:off x="4191000" y="33528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1980" name="Rectangle 204"/>
          <p:cNvSpPr>
            <a:spLocks noChangeArrowheads="1"/>
          </p:cNvSpPr>
          <p:nvPr/>
        </p:nvSpPr>
        <p:spPr bwMode="auto">
          <a:xfrm>
            <a:off x="4038600" y="33528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1981" name="Rectangle 205"/>
          <p:cNvSpPr>
            <a:spLocks noChangeArrowheads="1"/>
          </p:cNvSpPr>
          <p:nvPr/>
        </p:nvSpPr>
        <p:spPr bwMode="auto">
          <a:xfrm>
            <a:off x="3886200" y="33528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1982" name="Rectangle 206"/>
          <p:cNvSpPr>
            <a:spLocks noChangeArrowheads="1"/>
          </p:cNvSpPr>
          <p:nvPr/>
        </p:nvSpPr>
        <p:spPr bwMode="auto">
          <a:xfrm>
            <a:off x="4495800" y="33528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1983" name="Rectangle 207"/>
          <p:cNvSpPr>
            <a:spLocks noChangeArrowheads="1"/>
          </p:cNvSpPr>
          <p:nvPr/>
        </p:nvSpPr>
        <p:spPr bwMode="auto">
          <a:xfrm>
            <a:off x="4495800" y="33528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1984" name="Rectangle 208"/>
          <p:cNvSpPr>
            <a:spLocks noChangeArrowheads="1"/>
          </p:cNvSpPr>
          <p:nvPr/>
        </p:nvSpPr>
        <p:spPr bwMode="auto">
          <a:xfrm>
            <a:off x="4495800" y="33528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1985" name="Rectangle 209"/>
          <p:cNvSpPr>
            <a:spLocks noChangeArrowheads="1"/>
          </p:cNvSpPr>
          <p:nvPr/>
        </p:nvSpPr>
        <p:spPr bwMode="auto">
          <a:xfrm>
            <a:off x="4495800" y="33528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18" name="Group 8"/>
          <p:cNvGrpSpPr>
            <a:grpSpLocks/>
          </p:cNvGrpSpPr>
          <p:nvPr/>
        </p:nvGrpSpPr>
        <p:grpSpPr bwMode="auto">
          <a:xfrm>
            <a:off x="2514600" y="3581400"/>
            <a:ext cx="304800" cy="304800"/>
            <a:chOff x="1728" y="2256"/>
            <a:chExt cx="192" cy="192"/>
          </a:xfrm>
        </p:grpSpPr>
        <p:grpSp>
          <p:nvGrpSpPr>
            <p:cNvPr id="51414" name="Group 9"/>
            <p:cNvGrpSpPr>
              <a:grpSpLocks/>
            </p:cNvGrpSpPr>
            <p:nvPr/>
          </p:nvGrpSpPr>
          <p:grpSpPr bwMode="auto">
            <a:xfrm>
              <a:off x="1728" y="2256"/>
              <a:ext cx="192" cy="192"/>
              <a:chOff x="576" y="2160"/>
              <a:chExt cx="192" cy="192"/>
            </a:xfrm>
          </p:grpSpPr>
          <p:sp>
            <p:nvSpPr>
              <p:cNvPr id="51416" name="Oval 1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7" name="Line 1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15" name="Line 1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9" name="Group 13"/>
          <p:cNvGrpSpPr>
            <a:grpSpLocks/>
          </p:cNvGrpSpPr>
          <p:nvPr/>
        </p:nvGrpSpPr>
        <p:grpSpPr bwMode="auto">
          <a:xfrm>
            <a:off x="2895600" y="3657600"/>
            <a:ext cx="152400" cy="152400"/>
            <a:chOff x="576" y="2160"/>
            <a:chExt cx="192" cy="192"/>
          </a:xfrm>
        </p:grpSpPr>
        <p:sp>
          <p:nvSpPr>
            <p:cNvPr id="51412" name="Oval 1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3" name="Line 1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0" name="Group 16"/>
          <p:cNvGrpSpPr>
            <a:grpSpLocks/>
          </p:cNvGrpSpPr>
          <p:nvPr/>
        </p:nvGrpSpPr>
        <p:grpSpPr bwMode="auto">
          <a:xfrm>
            <a:off x="3124200" y="3581400"/>
            <a:ext cx="304800" cy="304800"/>
            <a:chOff x="1728" y="2256"/>
            <a:chExt cx="192" cy="192"/>
          </a:xfrm>
        </p:grpSpPr>
        <p:grpSp>
          <p:nvGrpSpPr>
            <p:cNvPr id="51408" name="Group 17"/>
            <p:cNvGrpSpPr>
              <a:grpSpLocks/>
            </p:cNvGrpSpPr>
            <p:nvPr/>
          </p:nvGrpSpPr>
          <p:grpSpPr bwMode="auto">
            <a:xfrm>
              <a:off x="1728" y="2256"/>
              <a:ext cx="192" cy="192"/>
              <a:chOff x="576" y="2160"/>
              <a:chExt cx="192" cy="192"/>
            </a:xfrm>
          </p:grpSpPr>
          <p:sp>
            <p:nvSpPr>
              <p:cNvPr id="51410" name="Oval 1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1" name="Line 1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09" name="Line 2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797" name="Group 21"/>
          <p:cNvGrpSpPr>
            <a:grpSpLocks/>
          </p:cNvGrpSpPr>
          <p:nvPr/>
        </p:nvGrpSpPr>
        <p:grpSpPr bwMode="auto">
          <a:xfrm>
            <a:off x="3733800" y="3581400"/>
            <a:ext cx="304800" cy="304800"/>
            <a:chOff x="1728" y="2256"/>
            <a:chExt cx="192" cy="192"/>
          </a:xfrm>
        </p:grpSpPr>
        <p:grpSp>
          <p:nvGrpSpPr>
            <p:cNvPr id="51404" name="Group 22"/>
            <p:cNvGrpSpPr>
              <a:grpSpLocks/>
            </p:cNvGrpSpPr>
            <p:nvPr/>
          </p:nvGrpSpPr>
          <p:grpSpPr bwMode="auto">
            <a:xfrm>
              <a:off x="1728" y="2256"/>
              <a:ext cx="192" cy="192"/>
              <a:chOff x="576" y="2160"/>
              <a:chExt cx="192" cy="192"/>
            </a:xfrm>
          </p:grpSpPr>
          <p:sp>
            <p:nvSpPr>
              <p:cNvPr id="51406" name="Oval 2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7" name="Line 2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05" name="Line 2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2" name="Group 26"/>
          <p:cNvGrpSpPr>
            <a:grpSpLocks/>
          </p:cNvGrpSpPr>
          <p:nvPr/>
        </p:nvGrpSpPr>
        <p:grpSpPr bwMode="auto">
          <a:xfrm>
            <a:off x="2819400" y="3962400"/>
            <a:ext cx="304800" cy="304800"/>
            <a:chOff x="1728" y="2256"/>
            <a:chExt cx="192" cy="192"/>
          </a:xfrm>
        </p:grpSpPr>
        <p:grpSp>
          <p:nvGrpSpPr>
            <p:cNvPr id="51400" name="Group 27"/>
            <p:cNvGrpSpPr>
              <a:grpSpLocks/>
            </p:cNvGrpSpPr>
            <p:nvPr/>
          </p:nvGrpSpPr>
          <p:grpSpPr bwMode="auto">
            <a:xfrm>
              <a:off x="1728" y="2256"/>
              <a:ext cx="192" cy="192"/>
              <a:chOff x="576" y="2160"/>
              <a:chExt cx="192" cy="192"/>
            </a:xfrm>
          </p:grpSpPr>
          <p:sp>
            <p:nvSpPr>
              <p:cNvPr id="51402" name="Oval 2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3" name="Line 2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01" name="Line 3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3" name="Group 31"/>
          <p:cNvGrpSpPr>
            <a:grpSpLocks/>
          </p:cNvGrpSpPr>
          <p:nvPr/>
        </p:nvGrpSpPr>
        <p:grpSpPr bwMode="auto">
          <a:xfrm>
            <a:off x="3429000" y="3962400"/>
            <a:ext cx="304800" cy="304800"/>
            <a:chOff x="1728" y="2256"/>
            <a:chExt cx="192" cy="192"/>
          </a:xfrm>
        </p:grpSpPr>
        <p:grpSp>
          <p:nvGrpSpPr>
            <p:cNvPr id="51396" name="Group 32"/>
            <p:cNvGrpSpPr>
              <a:grpSpLocks/>
            </p:cNvGrpSpPr>
            <p:nvPr/>
          </p:nvGrpSpPr>
          <p:grpSpPr bwMode="auto">
            <a:xfrm>
              <a:off x="1728" y="2256"/>
              <a:ext cx="192" cy="192"/>
              <a:chOff x="576" y="2160"/>
              <a:chExt cx="192" cy="192"/>
            </a:xfrm>
          </p:grpSpPr>
          <p:sp>
            <p:nvSpPr>
              <p:cNvPr id="51398" name="Oval 3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9" name="Line 3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97" name="Line 3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4" name="Group 36"/>
          <p:cNvGrpSpPr>
            <a:grpSpLocks/>
          </p:cNvGrpSpPr>
          <p:nvPr/>
        </p:nvGrpSpPr>
        <p:grpSpPr bwMode="auto">
          <a:xfrm>
            <a:off x="3505200" y="3657600"/>
            <a:ext cx="152400" cy="152400"/>
            <a:chOff x="576" y="2160"/>
            <a:chExt cx="192" cy="192"/>
          </a:xfrm>
        </p:grpSpPr>
        <p:sp>
          <p:nvSpPr>
            <p:cNvPr id="51394" name="Oval 3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5" name="Line 3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5" name="Group 39"/>
          <p:cNvGrpSpPr>
            <a:grpSpLocks/>
          </p:cNvGrpSpPr>
          <p:nvPr/>
        </p:nvGrpSpPr>
        <p:grpSpPr bwMode="auto">
          <a:xfrm>
            <a:off x="4114800" y="3657600"/>
            <a:ext cx="152400" cy="152400"/>
            <a:chOff x="576" y="2160"/>
            <a:chExt cx="192" cy="192"/>
          </a:xfrm>
        </p:grpSpPr>
        <p:sp>
          <p:nvSpPr>
            <p:cNvPr id="51392" name="Oval 4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3" name="Line 4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6" name="Group 42"/>
          <p:cNvGrpSpPr>
            <a:grpSpLocks/>
          </p:cNvGrpSpPr>
          <p:nvPr/>
        </p:nvGrpSpPr>
        <p:grpSpPr bwMode="auto">
          <a:xfrm>
            <a:off x="2590800" y="4038600"/>
            <a:ext cx="152400" cy="152400"/>
            <a:chOff x="576" y="2160"/>
            <a:chExt cx="192" cy="192"/>
          </a:xfrm>
        </p:grpSpPr>
        <p:sp>
          <p:nvSpPr>
            <p:cNvPr id="51390" name="Oval 4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1" name="Line 4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7" name="Group 45"/>
          <p:cNvGrpSpPr>
            <a:grpSpLocks/>
          </p:cNvGrpSpPr>
          <p:nvPr/>
        </p:nvGrpSpPr>
        <p:grpSpPr bwMode="auto">
          <a:xfrm>
            <a:off x="3200400" y="4038600"/>
            <a:ext cx="152400" cy="152400"/>
            <a:chOff x="576" y="2160"/>
            <a:chExt cx="192" cy="192"/>
          </a:xfrm>
        </p:grpSpPr>
        <p:sp>
          <p:nvSpPr>
            <p:cNvPr id="51388" name="Oval 4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9" name="Line 4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824" name="Group 48"/>
          <p:cNvGrpSpPr>
            <a:grpSpLocks/>
          </p:cNvGrpSpPr>
          <p:nvPr/>
        </p:nvGrpSpPr>
        <p:grpSpPr bwMode="auto">
          <a:xfrm>
            <a:off x="3810000" y="4038600"/>
            <a:ext cx="152400" cy="152400"/>
            <a:chOff x="576" y="2160"/>
            <a:chExt cx="192" cy="192"/>
          </a:xfrm>
        </p:grpSpPr>
        <p:sp>
          <p:nvSpPr>
            <p:cNvPr id="51386" name="Oval 4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7" name="Line 5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827" name="Group 51"/>
          <p:cNvGrpSpPr>
            <a:grpSpLocks/>
          </p:cNvGrpSpPr>
          <p:nvPr/>
        </p:nvGrpSpPr>
        <p:grpSpPr bwMode="auto">
          <a:xfrm>
            <a:off x="4038600" y="3962400"/>
            <a:ext cx="304800" cy="304800"/>
            <a:chOff x="1728" y="2256"/>
            <a:chExt cx="192" cy="192"/>
          </a:xfrm>
        </p:grpSpPr>
        <p:grpSp>
          <p:nvGrpSpPr>
            <p:cNvPr id="51382" name="Group 52"/>
            <p:cNvGrpSpPr>
              <a:grpSpLocks/>
            </p:cNvGrpSpPr>
            <p:nvPr/>
          </p:nvGrpSpPr>
          <p:grpSpPr bwMode="auto">
            <a:xfrm>
              <a:off x="1728" y="2256"/>
              <a:ext cx="192" cy="192"/>
              <a:chOff x="576" y="2160"/>
              <a:chExt cx="192" cy="192"/>
            </a:xfrm>
          </p:grpSpPr>
          <p:sp>
            <p:nvSpPr>
              <p:cNvPr id="51384" name="Oval 5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5" name="Line 5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83" name="Line 5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30" name="Group 56"/>
          <p:cNvGrpSpPr>
            <a:grpSpLocks/>
          </p:cNvGrpSpPr>
          <p:nvPr/>
        </p:nvGrpSpPr>
        <p:grpSpPr bwMode="auto">
          <a:xfrm>
            <a:off x="2514600" y="4343400"/>
            <a:ext cx="304800" cy="304800"/>
            <a:chOff x="1728" y="2256"/>
            <a:chExt cx="192" cy="192"/>
          </a:xfrm>
        </p:grpSpPr>
        <p:grpSp>
          <p:nvGrpSpPr>
            <p:cNvPr id="51378" name="Group 57"/>
            <p:cNvGrpSpPr>
              <a:grpSpLocks/>
            </p:cNvGrpSpPr>
            <p:nvPr/>
          </p:nvGrpSpPr>
          <p:grpSpPr bwMode="auto">
            <a:xfrm>
              <a:off x="1728" y="2256"/>
              <a:ext cx="192" cy="192"/>
              <a:chOff x="576" y="2160"/>
              <a:chExt cx="192" cy="192"/>
            </a:xfrm>
          </p:grpSpPr>
          <p:sp>
            <p:nvSpPr>
              <p:cNvPr id="51380" name="Oval 5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1" name="Line 5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79" name="Line 6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31" name="Group 61"/>
          <p:cNvGrpSpPr>
            <a:grpSpLocks/>
          </p:cNvGrpSpPr>
          <p:nvPr/>
        </p:nvGrpSpPr>
        <p:grpSpPr bwMode="auto">
          <a:xfrm>
            <a:off x="2895600" y="4419600"/>
            <a:ext cx="152400" cy="152400"/>
            <a:chOff x="576" y="2160"/>
            <a:chExt cx="192" cy="192"/>
          </a:xfrm>
        </p:grpSpPr>
        <p:sp>
          <p:nvSpPr>
            <p:cNvPr id="51376" name="Oval 6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7" name="Line 6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32" name="Group 64"/>
          <p:cNvGrpSpPr>
            <a:grpSpLocks/>
          </p:cNvGrpSpPr>
          <p:nvPr/>
        </p:nvGrpSpPr>
        <p:grpSpPr bwMode="auto">
          <a:xfrm>
            <a:off x="3124200" y="4343400"/>
            <a:ext cx="304800" cy="304800"/>
            <a:chOff x="1728" y="2256"/>
            <a:chExt cx="192" cy="192"/>
          </a:xfrm>
        </p:grpSpPr>
        <p:grpSp>
          <p:nvGrpSpPr>
            <p:cNvPr id="51372" name="Group 65"/>
            <p:cNvGrpSpPr>
              <a:grpSpLocks/>
            </p:cNvGrpSpPr>
            <p:nvPr/>
          </p:nvGrpSpPr>
          <p:grpSpPr bwMode="auto">
            <a:xfrm>
              <a:off x="1728" y="2256"/>
              <a:ext cx="192" cy="192"/>
              <a:chOff x="576" y="2160"/>
              <a:chExt cx="192" cy="192"/>
            </a:xfrm>
          </p:grpSpPr>
          <p:sp>
            <p:nvSpPr>
              <p:cNvPr id="51374" name="Oval 6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5" name="Line 6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73" name="Line 68"/>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845" name="Group 69"/>
          <p:cNvGrpSpPr>
            <a:grpSpLocks/>
          </p:cNvGrpSpPr>
          <p:nvPr/>
        </p:nvGrpSpPr>
        <p:grpSpPr bwMode="auto">
          <a:xfrm>
            <a:off x="3733800" y="4343400"/>
            <a:ext cx="304800" cy="304800"/>
            <a:chOff x="1728" y="2256"/>
            <a:chExt cx="192" cy="192"/>
          </a:xfrm>
        </p:grpSpPr>
        <p:grpSp>
          <p:nvGrpSpPr>
            <p:cNvPr id="51368" name="Group 70"/>
            <p:cNvGrpSpPr>
              <a:grpSpLocks/>
            </p:cNvGrpSpPr>
            <p:nvPr/>
          </p:nvGrpSpPr>
          <p:grpSpPr bwMode="auto">
            <a:xfrm>
              <a:off x="1728" y="2256"/>
              <a:ext cx="192" cy="192"/>
              <a:chOff x="576" y="2160"/>
              <a:chExt cx="192" cy="192"/>
            </a:xfrm>
          </p:grpSpPr>
          <p:sp>
            <p:nvSpPr>
              <p:cNvPr id="51370" name="Oval 7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1" name="Line 7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69" name="Line 7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34" name="Group 74"/>
          <p:cNvGrpSpPr>
            <a:grpSpLocks/>
          </p:cNvGrpSpPr>
          <p:nvPr/>
        </p:nvGrpSpPr>
        <p:grpSpPr bwMode="auto">
          <a:xfrm>
            <a:off x="2819400" y="4724400"/>
            <a:ext cx="304800" cy="304800"/>
            <a:chOff x="1728" y="2256"/>
            <a:chExt cx="192" cy="192"/>
          </a:xfrm>
        </p:grpSpPr>
        <p:grpSp>
          <p:nvGrpSpPr>
            <p:cNvPr id="51364" name="Group 75"/>
            <p:cNvGrpSpPr>
              <a:grpSpLocks/>
            </p:cNvGrpSpPr>
            <p:nvPr/>
          </p:nvGrpSpPr>
          <p:grpSpPr bwMode="auto">
            <a:xfrm>
              <a:off x="1728" y="2256"/>
              <a:ext cx="192" cy="192"/>
              <a:chOff x="576" y="2160"/>
              <a:chExt cx="192" cy="192"/>
            </a:xfrm>
          </p:grpSpPr>
          <p:sp>
            <p:nvSpPr>
              <p:cNvPr id="51366" name="Oval 7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7" name="Line 7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65" name="Line 78"/>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35" name="Group 79"/>
          <p:cNvGrpSpPr>
            <a:grpSpLocks/>
          </p:cNvGrpSpPr>
          <p:nvPr/>
        </p:nvGrpSpPr>
        <p:grpSpPr bwMode="auto">
          <a:xfrm>
            <a:off x="3429000" y="4724400"/>
            <a:ext cx="304800" cy="304800"/>
            <a:chOff x="1728" y="2256"/>
            <a:chExt cx="192" cy="192"/>
          </a:xfrm>
        </p:grpSpPr>
        <p:grpSp>
          <p:nvGrpSpPr>
            <p:cNvPr id="51360" name="Group 80"/>
            <p:cNvGrpSpPr>
              <a:grpSpLocks/>
            </p:cNvGrpSpPr>
            <p:nvPr/>
          </p:nvGrpSpPr>
          <p:grpSpPr bwMode="auto">
            <a:xfrm>
              <a:off x="1728" y="2256"/>
              <a:ext cx="192" cy="192"/>
              <a:chOff x="576" y="2160"/>
              <a:chExt cx="192" cy="192"/>
            </a:xfrm>
          </p:grpSpPr>
          <p:sp>
            <p:nvSpPr>
              <p:cNvPr id="51362" name="Oval 8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3" name="Line 8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61" name="Line 8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36" name="Group 84"/>
          <p:cNvGrpSpPr>
            <a:grpSpLocks/>
          </p:cNvGrpSpPr>
          <p:nvPr/>
        </p:nvGrpSpPr>
        <p:grpSpPr bwMode="auto">
          <a:xfrm>
            <a:off x="3505200" y="4419600"/>
            <a:ext cx="152400" cy="152400"/>
            <a:chOff x="576" y="2160"/>
            <a:chExt cx="192" cy="192"/>
          </a:xfrm>
        </p:grpSpPr>
        <p:sp>
          <p:nvSpPr>
            <p:cNvPr id="51358" name="Oval 8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9" name="Line 8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37" name="Group 87"/>
          <p:cNvGrpSpPr>
            <a:grpSpLocks/>
          </p:cNvGrpSpPr>
          <p:nvPr/>
        </p:nvGrpSpPr>
        <p:grpSpPr bwMode="auto">
          <a:xfrm>
            <a:off x="4114800" y="4419600"/>
            <a:ext cx="152400" cy="152400"/>
            <a:chOff x="576" y="2160"/>
            <a:chExt cx="192" cy="192"/>
          </a:xfrm>
        </p:grpSpPr>
        <p:sp>
          <p:nvSpPr>
            <p:cNvPr id="51356" name="Oval 8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7" name="Line 8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38" name="Group 90"/>
          <p:cNvGrpSpPr>
            <a:grpSpLocks/>
          </p:cNvGrpSpPr>
          <p:nvPr/>
        </p:nvGrpSpPr>
        <p:grpSpPr bwMode="auto">
          <a:xfrm>
            <a:off x="2590800" y="4800600"/>
            <a:ext cx="152400" cy="152400"/>
            <a:chOff x="576" y="2160"/>
            <a:chExt cx="192" cy="192"/>
          </a:xfrm>
        </p:grpSpPr>
        <p:sp>
          <p:nvSpPr>
            <p:cNvPr id="51354" name="Oval 9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5" name="Line 9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39" name="Group 93"/>
          <p:cNvGrpSpPr>
            <a:grpSpLocks/>
          </p:cNvGrpSpPr>
          <p:nvPr/>
        </p:nvGrpSpPr>
        <p:grpSpPr bwMode="auto">
          <a:xfrm>
            <a:off x="3200400" y="4800600"/>
            <a:ext cx="152400" cy="152400"/>
            <a:chOff x="576" y="2160"/>
            <a:chExt cx="192" cy="192"/>
          </a:xfrm>
        </p:grpSpPr>
        <p:sp>
          <p:nvSpPr>
            <p:cNvPr id="51352" name="Oval 9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3" name="Line 9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872" name="Group 96"/>
          <p:cNvGrpSpPr>
            <a:grpSpLocks/>
          </p:cNvGrpSpPr>
          <p:nvPr/>
        </p:nvGrpSpPr>
        <p:grpSpPr bwMode="auto">
          <a:xfrm>
            <a:off x="3810000" y="4800600"/>
            <a:ext cx="152400" cy="152400"/>
            <a:chOff x="576" y="2160"/>
            <a:chExt cx="192" cy="192"/>
          </a:xfrm>
        </p:grpSpPr>
        <p:sp>
          <p:nvSpPr>
            <p:cNvPr id="51350" name="Oval 9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1" name="Line 9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875" name="Group 99"/>
          <p:cNvGrpSpPr>
            <a:grpSpLocks/>
          </p:cNvGrpSpPr>
          <p:nvPr/>
        </p:nvGrpSpPr>
        <p:grpSpPr bwMode="auto">
          <a:xfrm>
            <a:off x="4038600" y="4724400"/>
            <a:ext cx="304800" cy="304800"/>
            <a:chOff x="1728" y="2256"/>
            <a:chExt cx="192" cy="192"/>
          </a:xfrm>
        </p:grpSpPr>
        <p:grpSp>
          <p:nvGrpSpPr>
            <p:cNvPr id="51346" name="Group 100"/>
            <p:cNvGrpSpPr>
              <a:grpSpLocks/>
            </p:cNvGrpSpPr>
            <p:nvPr/>
          </p:nvGrpSpPr>
          <p:grpSpPr bwMode="auto">
            <a:xfrm>
              <a:off x="1728" y="2256"/>
              <a:ext cx="192" cy="192"/>
              <a:chOff x="576" y="2160"/>
              <a:chExt cx="192" cy="192"/>
            </a:xfrm>
          </p:grpSpPr>
          <p:sp>
            <p:nvSpPr>
              <p:cNvPr id="51348" name="Oval 10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9" name="Line 10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47" name="Line 10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881" name="Group 105"/>
          <p:cNvGrpSpPr>
            <a:grpSpLocks/>
          </p:cNvGrpSpPr>
          <p:nvPr/>
        </p:nvGrpSpPr>
        <p:grpSpPr bwMode="auto">
          <a:xfrm>
            <a:off x="4648200" y="3581400"/>
            <a:ext cx="304800" cy="304800"/>
            <a:chOff x="576" y="2160"/>
            <a:chExt cx="192" cy="192"/>
          </a:xfrm>
        </p:grpSpPr>
        <p:sp>
          <p:nvSpPr>
            <p:cNvPr id="51344" name="Oval 10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5" name="Line 10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884" name="Group 108"/>
          <p:cNvGrpSpPr>
            <a:grpSpLocks/>
          </p:cNvGrpSpPr>
          <p:nvPr/>
        </p:nvGrpSpPr>
        <p:grpSpPr bwMode="auto">
          <a:xfrm>
            <a:off x="5029200" y="3657600"/>
            <a:ext cx="152400" cy="152400"/>
            <a:chOff x="1728" y="2256"/>
            <a:chExt cx="192" cy="192"/>
          </a:xfrm>
        </p:grpSpPr>
        <p:grpSp>
          <p:nvGrpSpPr>
            <p:cNvPr id="51340" name="Group 109"/>
            <p:cNvGrpSpPr>
              <a:grpSpLocks/>
            </p:cNvGrpSpPr>
            <p:nvPr/>
          </p:nvGrpSpPr>
          <p:grpSpPr bwMode="auto">
            <a:xfrm>
              <a:off x="1728" y="2256"/>
              <a:ext cx="192" cy="192"/>
              <a:chOff x="576" y="2160"/>
              <a:chExt cx="192" cy="192"/>
            </a:xfrm>
          </p:grpSpPr>
          <p:sp>
            <p:nvSpPr>
              <p:cNvPr id="51342" name="Oval 11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3" name="Line 11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41" name="Line 11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4" name="Group 113"/>
          <p:cNvGrpSpPr>
            <a:grpSpLocks/>
          </p:cNvGrpSpPr>
          <p:nvPr/>
        </p:nvGrpSpPr>
        <p:grpSpPr bwMode="auto">
          <a:xfrm>
            <a:off x="5257800" y="3581400"/>
            <a:ext cx="304800" cy="304800"/>
            <a:chOff x="576" y="2160"/>
            <a:chExt cx="192" cy="192"/>
          </a:xfrm>
        </p:grpSpPr>
        <p:sp>
          <p:nvSpPr>
            <p:cNvPr id="51338" name="Oval 11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9" name="Line 11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5" name="Group 116"/>
          <p:cNvGrpSpPr>
            <a:grpSpLocks/>
          </p:cNvGrpSpPr>
          <p:nvPr/>
        </p:nvGrpSpPr>
        <p:grpSpPr bwMode="auto">
          <a:xfrm>
            <a:off x="5638800" y="3657600"/>
            <a:ext cx="152400" cy="152400"/>
            <a:chOff x="1728" y="2256"/>
            <a:chExt cx="192" cy="192"/>
          </a:xfrm>
        </p:grpSpPr>
        <p:grpSp>
          <p:nvGrpSpPr>
            <p:cNvPr id="51334" name="Group 117"/>
            <p:cNvGrpSpPr>
              <a:grpSpLocks/>
            </p:cNvGrpSpPr>
            <p:nvPr/>
          </p:nvGrpSpPr>
          <p:grpSpPr bwMode="auto">
            <a:xfrm>
              <a:off x="1728" y="2256"/>
              <a:ext cx="192" cy="192"/>
              <a:chOff x="576" y="2160"/>
              <a:chExt cx="192" cy="192"/>
            </a:xfrm>
          </p:grpSpPr>
          <p:sp>
            <p:nvSpPr>
              <p:cNvPr id="51336" name="Oval 11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7" name="Line 11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35" name="Line 12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6" name="Group 121"/>
          <p:cNvGrpSpPr>
            <a:grpSpLocks/>
          </p:cNvGrpSpPr>
          <p:nvPr/>
        </p:nvGrpSpPr>
        <p:grpSpPr bwMode="auto">
          <a:xfrm>
            <a:off x="5867400" y="3581400"/>
            <a:ext cx="304800" cy="304800"/>
            <a:chOff x="576" y="2160"/>
            <a:chExt cx="192" cy="192"/>
          </a:xfrm>
        </p:grpSpPr>
        <p:sp>
          <p:nvSpPr>
            <p:cNvPr id="51332" name="Oval 12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3" name="Line 12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7" name="Group 124"/>
          <p:cNvGrpSpPr>
            <a:grpSpLocks/>
          </p:cNvGrpSpPr>
          <p:nvPr/>
        </p:nvGrpSpPr>
        <p:grpSpPr bwMode="auto">
          <a:xfrm>
            <a:off x="6248400" y="3657600"/>
            <a:ext cx="152400" cy="152400"/>
            <a:chOff x="1728" y="2256"/>
            <a:chExt cx="192" cy="192"/>
          </a:xfrm>
        </p:grpSpPr>
        <p:grpSp>
          <p:nvGrpSpPr>
            <p:cNvPr id="51328" name="Group 125"/>
            <p:cNvGrpSpPr>
              <a:grpSpLocks/>
            </p:cNvGrpSpPr>
            <p:nvPr/>
          </p:nvGrpSpPr>
          <p:grpSpPr bwMode="auto">
            <a:xfrm>
              <a:off x="1728" y="2256"/>
              <a:ext cx="192" cy="192"/>
              <a:chOff x="576" y="2160"/>
              <a:chExt cx="192" cy="192"/>
            </a:xfrm>
          </p:grpSpPr>
          <p:sp>
            <p:nvSpPr>
              <p:cNvPr id="51330" name="Oval 12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1" name="Line 12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29" name="Line 12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8" name="Group 129"/>
          <p:cNvGrpSpPr>
            <a:grpSpLocks/>
          </p:cNvGrpSpPr>
          <p:nvPr/>
        </p:nvGrpSpPr>
        <p:grpSpPr bwMode="auto">
          <a:xfrm>
            <a:off x="4724400" y="4038600"/>
            <a:ext cx="152400" cy="152400"/>
            <a:chOff x="1728" y="2256"/>
            <a:chExt cx="192" cy="192"/>
          </a:xfrm>
        </p:grpSpPr>
        <p:grpSp>
          <p:nvGrpSpPr>
            <p:cNvPr id="51324" name="Group 130"/>
            <p:cNvGrpSpPr>
              <a:grpSpLocks/>
            </p:cNvGrpSpPr>
            <p:nvPr/>
          </p:nvGrpSpPr>
          <p:grpSpPr bwMode="auto">
            <a:xfrm>
              <a:off x="1728" y="2256"/>
              <a:ext cx="192" cy="192"/>
              <a:chOff x="576" y="2160"/>
              <a:chExt cx="192" cy="192"/>
            </a:xfrm>
          </p:grpSpPr>
          <p:sp>
            <p:nvSpPr>
              <p:cNvPr id="51326" name="Oval 13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7" name="Line 13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25" name="Line 133"/>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910" name="Group 134"/>
          <p:cNvGrpSpPr>
            <a:grpSpLocks/>
          </p:cNvGrpSpPr>
          <p:nvPr/>
        </p:nvGrpSpPr>
        <p:grpSpPr bwMode="auto">
          <a:xfrm>
            <a:off x="4953000" y="3962400"/>
            <a:ext cx="304800" cy="304800"/>
            <a:chOff x="576" y="2160"/>
            <a:chExt cx="192" cy="192"/>
          </a:xfrm>
        </p:grpSpPr>
        <p:sp>
          <p:nvSpPr>
            <p:cNvPr id="51322" name="Oval 13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3" name="Line 13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0" name="Group 137"/>
          <p:cNvGrpSpPr>
            <a:grpSpLocks/>
          </p:cNvGrpSpPr>
          <p:nvPr/>
        </p:nvGrpSpPr>
        <p:grpSpPr bwMode="auto">
          <a:xfrm>
            <a:off x="5334000" y="4038600"/>
            <a:ext cx="152400" cy="152400"/>
            <a:chOff x="1728" y="2256"/>
            <a:chExt cx="192" cy="192"/>
          </a:xfrm>
        </p:grpSpPr>
        <p:grpSp>
          <p:nvGrpSpPr>
            <p:cNvPr id="51318" name="Group 138"/>
            <p:cNvGrpSpPr>
              <a:grpSpLocks/>
            </p:cNvGrpSpPr>
            <p:nvPr/>
          </p:nvGrpSpPr>
          <p:grpSpPr bwMode="auto">
            <a:xfrm>
              <a:off x="1728" y="2256"/>
              <a:ext cx="192" cy="192"/>
              <a:chOff x="576" y="2160"/>
              <a:chExt cx="192" cy="192"/>
            </a:xfrm>
          </p:grpSpPr>
          <p:sp>
            <p:nvSpPr>
              <p:cNvPr id="51320" name="Oval 13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1" name="Line 14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19" name="Line 141"/>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1" name="Group 142"/>
          <p:cNvGrpSpPr>
            <a:grpSpLocks/>
          </p:cNvGrpSpPr>
          <p:nvPr/>
        </p:nvGrpSpPr>
        <p:grpSpPr bwMode="auto">
          <a:xfrm>
            <a:off x="5562600" y="3962400"/>
            <a:ext cx="304800" cy="304800"/>
            <a:chOff x="576" y="2160"/>
            <a:chExt cx="192" cy="192"/>
          </a:xfrm>
        </p:grpSpPr>
        <p:sp>
          <p:nvSpPr>
            <p:cNvPr id="51316" name="Oval 14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7" name="Line 14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2" name="Group 145"/>
          <p:cNvGrpSpPr>
            <a:grpSpLocks/>
          </p:cNvGrpSpPr>
          <p:nvPr/>
        </p:nvGrpSpPr>
        <p:grpSpPr bwMode="auto">
          <a:xfrm>
            <a:off x="5943600" y="4038600"/>
            <a:ext cx="152400" cy="152400"/>
            <a:chOff x="1728" y="2256"/>
            <a:chExt cx="192" cy="192"/>
          </a:xfrm>
        </p:grpSpPr>
        <p:grpSp>
          <p:nvGrpSpPr>
            <p:cNvPr id="51312" name="Group 146"/>
            <p:cNvGrpSpPr>
              <a:grpSpLocks/>
            </p:cNvGrpSpPr>
            <p:nvPr/>
          </p:nvGrpSpPr>
          <p:grpSpPr bwMode="auto">
            <a:xfrm>
              <a:off x="1728" y="2256"/>
              <a:ext cx="192" cy="192"/>
              <a:chOff x="576" y="2160"/>
              <a:chExt cx="192" cy="192"/>
            </a:xfrm>
          </p:grpSpPr>
          <p:sp>
            <p:nvSpPr>
              <p:cNvPr id="51314" name="Oval 14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5" name="Line 14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13" name="Line 149"/>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3" name="Group 150"/>
          <p:cNvGrpSpPr>
            <a:grpSpLocks/>
          </p:cNvGrpSpPr>
          <p:nvPr/>
        </p:nvGrpSpPr>
        <p:grpSpPr bwMode="auto">
          <a:xfrm>
            <a:off x="6172200" y="3962400"/>
            <a:ext cx="304800" cy="304800"/>
            <a:chOff x="576" y="2160"/>
            <a:chExt cx="192" cy="192"/>
          </a:xfrm>
        </p:grpSpPr>
        <p:sp>
          <p:nvSpPr>
            <p:cNvPr id="51310" name="Oval 15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1" name="Line 15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929" name="Group 153"/>
          <p:cNvGrpSpPr>
            <a:grpSpLocks/>
          </p:cNvGrpSpPr>
          <p:nvPr/>
        </p:nvGrpSpPr>
        <p:grpSpPr bwMode="auto">
          <a:xfrm>
            <a:off x="4648200" y="4343400"/>
            <a:ext cx="304800" cy="304800"/>
            <a:chOff x="576" y="2160"/>
            <a:chExt cx="192" cy="192"/>
          </a:xfrm>
        </p:grpSpPr>
        <p:sp>
          <p:nvSpPr>
            <p:cNvPr id="51308" name="Oval 15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9" name="Line 15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932" name="Group 156"/>
          <p:cNvGrpSpPr>
            <a:grpSpLocks/>
          </p:cNvGrpSpPr>
          <p:nvPr/>
        </p:nvGrpSpPr>
        <p:grpSpPr bwMode="auto">
          <a:xfrm>
            <a:off x="5029200" y="4419600"/>
            <a:ext cx="152400" cy="152400"/>
            <a:chOff x="1728" y="2256"/>
            <a:chExt cx="192" cy="192"/>
          </a:xfrm>
        </p:grpSpPr>
        <p:grpSp>
          <p:nvGrpSpPr>
            <p:cNvPr id="51304" name="Group 157"/>
            <p:cNvGrpSpPr>
              <a:grpSpLocks/>
            </p:cNvGrpSpPr>
            <p:nvPr/>
          </p:nvGrpSpPr>
          <p:grpSpPr bwMode="auto">
            <a:xfrm>
              <a:off x="1728" y="2256"/>
              <a:ext cx="192" cy="192"/>
              <a:chOff x="576" y="2160"/>
              <a:chExt cx="192" cy="192"/>
            </a:xfrm>
          </p:grpSpPr>
          <p:sp>
            <p:nvSpPr>
              <p:cNvPr id="51306" name="Oval 15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7" name="Line 15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05" name="Line 16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6" name="Group 161"/>
          <p:cNvGrpSpPr>
            <a:grpSpLocks/>
          </p:cNvGrpSpPr>
          <p:nvPr/>
        </p:nvGrpSpPr>
        <p:grpSpPr bwMode="auto">
          <a:xfrm>
            <a:off x="5257800" y="4343400"/>
            <a:ext cx="304800" cy="304800"/>
            <a:chOff x="576" y="2160"/>
            <a:chExt cx="192" cy="192"/>
          </a:xfrm>
        </p:grpSpPr>
        <p:sp>
          <p:nvSpPr>
            <p:cNvPr id="51302" name="Oval 16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3" name="Line 16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7" name="Group 164"/>
          <p:cNvGrpSpPr>
            <a:grpSpLocks/>
          </p:cNvGrpSpPr>
          <p:nvPr/>
        </p:nvGrpSpPr>
        <p:grpSpPr bwMode="auto">
          <a:xfrm>
            <a:off x="5638800" y="4419600"/>
            <a:ext cx="152400" cy="152400"/>
            <a:chOff x="1728" y="2256"/>
            <a:chExt cx="192" cy="192"/>
          </a:xfrm>
        </p:grpSpPr>
        <p:grpSp>
          <p:nvGrpSpPr>
            <p:cNvPr id="51298" name="Group 165"/>
            <p:cNvGrpSpPr>
              <a:grpSpLocks/>
            </p:cNvGrpSpPr>
            <p:nvPr/>
          </p:nvGrpSpPr>
          <p:grpSpPr bwMode="auto">
            <a:xfrm>
              <a:off x="1728" y="2256"/>
              <a:ext cx="192" cy="192"/>
              <a:chOff x="576" y="2160"/>
              <a:chExt cx="192" cy="192"/>
            </a:xfrm>
          </p:grpSpPr>
          <p:sp>
            <p:nvSpPr>
              <p:cNvPr id="51300" name="Oval 16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1" name="Line 16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99" name="Line 16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8" name="Group 169"/>
          <p:cNvGrpSpPr>
            <a:grpSpLocks/>
          </p:cNvGrpSpPr>
          <p:nvPr/>
        </p:nvGrpSpPr>
        <p:grpSpPr bwMode="auto">
          <a:xfrm>
            <a:off x="5867400" y="4343400"/>
            <a:ext cx="304800" cy="304800"/>
            <a:chOff x="576" y="2160"/>
            <a:chExt cx="192" cy="192"/>
          </a:xfrm>
        </p:grpSpPr>
        <p:sp>
          <p:nvSpPr>
            <p:cNvPr id="51296" name="Oval 17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7" name="Line 17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9" name="Group 172"/>
          <p:cNvGrpSpPr>
            <a:grpSpLocks/>
          </p:cNvGrpSpPr>
          <p:nvPr/>
        </p:nvGrpSpPr>
        <p:grpSpPr bwMode="auto">
          <a:xfrm>
            <a:off x="6248400" y="4419600"/>
            <a:ext cx="152400" cy="152400"/>
            <a:chOff x="1728" y="2256"/>
            <a:chExt cx="192" cy="192"/>
          </a:xfrm>
        </p:grpSpPr>
        <p:grpSp>
          <p:nvGrpSpPr>
            <p:cNvPr id="51292" name="Group 173"/>
            <p:cNvGrpSpPr>
              <a:grpSpLocks/>
            </p:cNvGrpSpPr>
            <p:nvPr/>
          </p:nvGrpSpPr>
          <p:grpSpPr bwMode="auto">
            <a:xfrm>
              <a:off x="1728" y="2256"/>
              <a:ext cx="192" cy="192"/>
              <a:chOff x="576" y="2160"/>
              <a:chExt cx="192" cy="192"/>
            </a:xfrm>
          </p:grpSpPr>
          <p:sp>
            <p:nvSpPr>
              <p:cNvPr id="51294" name="Oval 17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5" name="Line 17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93" name="Line 17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60" name="Group 177"/>
          <p:cNvGrpSpPr>
            <a:grpSpLocks/>
          </p:cNvGrpSpPr>
          <p:nvPr/>
        </p:nvGrpSpPr>
        <p:grpSpPr bwMode="auto">
          <a:xfrm>
            <a:off x="4724400" y="4800600"/>
            <a:ext cx="152400" cy="152400"/>
            <a:chOff x="1728" y="2256"/>
            <a:chExt cx="192" cy="192"/>
          </a:xfrm>
        </p:grpSpPr>
        <p:grpSp>
          <p:nvGrpSpPr>
            <p:cNvPr id="51288" name="Group 178"/>
            <p:cNvGrpSpPr>
              <a:grpSpLocks/>
            </p:cNvGrpSpPr>
            <p:nvPr/>
          </p:nvGrpSpPr>
          <p:grpSpPr bwMode="auto">
            <a:xfrm>
              <a:off x="1728" y="2256"/>
              <a:ext cx="192" cy="192"/>
              <a:chOff x="576" y="2160"/>
              <a:chExt cx="192" cy="192"/>
            </a:xfrm>
          </p:grpSpPr>
          <p:sp>
            <p:nvSpPr>
              <p:cNvPr id="51290" name="Oval 17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1" name="Line 18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89" name="Line 181"/>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1958" name="Group 182"/>
          <p:cNvGrpSpPr>
            <a:grpSpLocks/>
          </p:cNvGrpSpPr>
          <p:nvPr/>
        </p:nvGrpSpPr>
        <p:grpSpPr bwMode="auto">
          <a:xfrm>
            <a:off x="4953000" y="4724400"/>
            <a:ext cx="304800" cy="304800"/>
            <a:chOff x="576" y="2160"/>
            <a:chExt cx="192" cy="192"/>
          </a:xfrm>
        </p:grpSpPr>
        <p:sp>
          <p:nvSpPr>
            <p:cNvPr id="51286" name="Oval 18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7" name="Line 18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62" name="Group 185"/>
          <p:cNvGrpSpPr>
            <a:grpSpLocks/>
          </p:cNvGrpSpPr>
          <p:nvPr/>
        </p:nvGrpSpPr>
        <p:grpSpPr bwMode="auto">
          <a:xfrm>
            <a:off x="5334000" y="4800600"/>
            <a:ext cx="152400" cy="152400"/>
            <a:chOff x="1728" y="2256"/>
            <a:chExt cx="192" cy="192"/>
          </a:xfrm>
        </p:grpSpPr>
        <p:grpSp>
          <p:nvGrpSpPr>
            <p:cNvPr id="51282" name="Group 186"/>
            <p:cNvGrpSpPr>
              <a:grpSpLocks/>
            </p:cNvGrpSpPr>
            <p:nvPr/>
          </p:nvGrpSpPr>
          <p:grpSpPr bwMode="auto">
            <a:xfrm>
              <a:off x="1728" y="2256"/>
              <a:ext cx="192" cy="192"/>
              <a:chOff x="576" y="2160"/>
              <a:chExt cx="192" cy="192"/>
            </a:xfrm>
          </p:grpSpPr>
          <p:sp>
            <p:nvSpPr>
              <p:cNvPr id="51284" name="Oval 18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5" name="Line 18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83" name="Line 189"/>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63" name="Group 190"/>
          <p:cNvGrpSpPr>
            <a:grpSpLocks/>
          </p:cNvGrpSpPr>
          <p:nvPr/>
        </p:nvGrpSpPr>
        <p:grpSpPr bwMode="auto">
          <a:xfrm>
            <a:off x="5562600" y="4724400"/>
            <a:ext cx="304800" cy="304800"/>
            <a:chOff x="576" y="2160"/>
            <a:chExt cx="192" cy="192"/>
          </a:xfrm>
        </p:grpSpPr>
        <p:sp>
          <p:nvSpPr>
            <p:cNvPr id="51280" name="Oval 19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1" name="Line 19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64" name="Group 193"/>
          <p:cNvGrpSpPr>
            <a:grpSpLocks/>
          </p:cNvGrpSpPr>
          <p:nvPr/>
        </p:nvGrpSpPr>
        <p:grpSpPr bwMode="auto">
          <a:xfrm>
            <a:off x="5943600" y="4800600"/>
            <a:ext cx="152400" cy="152400"/>
            <a:chOff x="1728" y="2256"/>
            <a:chExt cx="192" cy="192"/>
          </a:xfrm>
        </p:grpSpPr>
        <p:grpSp>
          <p:nvGrpSpPr>
            <p:cNvPr id="51276" name="Group 194"/>
            <p:cNvGrpSpPr>
              <a:grpSpLocks/>
            </p:cNvGrpSpPr>
            <p:nvPr/>
          </p:nvGrpSpPr>
          <p:grpSpPr bwMode="auto">
            <a:xfrm>
              <a:off x="1728" y="2256"/>
              <a:ext cx="192" cy="192"/>
              <a:chOff x="576" y="2160"/>
              <a:chExt cx="192" cy="192"/>
            </a:xfrm>
          </p:grpSpPr>
          <p:sp>
            <p:nvSpPr>
              <p:cNvPr id="51278" name="Oval 19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9" name="Line 19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77" name="Line 19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65" name="Group 198"/>
          <p:cNvGrpSpPr>
            <a:grpSpLocks/>
          </p:cNvGrpSpPr>
          <p:nvPr/>
        </p:nvGrpSpPr>
        <p:grpSpPr bwMode="auto">
          <a:xfrm>
            <a:off x="6172200" y="4724400"/>
            <a:ext cx="304800" cy="304800"/>
            <a:chOff x="576" y="2160"/>
            <a:chExt cx="192" cy="192"/>
          </a:xfrm>
        </p:grpSpPr>
        <p:sp>
          <p:nvSpPr>
            <p:cNvPr id="51274" name="Oval 19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5" name="Line 20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1986" name="Line 210"/>
          <p:cNvSpPr>
            <a:spLocks noChangeShapeType="1"/>
          </p:cNvSpPr>
          <p:nvPr/>
        </p:nvSpPr>
        <p:spPr bwMode="auto">
          <a:xfrm>
            <a:off x="2514600" y="3124200"/>
            <a:ext cx="1828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7" name="Line 214"/>
          <p:cNvSpPr>
            <a:spLocks noChangeShapeType="1"/>
          </p:cNvSpPr>
          <p:nvPr/>
        </p:nvSpPr>
        <p:spPr bwMode="auto">
          <a:xfrm flipH="1">
            <a:off x="4648200" y="3124200"/>
            <a:ext cx="685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8" name="Text Box 215"/>
          <p:cNvSpPr txBox="1">
            <a:spLocks noChangeArrowheads="1"/>
          </p:cNvSpPr>
          <p:nvPr/>
        </p:nvSpPr>
        <p:spPr bwMode="auto">
          <a:xfrm>
            <a:off x="2209800" y="2286000"/>
            <a:ext cx="2362200"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dirty="0">
                <a:solidFill>
                  <a:srgbClr val="FF0000"/>
                </a:solidFill>
              </a:rPr>
              <a:t>diffusion         current (</a:t>
            </a:r>
            <a:r>
              <a:rPr lang="en-US" sz="2000" i="1" dirty="0">
                <a:solidFill>
                  <a:srgbClr val="FF0000"/>
                </a:solidFill>
              </a:rPr>
              <a:t>I</a:t>
            </a:r>
            <a:r>
              <a:rPr lang="en-US" sz="2000" i="1" baseline="-25000" dirty="0">
                <a:solidFill>
                  <a:srgbClr val="FF0000"/>
                </a:solidFill>
              </a:rPr>
              <a:t>D</a:t>
            </a:r>
            <a:r>
              <a:rPr lang="en-US" sz="2000" dirty="0">
                <a:solidFill>
                  <a:srgbClr val="FF0000"/>
                </a:solidFill>
              </a:rPr>
              <a:t>)</a:t>
            </a:r>
          </a:p>
        </p:txBody>
      </p:sp>
      <p:sp>
        <p:nvSpPr>
          <p:cNvPr id="51269" name="Text Box 216"/>
          <p:cNvSpPr txBox="1">
            <a:spLocks noChangeArrowheads="1"/>
          </p:cNvSpPr>
          <p:nvPr/>
        </p:nvSpPr>
        <p:spPr bwMode="auto">
          <a:xfrm>
            <a:off x="4572000" y="2286000"/>
            <a:ext cx="1905000"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dirty="0">
                <a:solidFill>
                  <a:srgbClr val="FF0000"/>
                </a:solidFill>
              </a:rPr>
              <a:t>drift </a:t>
            </a:r>
            <a:r>
              <a:rPr lang="en-US" sz="2000" dirty="0" smtClean="0">
                <a:solidFill>
                  <a:srgbClr val="FF0000"/>
                </a:solidFill>
              </a:rPr>
              <a:t>        current </a:t>
            </a:r>
            <a:r>
              <a:rPr lang="en-US" sz="2000" dirty="0">
                <a:solidFill>
                  <a:srgbClr val="FF0000"/>
                </a:solidFill>
              </a:rPr>
              <a:t>(</a:t>
            </a:r>
            <a:r>
              <a:rPr lang="en-US" sz="2000" i="1" dirty="0">
                <a:solidFill>
                  <a:srgbClr val="FF0000"/>
                </a:solidFill>
              </a:rPr>
              <a:t>I</a:t>
            </a:r>
            <a:r>
              <a:rPr lang="en-US" sz="2000" i="1" baseline="-25000" dirty="0">
                <a:solidFill>
                  <a:srgbClr val="FF0000"/>
                </a:solidFill>
              </a:rPr>
              <a:t>S</a:t>
            </a:r>
            <a:r>
              <a:rPr lang="en-US" sz="2000" dirty="0">
                <a:solidFill>
                  <a:srgbClr val="FF0000"/>
                </a:solidFill>
              </a:rPr>
              <a:t>)</a:t>
            </a:r>
          </a:p>
        </p:txBody>
      </p:sp>
      <p:sp>
        <p:nvSpPr>
          <p:cNvPr id="2251993" name="Line 217"/>
          <p:cNvSpPr>
            <a:spLocks noChangeShapeType="1"/>
          </p:cNvSpPr>
          <p:nvPr/>
        </p:nvSpPr>
        <p:spPr bwMode="auto">
          <a:xfrm>
            <a:off x="2895600" y="3124200"/>
            <a:ext cx="1447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1994" name="Line 218"/>
          <p:cNvSpPr>
            <a:spLocks noChangeShapeType="1"/>
          </p:cNvSpPr>
          <p:nvPr/>
        </p:nvSpPr>
        <p:spPr bwMode="auto">
          <a:xfrm>
            <a:off x="3276600" y="3124200"/>
            <a:ext cx="1066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2" name="Line 219"/>
          <p:cNvSpPr>
            <a:spLocks noChangeShapeType="1"/>
          </p:cNvSpPr>
          <p:nvPr/>
        </p:nvSpPr>
        <p:spPr bwMode="auto">
          <a:xfrm>
            <a:off x="3581400" y="3124200"/>
            <a:ext cx="7620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1996" name="Line 220"/>
          <p:cNvSpPr>
            <a:spLocks noChangeShapeType="1"/>
          </p:cNvSpPr>
          <p:nvPr/>
        </p:nvSpPr>
        <p:spPr bwMode="auto">
          <a:xfrm>
            <a:off x="2209800" y="3124200"/>
            <a:ext cx="21336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Rectangle 219"/>
          <p:cNvSpPr/>
          <p:nvPr/>
        </p:nvSpPr>
        <p:spPr>
          <a:xfrm>
            <a:off x="3009900" y="5257026"/>
            <a:ext cx="792205" cy="369332"/>
          </a:xfrm>
          <a:prstGeom prst="rect">
            <a:avLst/>
          </a:prstGeom>
        </p:spPr>
        <p:txBody>
          <a:bodyPr wrap="none">
            <a:spAutoFit/>
          </a:bodyPr>
          <a:lstStyle/>
          <a:p>
            <a:r>
              <a:rPr lang="en-US" i="1" dirty="0">
                <a:solidFill>
                  <a:srgbClr val="FF0000"/>
                </a:solidFill>
              </a:rPr>
              <a:t>p</a:t>
            </a:r>
            <a:r>
              <a:rPr lang="en-US" dirty="0">
                <a:solidFill>
                  <a:srgbClr val="FF0000"/>
                </a:solidFill>
              </a:rPr>
              <a:t>-type</a:t>
            </a:r>
            <a:endParaRPr lang="en-US" dirty="0"/>
          </a:p>
        </p:txBody>
      </p:sp>
      <p:sp>
        <p:nvSpPr>
          <p:cNvPr id="221" name="Rectangle 220"/>
          <p:cNvSpPr/>
          <p:nvPr/>
        </p:nvSpPr>
        <p:spPr>
          <a:xfrm>
            <a:off x="4998995" y="5257026"/>
            <a:ext cx="822661" cy="369332"/>
          </a:xfrm>
          <a:prstGeom prst="rect">
            <a:avLst/>
          </a:prstGeom>
        </p:spPr>
        <p:txBody>
          <a:bodyPr wrap="none">
            <a:spAutoFit/>
          </a:bodyPr>
          <a:lstStyle/>
          <a:p>
            <a:r>
              <a:rPr lang="en-US" i="1" dirty="0" smtClean="0">
                <a:solidFill>
                  <a:srgbClr val="FF0000"/>
                </a:solidFill>
              </a:rPr>
              <a:t>n</a:t>
            </a:r>
            <a:r>
              <a:rPr lang="en-US" dirty="0" smtClean="0">
                <a:solidFill>
                  <a:srgbClr val="FF0000"/>
                </a:solidFill>
              </a:rPr>
              <a:t>-type</a:t>
            </a:r>
            <a:endParaRPr lang="en-US" dirty="0"/>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0959629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5.55112E-17 3.3796E-6 L 0.06667 3.3796E-6 " pathEditMode="relative" rAng="0" ptsTypes="AA">
                                      <p:cBhvr>
                                        <p:cTn id="6" dur="1000" fill="hold"/>
                                        <p:tgtEl>
                                          <p:spTgt spid="2251797"/>
                                        </p:tgtEl>
                                        <p:attrNameLst>
                                          <p:attrName>ppt_x</p:attrName>
                                          <p:attrName>ppt_y</p:attrName>
                                        </p:attrNameLst>
                                      </p:cBhvr>
                                      <p:rCtr x="3333" y="0"/>
                                    </p:animMotion>
                                  </p:childTnLst>
                                </p:cTn>
                              </p:par>
                              <p:par>
                                <p:cTn id="7" presetID="35" presetClass="path" presetSubtype="0" accel="50000" decel="50000" fill="hold" nodeType="withEffect">
                                  <p:stCondLst>
                                    <p:cond delay="0"/>
                                  </p:stCondLst>
                                  <p:childTnLst>
                                    <p:animMotion origin="layout" path="M 0 3.3796E-6 L -0.03333 3.3796E-6 " pathEditMode="relative" rAng="0" ptsTypes="AA">
                                      <p:cBhvr>
                                        <p:cTn id="8" dur="1000" fill="hold"/>
                                        <p:tgtEl>
                                          <p:spTgt spid="2251881"/>
                                        </p:tgtEl>
                                        <p:attrNameLst>
                                          <p:attrName>ppt_x</p:attrName>
                                          <p:attrName>ppt_y</p:attrName>
                                        </p:attrNameLst>
                                      </p:cBhvr>
                                      <p:rCtr x="-1667" y="0"/>
                                    </p:animMotion>
                                  </p:childTnLst>
                                </p:cTn>
                              </p:par>
                            </p:childTnLst>
                          </p:cTn>
                        </p:par>
                        <p:par>
                          <p:cTn id="9" fill="hold" nodeType="afterGroup">
                            <p:stCondLst>
                              <p:cond delay="1000"/>
                            </p:stCondLst>
                            <p:childTnLst>
                              <p:par>
                                <p:cTn id="10" presetID="35" presetClass="path" presetSubtype="0" accel="50000" decel="50000" fill="hold" nodeType="afterEffect">
                                  <p:stCondLst>
                                    <p:cond delay="0"/>
                                  </p:stCondLst>
                                  <p:childTnLst>
                                    <p:animMotion origin="layout" path="M -3.33333E-6 -2.81749E-6 L -0.03333 -2.81749E-6 " pathEditMode="relative" rAng="0" ptsTypes="AA">
                                      <p:cBhvr>
                                        <p:cTn id="11" dur="1000" fill="hold"/>
                                        <p:tgtEl>
                                          <p:spTgt spid="2251884"/>
                                        </p:tgtEl>
                                        <p:attrNameLst>
                                          <p:attrName>ppt_x</p:attrName>
                                          <p:attrName>ppt_y</p:attrName>
                                        </p:attrNameLst>
                                      </p:cBhvr>
                                      <p:rCtr x="-1667" y="0"/>
                                    </p:animMotion>
                                  </p:childTnLst>
                                </p:cTn>
                              </p:par>
                              <p:par>
                                <p:cTn id="12" presetID="10" presetClass="exit" presetSubtype="0" fill="hold" grpId="0" nodeType="withEffect">
                                  <p:stCondLst>
                                    <p:cond delay="0"/>
                                  </p:stCondLst>
                                  <p:childTnLst>
                                    <p:animEffect transition="out" filter="fade">
                                      <p:cBhvr>
                                        <p:cTn id="13" dur="1000"/>
                                        <p:tgtEl>
                                          <p:spTgt spid="2251996"/>
                                        </p:tgtEl>
                                      </p:cBhvr>
                                    </p:animEffect>
                                    <p:set>
                                      <p:cBhvr>
                                        <p:cTn id="14" dur="1" fill="hold">
                                          <p:stCondLst>
                                            <p:cond delay="999"/>
                                          </p:stCondLst>
                                        </p:cTn>
                                        <p:tgtEl>
                                          <p:spTgt spid="225199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2251978"/>
                                        </p:tgtEl>
                                        <p:attrNameLst>
                                          <p:attrName>style.visibility</p:attrName>
                                        </p:attrNameLst>
                                      </p:cBhvr>
                                      <p:to>
                                        <p:strVal val="visible"/>
                                      </p:to>
                                    </p:set>
                                    <p:animEffect transition="in" filter="fade">
                                      <p:cBhvr>
                                        <p:cTn id="17" dur="1000"/>
                                        <p:tgtEl>
                                          <p:spTgt spid="225197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51982"/>
                                        </p:tgtEl>
                                        <p:attrNameLst>
                                          <p:attrName>style.visibility</p:attrName>
                                        </p:attrNameLst>
                                      </p:cBhvr>
                                      <p:to>
                                        <p:strVal val="visible"/>
                                      </p:to>
                                    </p:set>
                                    <p:animEffect transition="in" filter="fade">
                                      <p:cBhvr>
                                        <p:cTn id="20" dur="1000"/>
                                        <p:tgtEl>
                                          <p:spTgt spid="2251982"/>
                                        </p:tgtEl>
                                      </p:cBhvr>
                                    </p:animEffect>
                                  </p:childTnLst>
                                </p:cTn>
                              </p:par>
                              <p:par>
                                <p:cTn id="21" presetID="10" presetClass="exit" presetSubtype="0" fill="hold" nodeType="withEffect">
                                  <p:stCondLst>
                                    <p:cond delay="0"/>
                                  </p:stCondLst>
                                  <p:childTnLst>
                                    <p:animEffect transition="out" filter="fade">
                                      <p:cBhvr>
                                        <p:cTn id="22" dur="1000"/>
                                        <p:tgtEl>
                                          <p:spTgt spid="2251797"/>
                                        </p:tgtEl>
                                      </p:cBhvr>
                                    </p:animEffect>
                                    <p:set>
                                      <p:cBhvr>
                                        <p:cTn id="23" dur="1" fill="hold">
                                          <p:stCondLst>
                                            <p:cond delay="999"/>
                                          </p:stCondLst>
                                        </p:cTn>
                                        <p:tgtEl>
                                          <p:spTgt spid="225179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2251881"/>
                                        </p:tgtEl>
                                      </p:cBhvr>
                                    </p:animEffect>
                                    <p:set>
                                      <p:cBhvr>
                                        <p:cTn id="26" dur="1" fill="hold">
                                          <p:stCondLst>
                                            <p:cond delay="999"/>
                                          </p:stCondLst>
                                        </p:cTn>
                                        <p:tgtEl>
                                          <p:spTgt spid="2251881"/>
                                        </p:tgtEl>
                                        <p:attrNameLst>
                                          <p:attrName>style.visibility</p:attrName>
                                        </p:attrNameLst>
                                      </p:cBhvr>
                                      <p:to>
                                        <p:strVal val="hidden"/>
                                      </p:to>
                                    </p:set>
                                  </p:childTnLst>
                                </p:cTn>
                              </p:par>
                              <p:par>
                                <p:cTn id="27" presetID="63" presetClass="path" presetSubtype="0" accel="50000" decel="50000" fill="hold" nodeType="withEffect">
                                  <p:stCondLst>
                                    <p:cond delay="0"/>
                                  </p:stCondLst>
                                  <p:childTnLst>
                                    <p:animMotion origin="layout" path="M -3.33333E-6 3.98334E-6 L 0.03334 3.98334E-6 " pathEditMode="relative" rAng="0" ptsTypes="AA">
                                      <p:cBhvr>
                                        <p:cTn id="28" dur="1000" fill="hold"/>
                                        <p:tgtEl>
                                          <p:spTgt spid="2251827"/>
                                        </p:tgtEl>
                                        <p:attrNameLst>
                                          <p:attrName>ppt_x</p:attrName>
                                          <p:attrName>ppt_y</p:attrName>
                                        </p:attrNameLst>
                                      </p:cBhvr>
                                      <p:rCtr x="1667" y="0"/>
                                    </p:animMotion>
                                  </p:childTnLst>
                                </p:cTn>
                              </p:par>
                              <p:par>
                                <p:cTn id="29" presetID="35" presetClass="path" presetSubtype="0" accel="50000" decel="50000" fill="hold" nodeType="withEffect">
                                  <p:stCondLst>
                                    <p:cond delay="0"/>
                                  </p:stCondLst>
                                  <p:childTnLst>
                                    <p:animMotion origin="layout" path="M -3.33333E-6 -3.62248E-6 L -0.06666 -3.62248E-6 " pathEditMode="relative" rAng="0" ptsTypes="AA">
                                      <p:cBhvr>
                                        <p:cTn id="30" dur="1000" fill="hold"/>
                                        <p:tgtEl>
                                          <p:spTgt spid="2251910"/>
                                        </p:tgtEl>
                                        <p:attrNameLst>
                                          <p:attrName>ppt_x</p:attrName>
                                          <p:attrName>ppt_y</p:attrName>
                                        </p:attrNameLst>
                                      </p:cBhvr>
                                      <p:rCtr x="-3333" y="0"/>
                                    </p:animMotion>
                                  </p:childTnLst>
                                </p:cTn>
                              </p:par>
                            </p:childTnLst>
                          </p:cTn>
                        </p:par>
                        <p:par>
                          <p:cTn id="31" fill="hold" nodeType="afterGroup">
                            <p:stCondLst>
                              <p:cond delay="2000"/>
                            </p:stCondLst>
                            <p:childTnLst>
                              <p:par>
                                <p:cTn id="32" presetID="63" presetClass="path" presetSubtype="0" accel="50000" decel="50000" fill="hold" nodeType="afterEffect">
                                  <p:stCondLst>
                                    <p:cond delay="0"/>
                                  </p:stCondLst>
                                  <p:childTnLst>
                                    <p:animMotion origin="layout" path="M 5.55112E-17 9.85427E-7 L 0.03333 9.85427E-7 " pathEditMode="relative" rAng="0" ptsTypes="AA">
                                      <p:cBhvr>
                                        <p:cTn id="33" dur="1000" fill="hold"/>
                                        <p:tgtEl>
                                          <p:spTgt spid="2251824"/>
                                        </p:tgtEl>
                                        <p:attrNameLst>
                                          <p:attrName>ppt_x</p:attrName>
                                          <p:attrName>ppt_y</p:attrName>
                                        </p:attrNameLst>
                                      </p:cBhvr>
                                      <p:rCtr x="1667" y="0"/>
                                    </p:animMotion>
                                  </p:childTnLst>
                                </p:cTn>
                              </p:par>
                              <p:par>
                                <p:cTn id="34" presetID="10" presetClass="exit" presetSubtype="0" fill="hold" grpId="0" nodeType="withEffect">
                                  <p:stCondLst>
                                    <p:cond delay="0"/>
                                  </p:stCondLst>
                                  <p:childTnLst>
                                    <p:animEffect transition="out" filter="fade">
                                      <p:cBhvr>
                                        <p:cTn id="35" dur="1000"/>
                                        <p:tgtEl>
                                          <p:spTgt spid="2251986"/>
                                        </p:tgtEl>
                                      </p:cBhvr>
                                    </p:animEffect>
                                    <p:set>
                                      <p:cBhvr>
                                        <p:cTn id="36" dur="1" fill="hold">
                                          <p:stCondLst>
                                            <p:cond delay="999"/>
                                          </p:stCondLst>
                                        </p:cTn>
                                        <p:tgtEl>
                                          <p:spTgt spid="225198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251983"/>
                                        </p:tgtEl>
                                        <p:attrNameLst>
                                          <p:attrName>style.visibility</p:attrName>
                                        </p:attrNameLst>
                                      </p:cBhvr>
                                      <p:to>
                                        <p:strVal val="visible"/>
                                      </p:to>
                                    </p:set>
                                    <p:animEffect transition="in" filter="fade">
                                      <p:cBhvr>
                                        <p:cTn id="39" dur="1000"/>
                                        <p:tgtEl>
                                          <p:spTgt spid="22519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51979"/>
                                        </p:tgtEl>
                                        <p:attrNameLst>
                                          <p:attrName>style.visibility</p:attrName>
                                        </p:attrNameLst>
                                      </p:cBhvr>
                                      <p:to>
                                        <p:strVal val="visible"/>
                                      </p:to>
                                    </p:set>
                                    <p:animEffect transition="in" filter="fade">
                                      <p:cBhvr>
                                        <p:cTn id="42" dur="1000"/>
                                        <p:tgtEl>
                                          <p:spTgt spid="2251979"/>
                                        </p:tgtEl>
                                      </p:cBhvr>
                                    </p:animEffect>
                                  </p:childTnLst>
                                </p:cTn>
                              </p:par>
                              <p:par>
                                <p:cTn id="43" presetID="10" presetClass="exit" presetSubtype="0" fill="hold" nodeType="withEffect">
                                  <p:stCondLst>
                                    <p:cond delay="0"/>
                                  </p:stCondLst>
                                  <p:childTnLst>
                                    <p:animEffect transition="out" filter="fade">
                                      <p:cBhvr>
                                        <p:cTn id="44" dur="1000"/>
                                        <p:tgtEl>
                                          <p:spTgt spid="2251827"/>
                                        </p:tgtEl>
                                      </p:cBhvr>
                                    </p:animEffect>
                                    <p:set>
                                      <p:cBhvr>
                                        <p:cTn id="45" dur="1" fill="hold">
                                          <p:stCondLst>
                                            <p:cond delay="999"/>
                                          </p:stCondLst>
                                        </p:cTn>
                                        <p:tgtEl>
                                          <p:spTgt spid="225182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2251910"/>
                                        </p:tgtEl>
                                      </p:cBhvr>
                                    </p:animEffect>
                                    <p:set>
                                      <p:cBhvr>
                                        <p:cTn id="48" dur="1" fill="hold">
                                          <p:stCondLst>
                                            <p:cond delay="999"/>
                                          </p:stCondLst>
                                        </p:cTn>
                                        <p:tgtEl>
                                          <p:spTgt spid="2251910"/>
                                        </p:tgtEl>
                                        <p:attrNameLst>
                                          <p:attrName>style.visibility</p:attrName>
                                        </p:attrNameLst>
                                      </p:cBhvr>
                                      <p:to>
                                        <p:strVal val="hidden"/>
                                      </p:to>
                                    </p:set>
                                  </p:childTnLst>
                                </p:cTn>
                              </p:par>
                              <p:par>
                                <p:cTn id="49" presetID="63" presetClass="path" presetSubtype="0" accel="50000" decel="50000" fill="hold" nodeType="withEffect">
                                  <p:stCondLst>
                                    <p:cond delay="0"/>
                                  </p:stCondLst>
                                  <p:childTnLst>
                                    <p:animMotion origin="layout" path="M 5.55112E-17 5.82929E-7 L 0.06667 5.82929E-7 " pathEditMode="relative" rAng="0" ptsTypes="AA">
                                      <p:cBhvr>
                                        <p:cTn id="50" dur="1000" fill="hold"/>
                                        <p:tgtEl>
                                          <p:spTgt spid="2251845"/>
                                        </p:tgtEl>
                                        <p:attrNameLst>
                                          <p:attrName>ppt_x</p:attrName>
                                          <p:attrName>ppt_y</p:attrName>
                                        </p:attrNameLst>
                                      </p:cBhvr>
                                      <p:rCtr x="3333" y="0"/>
                                    </p:animMotion>
                                  </p:childTnLst>
                                </p:cTn>
                              </p:par>
                              <p:par>
                                <p:cTn id="51" presetID="35" presetClass="path" presetSubtype="0" accel="50000" decel="50000" fill="hold" nodeType="withEffect">
                                  <p:stCondLst>
                                    <p:cond delay="0"/>
                                  </p:stCondLst>
                                  <p:childTnLst>
                                    <p:animMotion origin="layout" path="M 0 -6.24566E-7 L -0.03333 -6.24566E-7 " pathEditMode="relative" rAng="0" ptsTypes="AA">
                                      <p:cBhvr>
                                        <p:cTn id="52" dur="1000" fill="hold"/>
                                        <p:tgtEl>
                                          <p:spTgt spid="2251929"/>
                                        </p:tgtEl>
                                        <p:attrNameLst>
                                          <p:attrName>ppt_x</p:attrName>
                                          <p:attrName>ppt_y</p:attrName>
                                        </p:attrNameLst>
                                      </p:cBhvr>
                                      <p:rCtr x="-1667" y="0"/>
                                    </p:animMotion>
                                  </p:childTnLst>
                                </p:cTn>
                              </p:par>
                            </p:childTnLst>
                          </p:cTn>
                        </p:par>
                        <p:par>
                          <p:cTn id="53" fill="hold" nodeType="afterGroup">
                            <p:stCondLst>
                              <p:cond delay="3000"/>
                            </p:stCondLst>
                            <p:childTnLst>
                              <p:par>
                                <p:cTn id="54" presetID="35" presetClass="path" presetSubtype="0" accel="50000" decel="50000" fill="hold" nodeType="afterEffect">
                                  <p:stCondLst>
                                    <p:cond delay="0"/>
                                  </p:stCondLst>
                                  <p:childTnLst>
                                    <p:animMotion origin="layout" path="M -3.33333E-6 5.82929E-7 L -0.03333 5.82929E-7 " pathEditMode="relative" rAng="0" ptsTypes="AA">
                                      <p:cBhvr>
                                        <p:cTn id="55" dur="1000" fill="hold"/>
                                        <p:tgtEl>
                                          <p:spTgt spid="2251932"/>
                                        </p:tgtEl>
                                        <p:attrNameLst>
                                          <p:attrName>ppt_x</p:attrName>
                                          <p:attrName>ppt_y</p:attrName>
                                        </p:attrNameLst>
                                      </p:cBhvr>
                                      <p:rCtr x="-1667" y="0"/>
                                    </p:animMotion>
                                  </p:childTnLst>
                                </p:cTn>
                              </p:par>
                              <p:par>
                                <p:cTn id="56" presetID="10" presetClass="exit" presetSubtype="0" fill="hold" grpId="0" nodeType="withEffect">
                                  <p:stCondLst>
                                    <p:cond delay="0"/>
                                  </p:stCondLst>
                                  <p:childTnLst>
                                    <p:animEffect transition="out" filter="fade">
                                      <p:cBhvr>
                                        <p:cTn id="57" dur="1000"/>
                                        <p:tgtEl>
                                          <p:spTgt spid="2251993"/>
                                        </p:tgtEl>
                                      </p:cBhvr>
                                    </p:animEffect>
                                    <p:set>
                                      <p:cBhvr>
                                        <p:cTn id="58" dur="1" fill="hold">
                                          <p:stCondLst>
                                            <p:cond delay="999"/>
                                          </p:stCondLst>
                                        </p:cTn>
                                        <p:tgtEl>
                                          <p:spTgt spid="2251993"/>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2251984"/>
                                        </p:tgtEl>
                                        <p:attrNameLst>
                                          <p:attrName>style.visibility</p:attrName>
                                        </p:attrNameLst>
                                      </p:cBhvr>
                                      <p:to>
                                        <p:strVal val="visible"/>
                                      </p:to>
                                    </p:set>
                                    <p:animEffect transition="in" filter="fade">
                                      <p:cBhvr>
                                        <p:cTn id="61" dur="1000"/>
                                        <p:tgtEl>
                                          <p:spTgt spid="225198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51980"/>
                                        </p:tgtEl>
                                        <p:attrNameLst>
                                          <p:attrName>style.visibility</p:attrName>
                                        </p:attrNameLst>
                                      </p:cBhvr>
                                      <p:to>
                                        <p:strVal val="visible"/>
                                      </p:to>
                                    </p:set>
                                    <p:animEffect transition="in" filter="fade">
                                      <p:cBhvr>
                                        <p:cTn id="64" dur="1000"/>
                                        <p:tgtEl>
                                          <p:spTgt spid="2251980"/>
                                        </p:tgtEl>
                                      </p:cBhvr>
                                    </p:animEffect>
                                  </p:childTnLst>
                                </p:cTn>
                              </p:par>
                              <p:par>
                                <p:cTn id="65" presetID="10" presetClass="exit" presetSubtype="0" fill="hold" nodeType="withEffect">
                                  <p:stCondLst>
                                    <p:cond delay="0"/>
                                  </p:stCondLst>
                                  <p:childTnLst>
                                    <p:animEffect transition="out" filter="fade">
                                      <p:cBhvr>
                                        <p:cTn id="66" dur="1000"/>
                                        <p:tgtEl>
                                          <p:spTgt spid="2251845"/>
                                        </p:tgtEl>
                                      </p:cBhvr>
                                    </p:animEffect>
                                    <p:set>
                                      <p:cBhvr>
                                        <p:cTn id="67" dur="1" fill="hold">
                                          <p:stCondLst>
                                            <p:cond delay="999"/>
                                          </p:stCondLst>
                                        </p:cTn>
                                        <p:tgtEl>
                                          <p:spTgt spid="225184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2251929"/>
                                        </p:tgtEl>
                                      </p:cBhvr>
                                    </p:animEffect>
                                    <p:set>
                                      <p:cBhvr>
                                        <p:cTn id="70" dur="1" fill="hold">
                                          <p:stCondLst>
                                            <p:cond delay="999"/>
                                          </p:stCondLst>
                                        </p:cTn>
                                        <p:tgtEl>
                                          <p:spTgt spid="2251929"/>
                                        </p:tgtEl>
                                        <p:attrNameLst>
                                          <p:attrName>style.visibility</p:attrName>
                                        </p:attrNameLst>
                                      </p:cBhvr>
                                      <p:to>
                                        <p:strVal val="hidden"/>
                                      </p:to>
                                    </p:set>
                                  </p:childTnLst>
                                </p:cTn>
                              </p:par>
                              <p:par>
                                <p:cTn id="71" presetID="63" presetClass="path" presetSubtype="0" accel="50000" decel="50000" fill="hold" nodeType="withEffect">
                                  <p:stCondLst>
                                    <p:cond delay="0"/>
                                  </p:stCondLst>
                                  <p:childTnLst>
                                    <p:animMotion origin="layout" path="M -3.33333E-6 -1.42956E-6 L 0.03334 -1.42956E-6 " pathEditMode="relative" rAng="0" ptsTypes="AA">
                                      <p:cBhvr>
                                        <p:cTn id="72" dur="1000" fill="hold"/>
                                        <p:tgtEl>
                                          <p:spTgt spid="2251875"/>
                                        </p:tgtEl>
                                        <p:attrNameLst>
                                          <p:attrName>ppt_x</p:attrName>
                                          <p:attrName>ppt_y</p:attrName>
                                        </p:attrNameLst>
                                      </p:cBhvr>
                                      <p:rCtr x="1667" y="0"/>
                                    </p:animMotion>
                                  </p:childTnLst>
                                </p:cTn>
                              </p:par>
                              <p:par>
                                <p:cTn id="73" presetID="35" presetClass="path" presetSubtype="0" accel="50000" decel="50000" fill="hold" nodeType="withEffect">
                                  <p:stCondLst>
                                    <p:cond delay="0"/>
                                  </p:stCondLst>
                                  <p:childTnLst>
                                    <p:animMotion origin="layout" path="M -3.33333E-6 -1.22831E-6 L -0.06666 -1.22831E-6 " pathEditMode="relative" rAng="0" ptsTypes="AA">
                                      <p:cBhvr>
                                        <p:cTn id="74" dur="1000" fill="hold"/>
                                        <p:tgtEl>
                                          <p:spTgt spid="2251958"/>
                                        </p:tgtEl>
                                        <p:attrNameLst>
                                          <p:attrName>ppt_x</p:attrName>
                                          <p:attrName>ppt_y</p:attrName>
                                        </p:attrNameLst>
                                      </p:cBhvr>
                                      <p:rCtr x="-3333" y="0"/>
                                    </p:animMotion>
                                  </p:childTnLst>
                                </p:cTn>
                              </p:par>
                            </p:childTnLst>
                          </p:cTn>
                        </p:par>
                        <p:par>
                          <p:cTn id="75" fill="hold" nodeType="afterGroup">
                            <p:stCondLst>
                              <p:cond delay="4000"/>
                            </p:stCondLst>
                            <p:childTnLst>
                              <p:par>
                                <p:cTn id="76" presetID="63" presetClass="path" presetSubtype="0" accel="50000" decel="50000" fill="hold" nodeType="afterEffect">
                                  <p:stCondLst>
                                    <p:cond delay="0"/>
                                  </p:stCondLst>
                                  <p:childTnLst>
                                    <p:animMotion origin="layout" path="M 5.55112E-17 -4.62873E-6 L 0.03333 -4.62873E-6 " pathEditMode="relative" rAng="0" ptsTypes="AA">
                                      <p:cBhvr>
                                        <p:cTn id="77" dur="1000" fill="hold"/>
                                        <p:tgtEl>
                                          <p:spTgt spid="2251872"/>
                                        </p:tgtEl>
                                        <p:attrNameLst>
                                          <p:attrName>ppt_x</p:attrName>
                                          <p:attrName>ppt_y</p:attrName>
                                        </p:attrNameLst>
                                      </p:cBhvr>
                                      <p:rCtr x="1667" y="0"/>
                                    </p:animMotion>
                                  </p:childTnLst>
                                </p:cTn>
                              </p:par>
                              <p:par>
                                <p:cTn id="78" presetID="10" presetClass="exit" presetSubtype="0" fill="hold" grpId="0" nodeType="withEffect">
                                  <p:stCondLst>
                                    <p:cond delay="0"/>
                                  </p:stCondLst>
                                  <p:childTnLst>
                                    <p:animEffect transition="out" filter="fade">
                                      <p:cBhvr>
                                        <p:cTn id="79" dur="1000"/>
                                        <p:tgtEl>
                                          <p:spTgt spid="2251994"/>
                                        </p:tgtEl>
                                      </p:cBhvr>
                                    </p:animEffect>
                                    <p:set>
                                      <p:cBhvr>
                                        <p:cTn id="80" dur="1" fill="hold">
                                          <p:stCondLst>
                                            <p:cond delay="999"/>
                                          </p:stCondLst>
                                        </p:cTn>
                                        <p:tgtEl>
                                          <p:spTgt spid="2251994"/>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2251985"/>
                                        </p:tgtEl>
                                        <p:attrNameLst>
                                          <p:attrName>style.visibility</p:attrName>
                                        </p:attrNameLst>
                                      </p:cBhvr>
                                      <p:to>
                                        <p:strVal val="visible"/>
                                      </p:to>
                                    </p:set>
                                    <p:animEffect transition="in" filter="fade">
                                      <p:cBhvr>
                                        <p:cTn id="83" dur="1000"/>
                                        <p:tgtEl>
                                          <p:spTgt spid="225198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251981"/>
                                        </p:tgtEl>
                                        <p:attrNameLst>
                                          <p:attrName>style.visibility</p:attrName>
                                        </p:attrNameLst>
                                      </p:cBhvr>
                                      <p:to>
                                        <p:strVal val="visible"/>
                                      </p:to>
                                    </p:set>
                                    <p:animEffect transition="in" filter="fade">
                                      <p:cBhvr>
                                        <p:cTn id="86" dur="1000"/>
                                        <p:tgtEl>
                                          <p:spTgt spid="2251981"/>
                                        </p:tgtEl>
                                      </p:cBhvr>
                                    </p:animEffect>
                                  </p:childTnLst>
                                </p:cTn>
                              </p:par>
                              <p:par>
                                <p:cTn id="87" presetID="10" presetClass="exit" presetSubtype="0" fill="hold" nodeType="withEffect">
                                  <p:stCondLst>
                                    <p:cond delay="0"/>
                                  </p:stCondLst>
                                  <p:childTnLst>
                                    <p:animEffect transition="out" filter="fade">
                                      <p:cBhvr>
                                        <p:cTn id="88" dur="1000"/>
                                        <p:tgtEl>
                                          <p:spTgt spid="2251875"/>
                                        </p:tgtEl>
                                      </p:cBhvr>
                                    </p:animEffect>
                                    <p:set>
                                      <p:cBhvr>
                                        <p:cTn id="89" dur="1" fill="hold">
                                          <p:stCondLst>
                                            <p:cond delay="999"/>
                                          </p:stCondLst>
                                        </p:cTn>
                                        <p:tgtEl>
                                          <p:spTgt spid="225187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2251958"/>
                                        </p:tgtEl>
                                      </p:cBhvr>
                                    </p:animEffect>
                                    <p:set>
                                      <p:cBhvr>
                                        <p:cTn id="92" dur="1" fill="hold">
                                          <p:stCondLst>
                                            <p:cond delay="999"/>
                                          </p:stCondLst>
                                        </p:cTn>
                                        <p:tgtEl>
                                          <p:spTgt spid="22519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1978" grpId="0" animBg="1"/>
      <p:bldP spid="2251979" grpId="0" animBg="1"/>
      <p:bldP spid="2251980" grpId="0" animBg="1"/>
      <p:bldP spid="2251981" grpId="0" animBg="1"/>
      <p:bldP spid="2251982" grpId="0" animBg="1"/>
      <p:bldP spid="2251983" grpId="0" animBg="1"/>
      <p:bldP spid="2251984" grpId="0" animBg="1"/>
      <p:bldP spid="2251985" grpId="0" animBg="1"/>
      <p:bldP spid="2251986" grpId="0" animBg="1"/>
      <p:bldP spid="2251993" grpId="0" animBg="1"/>
      <p:bldP spid="2251994" grpId="0" animBg="1"/>
      <p:bldP spid="225199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Line 4"/>
          <p:cNvSpPr>
            <a:spLocks noChangeShapeType="1"/>
          </p:cNvSpPr>
          <p:nvPr/>
        </p:nvSpPr>
        <p:spPr bwMode="auto">
          <a:xfrm>
            <a:off x="1524000" y="43434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8" name="Oval 5"/>
          <p:cNvSpPr>
            <a:spLocks noChangeArrowheads="1"/>
          </p:cNvSpPr>
          <p:nvPr/>
        </p:nvSpPr>
        <p:spPr bwMode="auto">
          <a:xfrm>
            <a:off x="74676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9" name="Rectangle 6"/>
          <p:cNvSpPr>
            <a:spLocks noChangeArrowheads="1"/>
          </p:cNvSpPr>
          <p:nvPr/>
        </p:nvSpPr>
        <p:spPr bwMode="auto">
          <a:xfrm>
            <a:off x="2362200" y="33528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0" name="Rectangle 7"/>
          <p:cNvSpPr>
            <a:spLocks noChangeArrowheads="1"/>
          </p:cNvSpPr>
          <p:nvPr/>
        </p:nvSpPr>
        <p:spPr bwMode="auto">
          <a:xfrm>
            <a:off x="4495800" y="33528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1" name="Oval 8"/>
          <p:cNvSpPr>
            <a:spLocks noChangeArrowheads="1"/>
          </p:cNvSpPr>
          <p:nvPr/>
        </p:nvSpPr>
        <p:spPr bwMode="auto">
          <a:xfrm>
            <a:off x="14478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2" name="Rectangle 9"/>
          <p:cNvSpPr>
            <a:spLocks noGrp="1" noChangeArrowheads="1"/>
          </p:cNvSpPr>
          <p:nvPr>
            <p:ph type="title"/>
          </p:nvPr>
        </p:nvSpPr>
        <p:spPr>
          <a:xfrm>
            <a:off x="647700" y="668338"/>
            <a:ext cx="8001000" cy="1295400"/>
          </a:xfrm>
          <a:noFill/>
        </p:spPr>
        <p:txBody>
          <a:bodyPr/>
          <a:lstStyle/>
          <a:p>
            <a:pPr eaLnBrk="1" hangingPunct="1"/>
            <a:r>
              <a:rPr lang="en-US" sz="2400" dirty="0" smtClean="0"/>
              <a:t>Step #6: </a:t>
            </a:r>
            <a:r>
              <a:rPr lang="en-US" sz="2400" b="0" dirty="0" smtClean="0">
                <a:solidFill>
                  <a:schemeClr val="tx1"/>
                </a:solidFill>
              </a:rPr>
              <a:t>Equilibrium is reached, and diffusion ceases, once the magnitudes of diffusion and drift currents equal one another – resulting in </a:t>
            </a:r>
            <a:r>
              <a:rPr lang="en-US" sz="2400" b="0" dirty="0" smtClean="0">
                <a:solidFill>
                  <a:srgbClr val="FF0000"/>
                </a:solidFill>
              </a:rPr>
              <a:t>no net flow</a:t>
            </a:r>
            <a:r>
              <a:rPr lang="en-US" sz="2400" b="0" dirty="0" smtClean="0">
                <a:solidFill>
                  <a:schemeClr val="tx1"/>
                </a:solidFill>
              </a:rPr>
              <a:t>. </a:t>
            </a:r>
          </a:p>
        </p:txBody>
      </p:sp>
      <p:sp>
        <p:nvSpPr>
          <p:cNvPr id="2" name="Date Placeholder 1"/>
          <p:cNvSpPr>
            <a:spLocks noGrp="1"/>
          </p:cNvSpPr>
          <p:nvPr>
            <p:ph type="dt" sz="half" idx="10"/>
          </p:nvPr>
        </p:nvSpPr>
        <p:spPr/>
        <p:txBody>
          <a:bodyPr/>
          <a:lstStyle/>
          <a:p>
            <a:fld id="{C9EE12F8-FCAA-4D57-85E9-1B052F9E915E}"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
        <p:nvSpPr>
          <p:cNvPr id="52233" name="Rectangle 10"/>
          <p:cNvSpPr>
            <a:spLocks noChangeArrowheads="1"/>
          </p:cNvSpPr>
          <p:nvPr/>
        </p:nvSpPr>
        <p:spPr bwMode="auto">
          <a:xfrm>
            <a:off x="4343400" y="33528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4" name="Rectangle 11"/>
          <p:cNvSpPr>
            <a:spLocks noChangeArrowheads="1"/>
          </p:cNvSpPr>
          <p:nvPr/>
        </p:nvSpPr>
        <p:spPr bwMode="auto">
          <a:xfrm>
            <a:off x="4191000" y="33528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5" name="Rectangle 12"/>
          <p:cNvSpPr>
            <a:spLocks noChangeArrowheads="1"/>
          </p:cNvSpPr>
          <p:nvPr/>
        </p:nvSpPr>
        <p:spPr bwMode="auto">
          <a:xfrm>
            <a:off x="4038600" y="33528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6" name="Rectangle 13"/>
          <p:cNvSpPr>
            <a:spLocks noChangeArrowheads="1"/>
          </p:cNvSpPr>
          <p:nvPr/>
        </p:nvSpPr>
        <p:spPr bwMode="auto">
          <a:xfrm>
            <a:off x="3886200" y="33528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7" name="Rectangle 14"/>
          <p:cNvSpPr>
            <a:spLocks noChangeArrowheads="1"/>
          </p:cNvSpPr>
          <p:nvPr/>
        </p:nvSpPr>
        <p:spPr bwMode="auto">
          <a:xfrm>
            <a:off x="4495800" y="33528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8" name="Rectangle 15"/>
          <p:cNvSpPr>
            <a:spLocks noChangeArrowheads="1"/>
          </p:cNvSpPr>
          <p:nvPr/>
        </p:nvSpPr>
        <p:spPr bwMode="auto">
          <a:xfrm>
            <a:off x="4495800" y="33528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9" name="Rectangle 16"/>
          <p:cNvSpPr>
            <a:spLocks noChangeArrowheads="1"/>
          </p:cNvSpPr>
          <p:nvPr/>
        </p:nvSpPr>
        <p:spPr bwMode="auto">
          <a:xfrm>
            <a:off x="4495800" y="33528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0" name="Rectangle 17"/>
          <p:cNvSpPr>
            <a:spLocks noChangeArrowheads="1"/>
          </p:cNvSpPr>
          <p:nvPr/>
        </p:nvSpPr>
        <p:spPr bwMode="auto">
          <a:xfrm>
            <a:off x="4495800" y="33528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241" name="Group 18"/>
          <p:cNvGrpSpPr>
            <a:grpSpLocks/>
          </p:cNvGrpSpPr>
          <p:nvPr/>
        </p:nvGrpSpPr>
        <p:grpSpPr bwMode="auto">
          <a:xfrm>
            <a:off x="2514600" y="3581400"/>
            <a:ext cx="304800" cy="304800"/>
            <a:chOff x="1728" y="2256"/>
            <a:chExt cx="192" cy="192"/>
          </a:xfrm>
        </p:grpSpPr>
        <p:grpSp>
          <p:nvGrpSpPr>
            <p:cNvPr id="52405" name="Group 19"/>
            <p:cNvGrpSpPr>
              <a:grpSpLocks/>
            </p:cNvGrpSpPr>
            <p:nvPr/>
          </p:nvGrpSpPr>
          <p:grpSpPr bwMode="auto">
            <a:xfrm>
              <a:off x="1728" y="2256"/>
              <a:ext cx="192" cy="192"/>
              <a:chOff x="576" y="2160"/>
              <a:chExt cx="192" cy="192"/>
            </a:xfrm>
          </p:grpSpPr>
          <p:sp>
            <p:nvSpPr>
              <p:cNvPr id="52407" name="Oval 2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08" name="Line 2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406" name="Line 2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42" name="Group 23"/>
          <p:cNvGrpSpPr>
            <a:grpSpLocks/>
          </p:cNvGrpSpPr>
          <p:nvPr/>
        </p:nvGrpSpPr>
        <p:grpSpPr bwMode="auto">
          <a:xfrm>
            <a:off x="2895600" y="3657600"/>
            <a:ext cx="152400" cy="152400"/>
            <a:chOff x="576" y="2160"/>
            <a:chExt cx="192" cy="192"/>
          </a:xfrm>
        </p:grpSpPr>
        <p:sp>
          <p:nvSpPr>
            <p:cNvPr id="52403" name="Oval 2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04" name="Line 2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43" name="Group 26"/>
          <p:cNvGrpSpPr>
            <a:grpSpLocks/>
          </p:cNvGrpSpPr>
          <p:nvPr/>
        </p:nvGrpSpPr>
        <p:grpSpPr bwMode="auto">
          <a:xfrm>
            <a:off x="3124200" y="3581400"/>
            <a:ext cx="304800" cy="304800"/>
            <a:chOff x="1728" y="2256"/>
            <a:chExt cx="192" cy="192"/>
          </a:xfrm>
        </p:grpSpPr>
        <p:grpSp>
          <p:nvGrpSpPr>
            <p:cNvPr id="52399" name="Group 27"/>
            <p:cNvGrpSpPr>
              <a:grpSpLocks/>
            </p:cNvGrpSpPr>
            <p:nvPr/>
          </p:nvGrpSpPr>
          <p:grpSpPr bwMode="auto">
            <a:xfrm>
              <a:off x="1728" y="2256"/>
              <a:ext cx="192" cy="192"/>
              <a:chOff x="576" y="2160"/>
              <a:chExt cx="192" cy="192"/>
            </a:xfrm>
          </p:grpSpPr>
          <p:sp>
            <p:nvSpPr>
              <p:cNvPr id="52401" name="Oval 2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02" name="Line 2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400" name="Line 3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44" name="Group 36"/>
          <p:cNvGrpSpPr>
            <a:grpSpLocks/>
          </p:cNvGrpSpPr>
          <p:nvPr/>
        </p:nvGrpSpPr>
        <p:grpSpPr bwMode="auto">
          <a:xfrm>
            <a:off x="2819400" y="3962400"/>
            <a:ext cx="304800" cy="304800"/>
            <a:chOff x="1728" y="2256"/>
            <a:chExt cx="192" cy="192"/>
          </a:xfrm>
        </p:grpSpPr>
        <p:grpSp>
          <p:nvGrpSpPr>
            <p:cNvPr id="52395" name="Group 37"/>
            <p:cNvGrpSpPr>
              <a:grpSpLocks/>
            </p:cNvGrpSpPr>
            <p:nvPr/>
          </p:nvGrpSpPr>
          <p:grpSpPr bwMode="auto">
            <a:xfrm>
              <a:off x="1728" y="2256"/>
              <a:ext cx="192" cy="192"/>
              <a:chOff x="576" y="2160"/>
              <a:chExt cx="192" cy="192"/>
            </a:xfrm>
          </p:grpSpPr>
          <p:sp>
            <p:nvSpPr>
              <p:cNvPr id="52397" name="Oval 3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8" name="Line 3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96" name="Line 4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45" name="Group 41"/>
          <p:cNvGrpSpPr>
            <a:grpSpLocks/>
          </p:cNvGrpSpPr>
          <p:nvPr/>
        </p:nvGrpSpPr>
        <p:grpSpPr bwMode="auto">
          <a:xfrm>
            <a:off x="3429000" y="3962400"/>
            <a:ext cx="304800" cy="304800"/>
            <a:chOff x="1728" y="2256"/>
            <a:chExt cx="192" cy="192"/>
          </a:xfrm>
        </p:grpSpPr>
        <p:grpSp>
          <p:nvGrpSpPr>
            <p:cNvPr id="52391" name="Group 42"/>
            <p:cNvGrpSpPr>
              <a:grpSpLocks/>
            </p:cNvGrpSpPr>
            <p:nvPr/>
          </p:nvGrpSpPr>
          <p:grpSpPr bwMode="auto">
            <a:xfrm>
              <a:off x="1728" y="2256"/>
              <a:ext cx="192" cy="192"/>
              <a:chOff x="576" y="2160"/>
              <a:chExt cx="192" cy="192"/>
            </a:xfrm>
          </p:grpSpPr>
          <p:sp>
            <p:nvSpPr>
              <p:cNvPr id="52393" name="Oval 4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4" name="Line 4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92" name="Line 4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46" name="Group 46"/>
          <p:cNvGrpSpPr>
            <a:grpSpLocks/>
          </p:cNvGrpSpPr>
          <p:nvPr/>
        </p:nvGrpSpPr>
        <p:grpSpPr bwMode="auto">
          <a:xfrm>
            <a:off x="3505200" y="3657600"/>
            <a:ext cx="152400" cy="152400"/>
            <a:chOff x="576" y="2160"/>
            <a:chExt cx="192" cy="192"/>
          </a:xfrm>
        </p:grpSpPr>
        <p:sp>
          <p:nvSpPr>
            <p:cNvPr id="52389" name="Oval 4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0" name="Line 4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47" name="Group 49"/>
          <p:cNvGrpSpPr>
            <a:grpSpLocks/>
          </p:cNvGrpSpPr>
          <p:nvPr/>
        </p:nvGrpSpPr>
        <p:grpSpPr bwMode="auto">
          <a:xfrm>
            <a:off x="4114800" y="3657600"/>
            <a:ext cx="152400" cy="152400"/>
            <a:chOff x="576" y="2160"/>
            <a:chExt cx="192" cy="192"/>
          </a:xfrm>
        </p:grpSpPr>
        <p:sp>
          <p:nvSpPr>
            <p:cNvPr id="52387" name="Oval 5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8" name="Line 5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48" name="Group 52"/>
          <p:cNvGrpSpPr>
            <a:grpSpLocks/>
          </p:cNvGrpSpPr>
          <p:nvPr/>
        </p:nvGrpSpPr>
        <p:grpSpPr bwMode="auto">
          <a:xfrm>
            <a:off x="2590800" y="4038600"/>
            <a:ext cx="152400" cy="152400"/>
            <a:chOff x="576" y="2160"/>
            <a:chExt cx="192" cy="192"/>
          </a:xfrm>
        </p:grpSpPr>
        <p:sp>
          <p:nvSpPr>
            <p:cNvPr id="52385" name="Oval 5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6" name="Line 5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49" name="Group 55"/>
          <p:cNvGrpSpPr>
            <a:grpSpLocks/>
          </p:cNvGrpSpPr>
          <p:nvPr/>
        </p:nvGrpSpPr>
        <p:grpSpPr bwMode="auto">
          <a:xfrm>
            <a:off x="3200400" y="4038600"/>
            <a:ext cx="152400" cy="152400"/>
            <a:chOff x="576" y="2160"/>
            <a:chExt cx="192" cy="192"/>
          </a:xfrm>
        </p:grpSpPr>
        <p:sp>
          <p:nvSpPr>
            <p:cNvPr id="52383" name="Oval 5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4" name="Line 5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0" name="Group 58"/>
          <p:cNvGrpSpPr>
            <a:grpSpLocks/>
          </p:cNvGrpSpPr>
          <p:nvPr/>
        </p:nvGrpSpPr>
        <p:grpSpPr bwMode="auto">
          <a:xfrm>
            <a:off x="4114800" y="4038600"/>
            <a:ext cx="152400" cy="152400"/>
            <a:chOff x="576" y="2160"/>
            <a:chExt cx="192" cy="192"/>
          </a:xfrm>
        </p:grpSpPr>
        <p:sp>
          <p:nvSpPr>
            <p:cNvPr id="52381" name="Oval 5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2" name="Line 6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1" name="Group 66"/>
          <p:cNvGrpSpPr>
            <a:grpSpLocks/>
          </p:cNvGrpSpPr>
          <p:nvPr/>
        </p:nvGrpSpPr>
        <p:grpSpPr bwMode="auto">
          <a:xfrm>
            <a:off x="2514600" y="4343400"/>
            <a:ext cx="304800" cy="304800"/>
            <a:chOff x="1728" y="2256"/>
            <a:chExt cx="192" cy="192"/>
          </a:xfrm>
        </p:grpSpPr>
        <p:grpSp>
          <p:nvGrpSpPr>
            <p:cNvPr id="52377" name="Group 67"/>
            <p:cNvGrpSpPr>
              <a:grpSpLocks/>
            </p:cNvGrpSpPr>
            <p:nvPr/>
          </p:nvGrpSpPr>
          <p:grpSpPr bwMode="auto">
            <a:xfrm>
              <a:off x="1728" y="2256"/>
              <a:ext cx="192" cy="192"/>
              <a:chOff x="576" y="2160"/>
              <a:chExt cx="192" cy="192"/>
            </a:xfrm>
          </p:grpSpPr>
          <p:sp>
            <p:nvSpPr>
              <p:cNvPr id="52379" name="Oval 6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0" name="Line 6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78" name="Line 7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2" name="Group 71"/>
          <p:cNvGrpSpPr>
            <a:grpSpLocks/>
          </p:cNvGrpSpPr>
          <p:nvPr/>
        </p:nvGrpSpPr>
        <p:grpSpPr bwMode="auto">
          <a:xfrm>
            <a:off x="2895600" y="4419600"/>
            <a:ext cx="152400" cy="152400"/>
            <a:chOff x="576" y="2160"/>
            <a:chExt cx="192" cy="192"/>
          </a:xfrm>
        </p:grpSpPr>
        <p:sp>
          <p:nvSpPr>
            <p:cNvPr id="52375" name="Oval 7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6" name="Line 7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3" name="Group 74"/>
          <p:cNvGrpSpPr>
            <a:grpSpLocks/>
          </p:cNvGrpSpPr>
          <p:nvPr/>
        </p:nvGrpSpPr>
        <p:grpSpPr bwMode="auto">
          <a:xfrm>
            <a:off x="3124200" y="4343400"/>
            <a:ext cx="304800" cy="304800"/>
            <a:chOff x="1728" y="2256"/>
            <a:chExt cx="192" cy="192"/>
          </a:xfrm>
        </p:grpSpPr>
        <p:grpSp>
          <p:nvGrpSpPr>
            <p:cNvPr id="52371" name="Group 75"/>
            <p:cNvGrpSpPr>
              <a:grpSpLocks/>
            </p:cNvGrpSpPr>
            <p:nvPr/>
          </p:nvGrpSpPr>
          <p:grpSpPr bwMode="auto">
            <a:xfrm>
              <a:off x="1728" y="2256"/>
              <a:ext cx="192" cy="192"/>
              <a:chOff x="576" y="2160"/>
              <a:chExt cx="192" cy="192"/>
            </a:xfrm>
          </p:grpSpPr>
          <p:sp>
            <p:nvSpPr>
              <p:cNvPr id="52373" name="Oval 7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4" name="Line 7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72" name="Line 78"/>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4" name="Group 84"/>
          <p:cNvGrpSpPr>
            <a:grpSpLocks/>
          </p:cNvGrpSpPr>
          <p:nvPr/>
        </p:nvGrpSpPr>
        <p:grpSpPr bwMode="auto">
          <a:xfrm>
            <a:off x="2819400" y="4724400"/>
            <a:ext cx="304800" cy="304800"/>
            <a:chOff x="1728" y="2256"/>
            <a:chExt cx="192" cy="192"/>
          </a:xfrm>
        </p:grpSpPr>
        <p:grpSp>
          <p:nvGrpSpPr>
            <p:cNvPr id="52367" name="Group 85"/>
            <p:cNvGrpSpPr>
              <a:grpSpLocks/>
            </p:cNvGrpSpPr>
            <p:nvPr/>
          </p:nvGrpSpPr>
          <p:grpSpPr bwMode="auto">
            <a:xfrm>
              <a:off x="1728" y="2256"/>
              <a:ext cx="192" cy="192"/>
              <a:chOff x="576" y="2160"/>
              <a:chExt cx="192" cy="192"/>
            </a:xfrm>
          </p:grpSpPr>
          <p:sp>
            <p:nvSpPr>
              <p:cNvPr id="52369" name="Oval 8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0" name="Line 8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68" name="Line 88"/>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5" name="Group 89"/>
          <p:cNvGrpSpPr>
            <a:grpSpLocks/>
          </p:cNvGrpSpPr>
          <p:nvPr/>
        </p:nvGrpSpPr>
        <p:grpSpPr bwMode="auto">
          <a:xfrm>
            <a:off x="3429000" y="4724400"/>
            <a:ext cx="304800" cy="304800"/>
            <a:chOff x="1728" y="2256"/>
            <a:chExt cx="192" cy="192"/>
          </a:xfrm>
        </p:grpSpPr>
        <p:grpSp>
          <p:nvGrpSpPr>
            <p:cNvPr id="52363" name="Group 90"/>
            <p:cNvGrpSpPr>
              <a:grpSpLocks/>
            </p:cNvGrpSpPr>
            <p:nvPr/>
          </p:nvGrpSpPr>
          <p:grpSpPr bwMode="auto">
            <a:xfrm>
              <a:off x="1728" y="2256"/>
              <a:ext cx="192" cy="192"/>
              <a:chOff x="576" y="2160"/>
              <a:chExt cx="192" cy="192"/>
            </a:xfrm>
          </p:grpSpPr>
          <p:sp>
            <p:nvSpPr>
              <p:cNvPr id="52365" name="Oval 9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6" name="Line 9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64" name="Line 9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6" name="Group 94"/>
          <p:cNvGrpSpPr>
            <a:grpSpLocks/>
          </p:cNvGrpSpPr>
          <p:nvPr/>
        </p:nvGrpSpPr>
        <p:grpSpPr bwMode="auto">
          <a:xfrm>
            <a:off x="3505200" y="4419600"/>
            <a:ext cx="152400" cy="152400"/>
            <a:chOff x="576" y="2160"/>
            <a:chExt cx="192" cy="192"/>
          </a:xfrm>
        </p:grpSpPr>
        <p:sp>
          <p:nvSpPr>
            <p:cNvPr id="52361" name="Oval 9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2" name="Line 9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7" name="Group 97"/>
          <p:cNvGrpSpPr>
            <a:grpSpLocks/>
          </p:cNvGrpSpPr>
          <p:nvPr/>
        </p:nvGrpSpPr>
        <p:grpSpPr bwMode="auto">
          <a:xfrm>
            <a:off x="4114800" y="4419600"/>
            <a:ext cx="152400" cy="152400"/>
            <a:chOff x="576" y="2160"/>
            <a:chExt cx="192" cy="192"/>
          </a:xfrm>
        </p:grpSpPr>
        <p:sp>
          <p:nvSpPr>
            <p:cNvPr id="52359" name="Oval 9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0" name="Line 9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8" name="Group 100"/>
          <p:cNvGrpSpPr>
            <a:grpSpLocks/>
          </p:cNvGrpSpPr>
          <p:nvPr/>
        </p:nvGrpSpPr>
        <p:grpSpPr bwMode="auto">
          <a:xfrm>
            <a:off x="2590800" y="4800600"/>
            <a:ext cx="152400" cy="152400"/>
            <a:chOff x="576" y="2160"/>
            <a:chExt cx="192" cy="192"/>
          </a:xfrm>
        </p:grpSpPr>
        <p:sp>
          <p:nvSpPr>
            <p:cNvPr id="52357" name="Oval 10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8" name="Line 10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59" name="Group 103"/>
          <p:cNvGrpSpPr>
            <a:grpSpLocks/>
          </p:cNvGrpSpPr>
          <p:nvPr/>
        </p:nvGrpSpPr>
        <p:grpSpPr bwMode="auto">
          <a:xfrm>
            <a:off x="3200400" y="4800600"/>
            <a:ext cx="152400" cy="152400"/>
            <a:chOff x="576" y="2160"/>
            <a:chExt cx="192" cy="192"/>
          </a:xfrm>
        </p:grpSpPr>
        <p:sp>
          <p:nvSpPr>
            <p:cNvPr id="52355" name="Oval 10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6" name="Line 10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0" name="Group 106"/>
          <p:cNvGrpSpPr>
            <a:grpSpLocks/>
          </p:cNvGrpSpPr>
          <p:nvPr/>
        </p:nvGrpSpPr>
        <p:grpSpPr bwMode="auto">
          <a:xfrm>
            <a:off x="4114800" y="4800600"/>
            <a:ext cx="152400" cy="152400"/>
            <a:chOff x="576" y="2160"/>
            <a:chExt cx="192" cy="192"/>
          </a:xfrm>
        </p:grpSpPr>
        <p:sp>
          <p:nvSpPr>
            <p:cNvPr id="52353" name="Oval 10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4" name="Line 10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1" name="Group 117"/>
          <p:cNvGrpSpPr>
            <a:grpSpLocks/>
          </p:cNvGrpSpPr>
          <p:nvPr/>
        </p:nvGrpSpPr>
        <p:grpSpPr bwMode="auto">
          <a:xfrm>
            <a:off x="4724400" y="3657600"/>
            <a:ext cx="152400" cy="152400"/>
            <a:chOff x="1728" y="2256"/>
            <a:chExt cx="192" cy="192"/>
          </a:xfrm>
        </p:grpSpPr>
        <p:grpSp>
          <p:nvGrpSpPr>
            <p:cNvPr id="52349" name="Group 118"/>
            <p:cNvGrpSpPr>
              <a:grpSpLocks/>
            </p:cNvGrpSpPr>
            <p:nvPr/>
          </p:nvGrpSpPr>
          <p:grpSpPr bwMode="auto">
            <a:xfrm>
              <a:off x="1728" y="2256"/>
              <a:ext cx="192" cy="192"/>
              <a:chOff x="576" y="2160"/>
              <a:chExt cx="192" cy="192"/>
            </a:xfrm>
          </p:grpSpPr>
          <p:sp>
            <p:nvSpPr>
              <p:cNvPr id="52351" name="Oval 11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2" name="Line 12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50" name="Line 121"/>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2" name="Group 122"/>
          <p:cNvGrpSpPr>
            <a:grpSpLocks/>
          </p:cNvGrpSpPr>
          <p:nvPr/>
        </p:nvGrpSpPr>
        <p:grpSpPr bwMode="auto">
          <a:xfrm>
            <a:off x="5257800" y="3581400"/>
            <a:ext cx="304800" cy="304800"/>
            <a:chOff x="576" y="2160"/>
            <a:chExt cx="192" cy="192"/>
          </a:xfrm>
        </p:grpSpPr>
        <p:sp>
          <p:nvSpPr>
            <p:cNvPr id="52347" name="Oval 12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8" name="Line 12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3" name="Group 125"/>
          <p:cNvGrpSpPr>
            <a:grpSpLocks/>
          </p:cNvGrpSpPr>
          <p:nvPr/>
        </p:nvGrpSpPr>
        <p:grpSpPr bwMode="auto">
          <a:xfrm>
            <a:off x="5638800" y="3657600"/>
            <a:ext cx="152400" cy="152400"/>
            <a:chOff x="1728" y="2256"/>
            <a:chExt cx="192" cy="192"/>
          </a:xfrm>
        </p:grpSpPr>
        <p:grpSp>
          <p:nvGrpSpPr>
            <p:cNvPr id="52343" name="Group 126"/>
            <p:cNvGrpSpPr>
              <a:grpSpLocks/>
            </p:cNvGrpSpPr>
            <p:nvPr/>
          </p:nvGrpSpPr>
          <p:grpSpPr bwMode="auto">
            <a:xfrm>
              <a:off x="1728" y="2256"/>
              <a:ext cx="192" cy="192"/>
              <a:chOff x="576" y="2160"/>
              <a:chExt cx="192" cy="192"/>
            </a:xfrm>
          </p:grpSpPr>
          <p:sp>
            <p:nvSpPr>
              <p:cNvPr id="52345" name="Oval 12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6" name="Line 12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44" name="Line 129"/>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4" name="Group 130"/>
          <p:cNvGrpSpPr>
            <a:grpSpLocks/>
          </p:cNvGrpSpPr>
          <p:nvPr/>
        </p:nvGrpSpPr>
        <p:grpSpPr bwMode="auto">
          <a:xfrm>
            <a:off x="5867400" y="3581400"/>
            <a:ext cx="304800" cy="304800"/>
            <a:chOff x="576" y="2160"/>
            <a:chExt cx="192" cy="192"/>
          </a:xfrm>
        </p:grpSpPr>
        <p:sp>
          <p:nvSpPr>
            <p:cNvPr id="52341" name="Oval 13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2" name="Line 13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5" name="Group 133"/>
          <p:cNvGrpSpPr>
            <a:grpSpLocks/>
          </p:cNvGrpSpPr>
          <p:nvPr/>
        </p:nvGrpSpPr>
        <p:grpSpPr bwMode="auto">
          <a:xfrm>
            <a:off x="6248400" y="3657600"/>
            <a:ext cx="152400" cy="152400"/>
            <a:chOff x="1728" y="2256"/>
            <a:chExt cx="192" cy="192"/>
          </a:xfrm>
        </p:grpSpPr>
        <p:grpSp>
          <p:nvGrpSpPr>
            <p:cNvPr id="52337" name="Group 134"/>
            <p:cNvGrpSpPr>
              <a:grpSpLocks/>
            </p:cNvGrpSpPr>
            <p:nvPr/>
          </p:nvGrpSpPr>
          <p:grpSpPr bwMode="auto">
            <a:xfrm>
              <a:off x="1728" y="2256"/>
              <a:ext cx="192" cy="192"/>
              <a:chOff x="576" y="2160"/>
              <a:chExt cx="192" cy="192"/>
            </a:xfrm>
          </p:grpSpPr>
          <p:sp>
            <p:nvSpPr>
              <p:cNvPr id="52339" name="Oval 13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0" name="Line 13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38" name="Line 13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6" name="Group 138"/>
          <p:cNvGrpSpPr>
            <a:grpSpLocks/>
          </p:cNvGrpSpPr>
          <p:nvPr/>
        </p:nvGrpSpPr>
        <p:grpSpPr bwMode="auto">
          <a:xfrm>
            <a:off x="4724400" y="4038600"/>
            <a:ext cx="152400" cy="152400"/>
            <a:chOff x="1728" y="2256"/>
            <a:chExt cx="192" cy="192"/>
          </a:xfrm>
        </p:grpSpPr>
        <p:grpSp>
          <p:nvGrpSpPr>
            <p:cNvPr id="52333" name="Group 139"/>
            <p:cNvGrpSpPr>
              <a:grpSpLocks/>
            </p:cNvGrpSpPr>
            <p:nvPr/>
          </p:nvGrpSpPr>
          <p:grpSpPr bwMode="auto">
            <a:xfrm>
              <a:off x="1728" y="2256"/>
              <a:ext cx="192" cy="192"/>
              <a:chOff x="576" y="2160"/>
              <a:chExt cx="192" cy="192"/>
            </a:xfrm>
          </p:grpSpPr>
          <p:sp>
            <p:nvSpPr>
              <p:cNvPr id="52335" name="Oval 14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6" name="Line 14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34" name="Line 14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7" name="Group 146"/>
          <p:cNvGrpSpPr>
            <a:grpSpLocks/>
          </p:cNvGrpSpPr>
          <p:nvPr/>
        </p:nvGrpSpPr>
        <p:grpSpPr bwMode="auto">
          <a:xfrm>
            <a:off x="5334000" y="4038600"/>
            <a:ext cx="152400" cy="152400"/>
            <a:chOff x="1728" y="2256"/>
            <a:chExt cx="192" cy="192"/>
          </a:xfrm>
        </p:grpSpPr>
        <p:grpSp>
          <p:nvGrpSpPr>
            <p:cNvPr id="52329" name="Group 147"/>
            <p:cNvGrpSpPr>
              <a:grpSpLocks/>
            </p:cNvGrpSpPr>
            <p:nvPr/>
          </p:nvGrpSpPr>
          <p:grpSpPr bwMode="auto">
            <a:xfrm>
              <a:off x="1728" y="2256"/>
              <a:ext cx="192" cy="192"/>
              <a:chOff x="576" y="2160"/>
              <a:chExt cx="192" cy="192"/>
            </a:xfrm>
          </p:grpSpPr>
          <p:sp>
            <p:nvSpPr>
              <p:cNvPr id="52331" name="Oval 14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2" name="Line 14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30" name="Line 15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8" name="Group 151"/>
          <p:cNvGrpSpPr>
            <a:grpSpLocks/>
          </p:cNvGrpSpPr>
          <p:nvPr/>
        </p:nvGrpSpPr>
        <p:grpSpPr bwMode="auto">
          <a:xfrm>
            <a:off x="5562600" y="3962400"/>
            <a:ext cx="304800" cy="304800"/>
            <a:chOff x="576" y="2160"/>
            <a:chExt cx="192" cy="192"/>
          </a:xfrm>
        </p:grpSpPr>
        <p:sp>
          <p:nvSpPr>
            <p:cNvPr id="52327" name="Oval 15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 name="Line 15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9" name="Group 154"/>
          <p:cNvGrpSpPr>
            <a:grpSpLocks/>
          </p:cNvGrpSpPr>
          <p:nvPr/>
        </p:nvGrpSpPr>
        <p:grpSpPr bwMode="auto">
          <a:xfrm>
            <a:off x="5943600" y="4038600"/>
            <a:ext cx="152400" cy="152400"/>
            <a:chOff x="1728" y="2256"/>
            <a:chExt cx="192" cy="192"/>
          </a:xfrm>
        </p:grpSpPr>
        <p:grpSp>
          <p:nvGrpSpPr>
            <p:cNvPr id="52323" name="Group 155"/>
            <p:cNvGrpSpPr>
              <a:grpSpLocks/>
            </p:cNvGrpSpPr>
            <p:nvPr/>
          </p:nvGrpSpPr>
          <p:grpSpPr bwMode="auto">
            <a:xfrm>
              <a:off x="1728" y="2256"/>
              <a:ext cx="192" cy="192"/>
              <a:chOff x="576" y="2160"/>
              <a:chExt cx="192" cy="192"/>
            </a:xfrm>
          </p:grpSpPr>
          <p:sp>
            <p:nvSpPr>
              <p:cNvPr id="52325" name="Oval 15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 name="Line 15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24" name="Line 15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0" name="Group 159"/>
          <p:cNvGrpSpPr>
            <a:grpSpLocks/>
          </p:cNvGrpSpPr>
          <p:nvPr/>
        </p:nvGrpSpPr>
        <p:grpSpPr bwMode="auto">
          <a:xfrm>
            <a:off x="6172200" y="3962400"/>
            <a:ext cx="304800" cy="304800"/>
            <a:chOff x="576" y="2160"/>
            <a:chExt cx="192" cy="192"/>
          </a:xfrm>
        </p:grpSpPr>
        <p:sp>
          <p:nvSpPr>
            <p:cNvPr id="52321" name="Oval 16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2" name="Line 16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1" name="Group 165"/>
          <p:cNvGrpSpPr>
            <a:grpSpLocks/>
          </p:cNvGrpSpPr>
          <p:nvPr/>
        </p:nvGrpSpPr>
        <p:grpSpPr bwMode="auto">
          <a:xfrm>
            <a:off x="4724400" y="4419600"/>
            <a:ext cx="152400" cy="152400"/>
            <a:chOff x="1728" y="2256"/>
            <a:chExt cx="192" cy="192"/>
          </a:xfrm>
        </p:grpSpPr>
        <p:grpSp>
          <p:nvGrpSpPr>
            <p:cNvPr id="52317" name="Group 166"/>
            <p:cNvGrpSpPr>
              <a:grpSpLocks/>
            </p:cNvGrpSpPr>
            <p:nvPr/>
          </p:nvGrpSpPr>
          <p:grpSpPr bwMode="auto">
            <a:xfrm>
              <a:off x="1728" y="2256"/>
              <a:ext cx="192" cy="192"/>
              <a:chOff x="576" y="2160"/>
              <a:chExt cx="192" cy="192"/>
            </a:xfrm>
          </p:grpSpPr>
          <p:sp>
            <p:nvSpPr>
              <p:cNvPr id="52319" name="Oval 16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0" name="Line 16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18" name="Line 169"/>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2" name="Group 170"/>
          <p:cNvGrpSpPr>
            <a:grpSpLocks/>
          </p:cNvGrpSpPr>
          <p:nvPr/>
        </p:nvGrpSpPr>
        <p:grpSpPr bwMode="auto">
          <a:xfrm>
            <a:off x="5257800" y="4343400"/>
            <a:ext cx="304800" cy="304800"/>
            <a:chOff x="576" y="2160"/>
            <a:chExt cx="192" cy="192"/>
          </a:xfrm>
        </p:grpSpPr>
        <p:sp>
          <p:nvSpPr>
            <p:cNvPr id="52315" name="Oval 17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6" name="Line 17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3" name="Group 173"/>
          <p:cNvGrpSpPr>
            <a:grpSpLocks/>
          </p:cNvGrpSpPr>
          <p:nvPr/>
        </p:nvGrpSpPr>
        <p:grpSpPr bwMode="auto">
          <a:xfrm>
            <a:off x="5638800" y="4419600"/>
            <a:ext cx="152400" cy="152400"/>
            <a:chOff x="1728" y="2256"/>
            <a:chExt cx="192" cy="192"/>
          </a:xfrm>
        </p:grpSpPr>
        <p:grpSp>
          <p:nvGrpSpPr>
            <p:cNvPr id="52311" name="Group 174"/>
            <p:cNvGrpSpPr>
              <a:grpSpLocks/>
            </p:cNvGrpSpPr>
            <p:nvPr/>
          </p:nvGrpSpPr>
          <p:grpSpPr bwMode="auto">
            <a:xfrm>
              <a:off x="1728" y="2256"/>
              <a:ext cx="192" cy="192"/>
              <a:chOff x="576" y="2160"/>
              <a:chExt cx="192" cy="192"/>
            </a:xfrm>
          </p:grpSpPr>
          <p:sp>
            <p:nvSpPr>
              <p:cNvPr id="52313" name="Oval 17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4" name="Line 17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12" name="Line 17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4" name="Group 178"/>
          <p:cNvGrpSpPr>
            <a:grpSpLocks/>
          </p:cNvGrpSpPr>
          <p:nvPr/>
        </p:nvGrpSpPr>
        <p:grpSpPr bwMode="auto">
          <a:xfrm>
            <a:off x="5867400" y="4343400"/>
            <a:ext cx="304800" cy="304800"/>
            <a:chOff x="576" y="2160"/>
            <a:chExt cx="192" cy="192"/>
          </a:xfrm>
        </p:grpSpPr>
        <p:sp>
          <p:nvSpPr>
            <p:cNvPr id="52309" name="Oval 17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0" name="Line 18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5" name="Group 181"/>
          <p:cNvGrpSpPr>
            <a:grpSpLocks/>
          </p:cNvGrpSpPr>
          <p:nvPr/>
        </p:nvGrpSpPr>
        <p:grpSpPr bwMode="auto">
          <a:xfrm>
            <a:off x="6248400" y="4419600"/>
            <a:ext cx="152400" cy="152400"/>
            <a:chOff x="1728" y="2256"/>
            <a:chExt cx="192" cy="192"/>
          </a:xfrm>
        </p:grpSpPr>
        <p:grpSp>
          <p:nvGrpSpPr>
            <p:cNvPr id="52305" name="Group 182"/>
            <p:cNvGrpSpPr>
              <a:grpSpLocks/>
            </p:cNvGrpSpPr>
            <p:nvPr/>
          </p:nvGrpSpPr>
          <p:grpSpPr bwMode="auto">
            <a:xfrm>
              <a:off x="1728" y="2256"/>
              <a:ext cx="192" cy="192"/>
              <a:chOff x="576" y="2160"/>
              <a:chExt cx="192" cy="192"/>
            </a:xfrm>
          </p:grpSpPr>
          <p:sp>
            <p:nvSpPr>
              <p:cNvPr id="52307" name="Oval 18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8" name="Line 18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06" name="Line 18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6" name="Group 186"/>
          <p:cNvGrpSpPr>
            <a:grpSpLocks/>
          </p:cNvGrpSpPr>
          <p:nvPr/>
        </p:nvGrpSpPr>
        <p:grpSpPr bwMode="auto">
          <a:xfrm>
            <a:off x="4724400" y="4800600"/>
            <a:ext cx="152400" cy="152400"/>
            <a:chOff x="1728" y="2256"/>
            <a:chExt cx="192" cy="192"/>
          </a:xfrm>
        </p:grpSpPr>
        <p:grpSp>
          <p:nvGrpSpPr>
            <p:cNvPr id="52301" name="Group 187"/>
            <p:cNvGrpSpPr>
              <a:grpSpLocks/>
            </p:cNvGrpSpPr>
            <p:nvPr/>
          </p:nvGrpSpPr>
          <p:grpSpPr bwMode="auto">
            <a:xfrm>
              <a:off x="1728" y="2256"/>
              <a:ext cx="192" cy="192"/>
              <a:chOff x="576" y="2160"/>
              <a:chExt cx="192" cy="192"/>
            </a:xfrm>
          </p:grpSpPr>
          <p:sp>
            <p:nvSpPr>
              <p:cNvPr id="52303" name="Oval 18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4" name="Line 18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02" name="Line 19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7" name="Group 194"/>
          <p:cNvGrpSpPr>
            <a:grpSpLocks/>
          </p:cNvGrpSpPr>
          <p:nvPr/>
        </p:nvGrpSpPr>
        <p:grpSpPr bwMode="auto">
          <a:xfrm>
            <a:off x="5334000" y="4800600"/>
            <a:ext cx="152400" cy="152400"/>
            <a:chOff x="1728" y="2256"/>
            <a:chExt cx="192" cy="192"/>
          </a:xfrm>
        </p:grpSpPr>
        <p:grpSp>
          <p:nvGrpSpPr>
            <p:cNvPr id="52297" name="Group 195"/>
            <p:cNvGrpSpPr>
              <a:grpSpLocks/>
            </p:cNvGrpSpPr>
            <p:nvPr/>
          </p:nvGrpSpPr>
          <p:grpSpPr bwMode="auto">
            <a:xfrm>
              <a:off x="1728" y="2256"/>
              <a:ext cx="192" cy="192"/>
              <a:chOff x="576" y="2160"/>
              <a:chExt cx="192" cy="192"/>
            </a:xfrm>
          </p:grpSpPr>
          <p:sp>
            <p:nvSpPr>
              <p:cNvPr id="52299" name="Oval 19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0" name="Line 19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298" name="Line 19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8" name="Group 199"/>
          <p:cNvGrpSpPr>
            <a:grpSpLocks/>
          </p:cNvGrpSpPr>
          <p:nvPr/>
        </p:nvGrpSpPr>
        <p:grpSpPr bwMode="auto">
          <a:xfrm>
            <a:off x="5562600" y="4724400"/>
            <a:ext cx="304800" cy="304800"/>
            <a:chOff x="576" y="2160"/>
            <a:chExt cx="192" cy="192"/>
          </a:xfrm>
        </p:grpSpPr>
        <p:sp>
          <p:nvSpPr>
            <p:cNvPr id="52295" name="Oval 20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96" name="Line 20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79" name="Group 202"/>
          <p:cNvGrpSpPr>
            <a:grpSpLocks/>
          </p:cNvGrpSpPr>
          <p:nvPr/>
        </p:nvGrpSpPr>
        <p:grpSpPr bwMode="auto">
          <a:xfrm>
            <a:off x="5943600" y="4800600"/>
            <a:ext cx="152400" cy="152400"/>
            <a:chOff x="1728" y="2256"/>
            <a:chExt cx="192" cy="192"/>
          </a:xfrm>
        </p:grpSpPr>
        <p:grpSp>
          <p:nvGrpSpPr>
            <p:cNvPr id="52291" name="Group 203"/>
            <p:cNvGrpSpPr>
              <a:grpSpLocks/>
            </p:cNvGrpSpPr>
            <p:nvPr/>
          </p:nvGrpSpPr>
          <p:grpSpPr bwMode="auto">
            <a:xfrm>
              <a:off x="1728" y="2256"/>
              <a:ext cx="192" cy="192"/>
              <a:chOff x="576" y="2160"/>
              <a:chExt cx="192" cy="192"/>
            </a:xfrm>
          </p:grpSpPr>
          <p:sp>
            <p:nvSpPr>
              <p:cNvPr id="52293" name="Oval 20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94" name="Line 20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292" name="Line 20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80" name="Group 207"/>
          <p:cNvGrpSpPr>
            <a:grpSpLocks/>
          </p:cNvGrpSpPr>
          <p:nvPr/>
        </p:nvGrpSpPr>
        <p:grpSpPr bwMode="auto">
          <a:xfrm>
            <a:off x="6172200" y="4724400"/>
            <a:ext cx="304800" cy="304800"/>
            <a:chOff x="576" y="2160"/>
            <a:chExt cx="192" cy="192"/>
          </a:xfrm>
        </p:grpSpPr>
        <p:sp>
          <p:nvSpPr>
            <p:cNvPr id="52289" name="Oval 20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90" name="Line 20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4039" name="Text Box 215"/>
          <p:cNvSpPr txBox="1">
            <a:spLocks noChangeArrowheads="1"/>
          </p:cNvSpPr>
          <p:nvPr/>
        </p:nvSpPr>
        <p:spPr bwMode="auto">
          <a:xfrm>
            <a:off x="2209800" y="2286000"/>
            <a:ext cx="2362200"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diffusion         current (</a:t>
            </a:r>
            <a:r>
              <a:rPr lang="en-US" sz="2000" i="1">
                <a:solidFill>
                  <a:srgbClr val="FF0000"/>
                </a:solidFill>
              </a:rPr>
              <a:t>I</a:t>
            </a:r>
            <a:r>
              <a:rPr lang="en-US" sz="2000" i="1" baseline="-25000">
                <a:solidFill>
                  <a:srgbClr val="FF0000"/>
                </a:solidFill>
              </a:rPr>
              <a:t>D</a:t>
            </a:r>
            <a:r>
              <a:rPr lang="en-US" sz="2000">
                <a:solidFill>
                  <a:srgbClr val="FF0000"/>
                </a:solidFill>
              </a:rPr>
              <a:t>)</a:t>
            </a:r>
          </a:p>
        </p:txBody>
      </p:sp>
      <p:sp>
        <p:nvSpPr>
          <p:cNvPr id="2254040" name="Text Box 216"/>
          <p:cNvSpPr txBox="1">
            <a:spLocks noChangeArrowheads="1"/>
          </p:cNvSpPr>
          <p:nvPr/>
        </p:nvSpPr>
        <p:spPr bwMode="auto">
          <a:xfrm>
            <a:off x="4572000" y="2286000"/>
            <a:ext cx="1905000"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drift         current (</a:t>
            </a:r>
            <a:r>
              <a:rPr lang="en-US" sz="2000" i="1">
                <a:solidFill>
                  <a:srgbClr val="FF0000"/>
                </a:solidFill>
              </a:rPr>
              <a:t>I</a:t>
            </a:r>
            <a:r>
              <a:rPr lang="en-US" sz="2000" i="1" baseline="-25000">
                <a:solidFill>
                  <a:srgbClr val="FF0000"/>
                </a:solidFill>
              </a:rPr>
              <a:t>S</a:t>
            </a:r>
            <a:r>
              <a:rPr lang="en-US" sz="2000">
                <a:solidFill>
                  <a:srgbClr val="FF0000"/>
                </a:solidFill>
              </a:rPr>
              <a:t>)</a:t>
            </a:r>
          </a:p>
        </p:txBody>
      </p:sp>
      <p:sp>
        <p:nvSpPr>
          <p:cNvPr id="2254041" name="Text Box 217"/>
          <p:cNvSpPr txBox="1">
            <a:spLocks noChangeArrowheads="1"/>
          </p:cNvSpPr>
          <p:nvPr/>
        </p:nvSpPr>
        <p:spPr bwMode="auto">
          <a:xfrm>
            <a:off x="838200" y="2209800"/>
            <a:ext cx="7315200" cy="701675"/>
          </a:xfrm>
          <a:prstGeom prst="rect">
            <a:avLst/>
          </a:prstGeom>
          <a:solidFill>
            <a:srgbClr val="FFFF99"/>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Once equilibrium is achieved, no net current flow exists (</a:t>
            </a:r>
            <a:r>
              <a:rPr lang="en-US" sz="2000" i="1">
                <a:solidFill>
                  <a:srgbClr val="FF0000"/>
                </a:solidFill>
              </a:rPr>
              <a:t>I</a:t>
            </a:r>
            <a:r>
              <a:rPr lang="en-US" sz="2000" i="1" baseline="-25000">
                <a:solidFill>
                  <a:srgbClr val="FF0000"/>
                </a:solidFill>
              </a:rPr>
              <a:t>net</a:t>
            </a:r>
            <a:r>
              <a:rPr lang="en-US" sz="2000">
                <a:solidFill>
                  <a:srgbClr val="FF0000"/>
                </a:solidFill>
              </a:rPr>
              <a:t> = </a:t>
            </a:r>
            <a:r>
              <a:rPr lang="en-US" sz="2000" i="1">
                <a:solidFill>
                  <a:srgbClr val="FF0000"/>
                </a:solidFill>
              </a:rPr>
              <a:t>I</a:t>
            </a:r>
            <a:r>
              <a:rPr lang="en-US" sz="2000" i="1" baseline="-25000">
                <a:solidFill>
                  <a:srgbClr val="FF0000"/>
                </a:solidFill>
              </a:rPr>
              <a:t>D</a:t>
            </a:r>
            <a:r>
              <a:rPr lang="en-US" sz="2000">
                <a:solidFill>
                  <a:srgbClr val="FF0000"/>
                </a:solidFill>
              </a:rPr>
              <a:t> – </a:t>
            </a:r>
            <a:r>
              <a:rPr lang="en-US" sz="2000" i="1">
                <a:solidFill>
                  <a:srgbClr val="FF0000"/>
                </a:solidFill>
              </a:rPr>
              <a:t>I</a:t>
            </a:r>
            <a:r>
              <a:rPr lang="en-US" sz="2000" i="1" baseline="-25000">
                <a:solidFill>
                  <a:srgbClr val="FF0000"/>
                </a:solidFill>
              </a:rPr>
              <a:t>S</a:t>
            </a:r>
            <a:r>
              <a:rPr lang="en-US" sz="2000">
                <a:solidFill>
                  <a:srgbClr val="FF0000"/>
                </a:solidFill>
              </a:rPr>
              <a:t>) within the </a:t>
            </a:r>
            <a:r>
              <a:rPr lang="en-US" sz="2000" i="1">
                <a:solidFill>
                  <a:srgbClr val="FF0000"/>
                </a:solidFill>
              </a:rPr>
              <a:t>pn</a:t>
            </a:r>
            <a:r>
              <a:rPr lang="en-US" sz="2000">
                <a:solidFill>
                  <a:srgbClr val="FF0000"/>
                </a:solidFill>
              </a:rPr>
              <a:t>-junction while under open-circuit condition. </a:t>
            </a:r>
          </a:p>
        </p:txBody>
      </p:sp>
      <p:sp>
        <p:nvSpPr>
          <p:cNvPr id="2254042" name="Text Box 218"/>
          <p:cNvSpPr txBox="1">
            <a:spLocks noChangeArrowheads="1"/>
          </p:cNvSpPr>
          <p:nvPr/>
        </p:nvSpPr>
        <p:spPr bwMode="auto">
          <a:xfrm>
            <a:off x="2362200" y="531812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i="1">
                <a:solidFill>
                  <a:srgbClr val="FF0000"/>
                </a:solidFill>
              </a:rPr>
              <a:t>p</a:t>
            </a:r>
            <a:r>
              <a:rPr lang="en-US" sz="2000">
                <a:solidFill>
                  <a:srgbClr val="FF0000"/>
                </a:solidFill>
              </a:rPr>
              <a:t>-type</a:t>
            </a:r>
          </a:p>
        </p:txBody>
      </p:sp>
      <p:sp>
        <p:nvSpPr>
          <p:cNvPr id="2254043" name="Text Box 219"/>
          <p:cNvSpPr txBox="1">
            <a:spLocks noChangeArrowheads="1"/>
          </p:cNvSpPr>
          <p:nvPr/>
        </p:nvSpPr>
        <p:spPr bwMode="auto">
          <a:xfrm>
            <a:off x="5105400" y="531812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i="1">
                <a:solidFill>
                  <a:srgbClr val="FF0000"/>
                </a:solidFill>
              </a:rPr>
              <a:t>n</a:t>
            </a:r>
            <a:r>
              <a:rPr lang="en-US" sz="2000">
                <a:solidFill>
                  <a:srgbClr val="FF0000"/>
                </a:solidFill>
              </a:rPr>
              <a:t>-type</a:t>
            </a:r>
          </a:p>
        </p:txBody>
      </p:sp>
      <p:sp>
        <p:nvSpPr>
          <p:cNvPr id="2254044" name="Text Box 220"/>
          <p:cNvSpPr txBox="1">
            <a:spLocks noChangeArrowheads="1"/>
          </p:cNvSpPr>
          <p:nvPr/>
        </p:nvSpPr>
        <p:spPr bwMode="auto">
          <a:xfrm>
            <a:off x="3886200" y="53340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depletion region</a:t>
            </a:r>
          </a:p>
        </p:txBody>
      </p:sp>
      <p:sp>
        <p:nvSpPr>
          <p:cNvPr id="2254045" name="Line 221"/>
          <p:cNvSpPr>
            <a:spLocks noChangeShapeType="1"/>
          </p:cNvSpPr>
          <p:nvPr/>
        </p:nvSpPr>
        <p:spPr bwMode="auto">
          <a:xfrm flipH="1">
            <a:off x="4648200" y="3124200"/>
            <a:ext cx="685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46" name="Line 222"/>
          <p:cNvSpPr>
            <a:spLocks noChangeShapeType="1"/>
          </p:cNvSpPr>
          <p:nvPr/>
        </p:nvSpPr>
        <p:spPr bwMode="auto">
          <a:xfrm>
            <a:off x="3657600" y="3124200"/>
            <a:ext cx="685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6231742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1000"/>
                                        <p:tgtEl>
                                          <p:spTgt spid="2254039"/>
                                        </p:tgtEl>
                                      </p:cBhvr>
                                    </p:animEffect>
                                    <p:set>
                                      <p:cBhvr>
                                        <p:cTn id="7" dur="1" fill="hold">
                                          <p:stCondLst>
                                            <p:cond delay="999"/>
                                          </p:stCondLst>
                                        </p:cTn>
                                        <p:tgtEl>
                                          <p:spTgt spid="225403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254040"/>
                                        </p:tgtEl>
                                      </p:cBhvr>
                                    </p:animEffect>
                                    <p:set>
                                      <p:cBhvr>
                                        <p:cTn id="10" dur="1" fill="hold">
                                          <p:stCondLst>
                                            <p:cond delay="999"/>
                                          </p:stCondLst>
                                        </p:cTn>
                                        <p:tgtEl>
                                          <p:spTgt spid="2254040"/>
                                        </p:tgtEl>
                                        <p:attrNameLst>
                                          <p:attrName>style.visibility</p:attrName>
                                        </p:attrNameLst>
                                      </p:cBhvr>
                                      <p:to>
                                        <p:strVal val="hidden"/>
                                      </p:to>
                                    </p:set>
                                  </p:childTnLst>
                                </p:cTn>
                              </p:par>
                              <p:par>
                                <p:cTn id="11" presetID="63" presetClass="path" presetSubtype="0" accel="50000" decel="50000" fill="hold" grpId="0" nodeType="withEffect">
                                  <p:stCondLst>
                                    <p:cond delay="0"/>
                                  </p:stCondLst>
                                  <p:childTnLst>
                                    <p:animMotion origin="layout" path="M 0 0  L 0.25 0  E" pathEditMode="relative" ptsTypes="">
                                      <p:cBhvr>
                                        <p:cTn id="12" dur="2000" fill="hold"/>
                                        <p:tgtEl>
                                          <p:spTgt spid="2254046"/>
                                        </p:tgtEl>
                                        <p:attrNameLst>
                                          <p:attrName>ppt_x</p:attrName>
                                          <p:attrName>ppt_y</p:attrName>
                                        </p:attrNameLst>
                                      </p:cBhvr>
                                    </p:animMotion>
                                  </p:childTnLst>
                                </p:cTn>
                              </p:par>
                              <p:par>
                                <p:cTn id="13" presetID="35" presetClass="path" presetSubtype="0" accel="50000" decel="50000" fill="hold" grpId="0" nodeType="withEffect">
                                  <p:stCondLst>
                                    <p:cond delay="0"/>
                                  </p:stCondLst>
                                  <p:childTnLst>
                                    <p:animMotion origin="layout" path="M 0 0  L -0.25 0  E" pathEditMode="relative" ptsTypes="">
                                      <p:cBhvr>
                                        <p:cTn id="14" dur="2000" fill="hold"/>
                                        <p:tgtEl>
                                          <p:spTgt spid="2254045"/>
                                        </p:tgtEl>
                                        <p:attrNameLst>
                                          <p:attrName>ppt_x</p:attrName>
                                          <p:attrName>ppt_y</p:attrName>
                                        </p:attrNameLst>
                                      </p:cBhvr>
                                    </p:animMotion>
                                  </p:childTnLst>
                                </p:cTn>
                              </p:par>
                              <p:par>
                                <p:cTn id="15" presetID="10" presetClass="exit" presetSubtype="0" fill="hold" grpId="1" nodeType="withEffect">
                                  <p:stCondLst>
                                    <p:cond delay="0"/>
                                  </p:stCondLst>
                                  <p:childTnLst>
                                    <p:animEffect transition="out" filter="fade">
                                      <p:cBhvr>
                                        <p:cTn id="16" dur="1000"/>
                                        <p:tgtEl>
                                          <p:spTgt spid="2254045"/>
                                        </p:tgtEl>
                                      </p:cBhvr>
                                    </p:animEffect>
                                    <p:set>
                                      <p:cBhvr>
                                        <p:cTn id="17" dur="1" fill="hold">
                                          <p:stCondLst>
                                            <p:cond delay="999"/>
                                          </p:stCondLst>
                                        </p:cTn>
                                        <p:tgtEl>
                                          <p:spTgt spid="225404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1000"/>
                                        <p:tgtEl>
                                          <p:spTgt spid="2254046"/>
                                        </p:tgtEl>
                                      </p:cBhvr>
                                    </p:animEffect>
                                    <p:set>
                                      <p:cBhvr>
                                        <p:cTn id="20" dur="1" fill="hold">
                                          <p:stCondLst>
                                            <p:cond delay="999"/>
                                          </p:stCondLst>
                                        </p:cTn>
                                        <p:tgtEl>
                                          <p:spTgt spid="2254046"/>
                                        </p:tgtEl>
                                        <p:attrNameLst>
                                          <p:attrName>style.visibility</p:attrName>
                                        </p:attrNameLst>
                                      </p:cBhvr>
                                      <p:to>
                                        <p:strVal val="hidden"/>
                                      </p:to>
                                    </p:se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254041"/>
                                        </p:tgtEl>
                                        <p:attrNameLst>
                                          <p:attrName>style.visibility</p:attrName>
                                        </p:attrNameLst>
                                      </p:cBhvr>
                                      <p:to>
                                        <p:strVal val="visible"/>
                                      </p:to>
                                    </p:set>
                                    <p:animEffect transition="in" filter="fade">
                                      <p:cBhvr>
                                        <p:cTn id="24" dur="1000"/>
                                        <p:tgtEl>
                                          <p:spTgt spid="2254041"/>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254042"/>
                                        </p:tgtEl>
                                        <p:attrNameLst>
                                          <p:attrName>style.visibility</p:attrName>
                                        </p:attrNameLst>
                                      </p:cBhvr>
                                      <p:to>
                                        <p:strVal val="visible"/>
                                      </p:to>
                                    </p:set>
                                    <p:animEffect transition="in" filter="fade">
                                      <p:cBhvr>
                                        <p:cTn id="28" dur="1000"/>
                                        <p:tgtEl>
                                          <p:spTgt spid="2254042"/>
                                        </p:tgtEl>
                                      </p:cBhvr>
                                    </p:animEffect>
                                  </p:childTnLst>
                                </p:cTn>
                              </p:par>
                            </p:childTnLst>
                          </p:cTn>
                        </p:par>
                        <p:par>
                          <p:cTn id="29" fill="hold" nodeType="afterGroup">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2254044"/>
                                        </p:tgtEl>
                                        <p:attrNameLst>
                                          <p:attrName>style.visibility</p:attrName>
                                        </p:attrNameLst>
                                      </p:cBhvr>
                                      <p:to>
                                        <p:strVal val="visible"/>
                                      </p:to>
                                    </p:set>
                                    <p:animEffect transition="in" filter="fade">
                                      <p:cBhvr>
                                        <p:cTn id="32" dur="1000"/>
                                        <p:tgtEl>
                                          <p:spTgt spid="2254044"/>
                                        </p:tgtEl>
                                      </p:cBhvr>
                                    </p:animEffect>
                                  </p:childTnLst>
                                </p:cTn>
                              </p:par>
                            </p:childTnLst>
                          </p:cTn>
                        </p:par>
                        <p:par>
                          <p:cTn id="33" fill="hold" nodeType="afterGroup">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2254043"/>
                                        </p:tgtEl>
                                        <p:attrNameLst>
                                          <p:attrName>style.visibility</p:attrName>
                                        </p:attrNameLst>
                                      </p:cBhvr>
                                      <p:to>
                                        <p:strVal val="visible"/>
                                      </p:to>
                                    </p:set>
                                    <p:animEffect transition="in" filter="fade">
                                      <p:cBhvr>
                                        <p:cTn id="36" dur="1000"/>
                                        <p:tgtEl>
                                          <p:spTgt spid="225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39" grpId="0"/>
      <p:bldP spid="2254040" grpId="0"/>
      <p:bldP spid="2254041" grpId="0" animBg="1"/>
      <p:bldP spid="2254042" grpId="0"/>
      <p:bldP spid="2254043" grpId="0"/>
      <p:bldP spid="2254044" grpId="0"/>
      <p:bldP spid="2254045" grpId="0" animBg="1"/>
      <p:bldP spid="2254045" grpId="1" animBg="1"/>
      <p:bldP spid="2254046" grpId="0" animBg="1"/>
      <p:bldP spid="2254046"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85800" y="514350"/>
            <a:ext cx="7772400" cy="1295400"/>
          </a:xfrm>
        </p:spPr>
        <p:txBody>
          <a:bodyPr>
            <a:normAutofit/>
          </a:bodyPr>
          <a:lstStyle/>
          <a:p>
            <a:pPr eaLnBrk="1" hangingPunct="1"/>
            <a:r>
              <a:rPr lang="en-US" sz="3200" b="0" dirty="0" smtClean="0"/>
              <a:t>4.2.</a:t>
            </a:r>
            <a:r>
              <a:rPr lang="en-US" sz="3200" dirty="0" smtClean="0"/>
              <a:t> Operation with Open-Circuit Terminals</a:t>
            </a:r>
          </a:p>
        </p:txBody>
      </p:sp>
      <p:sp>
        <p:nvSpPr>
          <p:cNvPr id="53252" name="Rectangle 3"/>
          <p:cNvSpPr>
            <a:spLocks noGrp="1" noChangeArrowheads="1"/>
          </p:cNvSpPr>
          <p:nvPr>
            <p:ph type="body" sz="half" idx="1"/>
          </p:nvPr>
        </p:nvSpPr>
        <p:spPr>
          <a:xfrm>
            <a:off x="838200" y="1828800"/>
            <a:ext cx="4419600" cy="4419600"/>
          </a:xfrm>
          <a:solidFill>
            <a:schemeClr val="bg1"/>
          </a:solidFill>
        </p:spPr>
        <p:txBody>
          <a:bodyPr>
            <a:normAutofit/>
          </a:bodyPr>
          <a:lstStyle/>
          <a:p>
            <a:pPr eaLnBrk="1" hangingPunct="1"/>
            <a:r>
              <a:rPr lang="en-US" i="1" dirty="0" err="1" smtClean="0">
                <a:solidFill>
                  <a:srgbClr val="3333FF"/>
                </a:solidFill>
              </a:rPr>
              <a:t>pn</a:t>
            </a:r>
            <a:r>
              <a:rPr lang="en-US" dirty="0" smtClean="0">
                <a:solidFill>
                  <a:srgbClr val="3333FF"/>
                </a:solidFill>
              </a:rPr>
              <a:t>-</a:t>
            </a:r>
            <a:r>
              <a:rPr lang="en-US" b="1" dirty="0" smtClean="0">
                <a:solidFill>
                  <a:srgbClr val="3333FF"/>
                </a:solidFill>
              </a:rPr>
              <a:t>junction built-in voltage</a:t>
            </a:r>
            <a:r>
              <a:rPr lang="en-US" dirty="0" smtClean="0">
                <a:solidFill>
                  <a:srgbClr val="3333FF"/>
                </a:solidFill>
              </a:rPr>
              <a:t> (</a:t>
            </a:r>
            <a:r>
              <a:rPr lang="en-US" i="1" dirty="0" smtClean="0">
                <a:solidFill>
                  <a:srgbClr val="3333FF"/>
                </a:solidFill>
              </a:rPr>
              <a:t>V</a:t>
            </a:r>
            <a:r>
              <a:rPr lang="en-US" baseline="-25000" dirty="0" smtClean="0">
                <a:solidFill>
                  <a:srgbClr val="3333FF"/>
                </a:solidFill>
              </a:rPr>
              <a:t>0</a:t>
            </a:r>
            <a:r>
              <a:rPr lang="en-US" dirty="0" smtClean="0">
                <a:solidFill>
                  <a:srgbClr val="3333FF"/>
                </a:solidFill>
              </a:rPr>
              <a:t>)</a:t>
            </a:r>
            <a:r>
              <a:rPr lang="en-US" dirty="0" smtClean="0"/>
              <a:t> – is the </a:t>
            </a:r>
            <a:r>
              <a:rPr lang="en-US" dirty="0" smtClean="0">
                <a:solidFill>
                  <a:srgbClr val="FF0000"/>
                </a:solidFill>
              </a:rPr>
              <a:t>equilibrium value</a:t>
            </a:r>
            <a:r>
              <a:rPr lang="en-US" dirty="0" smtClean="0"/>
              <a:t> of barrier voltage.</a:t>
            </a:r>
          </a:p>
          <a:p>
            <a:pPr lvl="1" eaLnBrk="1" hangingPunct="1"/>
            <a:r>
              <a:rPr lang="en-US" dirty="0" smtClean="0"/>
              <a:t>It is defined </a:t>
            </a:r>
            <a:r>
              <a:rPr lang="en-US" dirty="0" smtClean="0">
                <a:solidFill>
                  <a:srgbClr val="FF0000"/>
                </a:solidFill>
              </a:rPr>
              <a:t>to the right.</a:t>
            </a:r>
          </a:p>
          <a:p>
            <a:pPr lvl="1" eaLnBrk="1" hangingPunct="1"/>
            <a:r>
              <a:rPr lang="en-US" dirty="0" smtClean="0"/>
              <a:t>Generally, it takes on a value between </a:t>
            </a:r>
            <a:r>
              <a:rPr lang="en-US" dirty="0" smtClean="0">
                <a:solidFill>
                  <a:srgbClr val="FF0000"/>
                </a:solidFill>
              </a:rPr>
              <a:t>0.6 and 0.9</a:t>
            </a:r>
            <a:r>
              <a:rPr lang="en-US" i="1" dirty="0" smtClean="0">
                <a:solidFill>
                  <a:srgbClr val="FF0000"/>
                </a:solidFill>
              </a:rPr>
              <a:t>V</a:t>
            </a:r>
            <a:r>
              <a:rPr lang="en-US" dirty="0" smtClean="0"/>
              <a:t> for silicon at room temperature.</a:t>
            </a:r>
          </a:p>
          <a:p>
            <a:pPr lvl="1" eaLnBrk="1" hangingPunct="1"/>
            <a:r>
              <a:rPr lang="en-US" dirty="0" smtClean="0"/>
              <a:t>This voltage is </a:t>
            </a:r>
            <a:r>
              <a:rPr lang="en-US" dirty="0" smtClean="0">
                <a:solidFill>
                  <a:srgbClr val="FF0000"/>
                </a:solidFill>
              </a:rPr>
              <a:t>applied across depletion region</a:t>
            </a:r>
            <a:r>
              <a:rPr lang="en-US" dirty="0" smtClean="0"/>
              <a:t>, not terminals of </a:t>
            </a:r>
            <a:r>
              <a:rPr lang="en-US" i="1" dirty="0" err="1" smtClean="0"/>
              <a:t>pn</a:t>
            </a:r>
            <a:r>
              <a:rPr lang="en-US" dirty="0" smtClean="0"/>
              <a:t> junction.</a:t>
            </a:r>
          </a:p>
          <a:p>
            <a:pPr lvl="2" eaLnBrk="1" hangingPunct="1"/>
            <a:r>
              <a:rPr lang="en-US" dirty="0" smtClean="0"/>
              <a:t>Power cannot be drawn from </a:t>
            </a:r>
            <a:r>
              <a:rPr lang="en-US" i="1" dirty="0" smtClean="0"/>
              <a:t>V</a:t>
            </a:r>
            <a:r>
              <a:rPr lang="en-US" baseline="-25000" dirty="0" smtClean="0"/>
              <a:t>0</a:t>
            </a:r>
            <a:r>
              <a:rPr lang="en-US" dirty="0" smtClean="0"/>
              <a:t>.</a:t>
            </a:r>
          </a:p>
        </p:txBody>
      </p:sp>
      <p:graphicFrame>
        <p:nvGraphicFramePr>
          <p:cNvPr id="53253" name="Object 4"/>
          <p:cNvGraphicFramePr>
            <a:graphicFrameLocks noGrp="1" noChangeAspect="1"/>
          </p:cNvGraphicFramePr>
          <p:nvPr>
            <p:ph sz="half" idx="2"/>
            <p:extLst>
              <p:ext uri="{D42A27DB-BD31-4B8C-83A1-F6EECF244321}">
                <p14:modId xmlns:p14="http://schemas.microsoft.com/office/powerpoint/2010/main" val="3764774414"/>
              </p:ext>
            </p:extLst>
          </p:nvPr>
        </p:nvGraphicFramePr>
        <p:xfrm>
          <a:off x="5257800" y="2783417"/>
          <a:ext cx="3317875" cy="2222500"/>
        </p:xfrm>
        <a:graphic>
          <a:graphicData uri="http://schemas.openxmlformats.org/presentationml/2006/ole">
            <mc:AlternateContent xmlns:mc="http://schemas.openxmlformats.org/markup-compatibility/2006">
              <mc:Choice xmlns:v="urn:schemas-microsoft-com:vml" Requires="v">
                <p:oleObj spid="_x0000_s20585" name="Equation" r:id="rId4" imgW="1384300" imgH="927100" progId="Equation.DSMT4">
                  <p:embed/>
                </p:oleObj>
              </mc:Choice>
              <mc:Fallback>
                <p:oleObj name="Equation" r:id="rId4" imgW="1384300" imgH="927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83417"/>
                        <a:ext cx="3317875" cy="2222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76200">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52</a:t>
            </a:fld>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7" name="Rectangle 6"/>
          <p:cNvSpPr/>
          <p:nvPr/>
        </p:nvSpPr>
        <p:spPr>
          <a:xfrm>
            <a:off x="5257800" y="4267200"/>
            <a:ext cx="114300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70817" y="3947612"/>
            <a:ext cx="3291840" cy="181976"/>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08049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r>
              <a:rPr lang="en-US" dirty="0" smtClean="0"/>
              <a:t>Report 1</a:t>
            </a:r>
            <a:endParaRPr lang="en-US" dirty="0"/>
          </a:p>
        </p:txBody>
      </p:sp>
      <p:sp>
        <p:nvSpPr>
          <p:cNvPr id="5" name="Slide Number Placeholder 4"/>
          <p:cNvSpPr>
            <a:spLocks noGrp="1"/>
          </p:cNvSpPr>
          <p:nvPr>
            <p:ph type="sldNum" sz="quarter" idx="11"/>
          </p:nvPr>
        </p:nvSpPr>
        <p:spPr/>
        <p:txBody>
          <a:bodyPr/>
          <a:lstStyle/>
          <a:p>
            <a:pPr>
              <a:defRPr/>
            </a:pPr>
            <a:fld id="{5EB48330-7F6E-403F-9A5E-A7F8A7FE2A0B}" type="slidenum">
              <a:rPr lang="en-US" smtClean="0"/>
              <a:pPr>
                <a:defRPr/>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19685057"/>
              </p:ext>
            </p:extLst>
          </p:nvPr>
        </p:nvGraphicFramePr>
        <p:xfrm>
          <a:off x="990600" y="2027766"/>
          <a:ext cx="7128935" cy="1676400"/>
        </p:xfrm>
        <a:graphic>
          <a:graphicData uri="http://schemas.openxmlformats.org/presentationml/2006/ole">
            <mc:AlternateContent xmlns:mc="http://schemas.openxmlformats.org/markup-compatibility/2006">
              <mc:Choice xmlns:v="urn:schemas-microsoft-com:vml" Requires="v">
                <p:oleObj spid="_x0000_s43093" name="Equation" r:id="rId3" imgW="5117760" imgH="1117440" progId="Equation.3">
                  <p:embed/>
                </p:oleObj>
              </mc:Choice>
              <mc:Fallback>
                <p:oleObj name="Equation" r:id="rId3" imgW="5117760" imgH="1117440" progId="Equation.3">
                  <p:embed/>
                  <p:pic>
                    <p:nvPicPr>
                      <p:cNvPr id="0" name=""/>
                      <p:cNvPicPr/>
                      <p:nvPr/>
                    </p:nvPicPr>
                    <p:blipFill>
                      <a:blip r:embed="rId4"/>
                      <a:stretch>
                        <a:fillRect/>
                      </a:stretch>
                    </p:blipFill>
                    <p:spPr>
                      <a:xfrm>
                        <a:off x="990600" y="2027766"/>
                        <a:ext cx="7128935" cy="1676400"/>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pPr>
              <a:defRPr/>
            </a:pPr>
            <a:r>
              <a:rPr lang="en-US" smtClean="0"/>
              <a:t>Lecture 03</a:t>
            </a:r>
            <a:endParaRPr lang="en-US"/>
          </a:p>
        </p:txBody>
      </p:sp>
    </p:spTree>
    <p:extLst>
      <p:ext uri="{BB962C8B-B14F-4D97-AF65-F5344CB8AC3E}">
        <p14:creationId xmlns:p14="http://schemas.microsoft.com/office/powerpoint/2010/main" val="4271450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sz="3200" smtClean="0"/>
              <a:t>The Drift Current </a:t>
            </a:r>
            <a:r>
              <a:rPr lang="en-US" sz="3200" i="1" smtClean="0"/>
              <a:t>I</a:t>
            </a:r>
            <a:r>
              <a:rPr lang="en-US" sz="3200" i="1" baseline="-25000" smtClean="0"/>
              <a:t>S</a:t>
            </a:r>
            <a:r>
              <a:rPr lang="en-US" sz="3200" smtClean="0"/>
              <a:t> and Equilibrium</a:t>
            </a:r>
          </a:p>
        </p:txBody>
      </p:sp>
      <p:sp>
        <p:nvSpPr>
          <p:cNvPr id="54276" name="Rectangle 3"/>
          <p:cNvSpPr>
            <a:spLocks noGrp="1" noChangeArrowheads="1"/>
          </p:cNvSpPr>
          <p:nvPr>
            <p:ph sz="half" idx="1"/>
          </p:nvPr>
        </p:nvSpPr>
        <p:spPr>
          <a:xfrm>
            <a:off x="952499" y="2514600"/>
            <a:ext cx="7247467" cy="3649132"/>
          </a:xfrm>
          <a:noFill/>
        </p:spPr>
        <p:txBody>
          <a:bodyPr>
            <a:normAutofit/>
          </a:bodyPr>
          <a:lstStyle/>
          <a:p>
            <a:pPr eaLnBrk="1" hangingPunct="1"/>
            <a:r>
              <a:rPr lang="en-US" sz="2000" dirty="0" smtClean="0"/>
              <a:t>In addition to majority-carrier diffusion current (</a:t>
            </a:r>
            <a:r>
              <a:rPr lang="en-US" sz="2000" i="1" dirty="0" smtClean="0"/>
              <a:t>I</a:t>
            </a:r>
            <a:r>
              <a:rPr lang="en-US" sz="2000" i="1" baseline="-25000" dirty="0" smtClean="0"/>
              <a:t>D</a:t>
            </a:r>
            <a:r>
              <a:rPr lang="en-US" sz="2000" dirty="0" smtClean="0"/>
              <a:t>), a component of </a:t>
            </a:r>
            <a:r>
              <a:rPr lang="en-US" sz="2000" dirty="0" smtClean="0">
                <a:solidFill>
                  <a:srgbClr val="FF0000"/>
                </a:solidFill>
              </a:rPr>
              <a:t>current due to minority carrier drift exists (</a:t>
            </a:r>
            <a:r>
              <a:rPr lang="en-US" sz="2000" i="1" dirty="0" smtClean="0">
                <a:solidFill>
                  <a:srgbClr val="FF0000"/>
                </a:solidFill>
              </a:rPr>
              <a:t>I</a:t>
            </a:r>
            <a:r>
              <a:rPr lang="en-US" sz="2000" i="1" baseline="-25000" dirty="0" smtClean="0">
                <a:solidFill>
                  <a:srgbClr val="FF0000"/>
                </a:solidFill>
              </a:rPr>
              <a:t>S</a:t>
            </a:r>
            <a:r>
              <a:rPr lang="en-US" sz="2000" dirty="0" smtClean="0">
                <a:solidFill>
                  <a:srgbClr val="FF0000"/>
                </a:solidFill>
              </a:rPr>
              <a:t>).</a:t>
            </a:r>
          </a:p>
          <a:p>
            <a:pPr eaLnBrk="1" hangingPunct="1"/>
            <a:r>
              <a:rPr lang="en-US" sz="2000" dirty="0" smtClean="0"/>
              <a:t>Specifically, some of the </a:t>
            </a:r>
            <a:r>
              <a:rPr lang="en-US" sz="2000" dirty="0" smtClean="0">
                <a:solidFill>
                  <a:srgbClr val="FF0000"/>
                </a:solidFill>
              </a:rPr>
              <a:t>thermally generated holes</a:t>
            </a:r>
            <a:r>
              <a:rPr lang="en-US" sz="2000" dirty="0" smtClean="0"/>
              <a:t> in the </a:t>
            </a:r>
            <a:r>
              <a:rPr lang="en-US" sz="2000" i="1" dirty="0" smtClean="0"/>
              <a:t>p</a:t>
            </a:r>
            <a:r>
              <a:rPr lang="en-US" sz="2000" dirty="0" smtClean="0"/>
              <a:t>-type and </a:t>
            </a:r>
            <a:r>
              <a:rPr lang="en-US" sz="2000" i="1" dirty="0" smtClean="0"/>
              <a:t>n</a:t>
            </a:r>
            <a:r>
              <a:rPr lang="en-US" sz="2000" dirty="0" smtClean="0"/>
              <a:t>-type materials move toward and reach the edge of the depletion region.</a:t>
            </a:r>
          </a:p>
          <a:p>
            <a:pPr eaLnBrk="1" hangingPunct="1"/>
            <a:r>
              <a:rPr lang="en-US" sz="2000" dirty="0" smtClean="0"/>
              <a:t>Therefore, they experience the electric field (</a:t>
            </a:r>
            <a:r>
              <a:rPr lang="en-US" sz="2000" i="1" dirty="0" smtClean="0"/>
              <a:t>V</a:t>
            </a:r>
            <a:r>
              <a:rPr lang="en-US" sz="2000" i="1" baseline="-25000" dirty="0" smtClean="0"/>
              <a:t>0</a:t>
            </a:r>
            <a:r>
              <a:rPr lang="en-US" sz="2000" dirty="0" smtClean="0"/>
              <a:t>) in the depletion region and are </a:t>
            </a:r>
            <a:r>
              <a:rPr lang="en-US" sz="2000" dirty="0" smtClean="0">
                <a:solidFill>
                  <a:srgbClr val="FF0000"/>
                </a:solidFill>
              </a:rPr>
              <a:t>swept across it.</a:t>
            </a:r>
          </a:p>
          <a:p>
            <a:pPr lvl="1" eaLnBrk="1" hangingPunct="1"/>
            <a:r>
              <a:rPr lang="en-US" dirty="0" smtClean="0"/>
              <a:t>Unlike diffusion current, the polarity of </a:t>
            </a:r>
            <a:r>
              <a:rPr lang="en-US" i="1" dirty="0" smtClean="0"/>
              <a:t>V</a:t>
            </a:r>
            <a:r>
              <a:rPr lang="en-US" i="1" baseline="-25000" dirty="0" smtClean="0"/>
              <a:t>0</a:t>
            </a:r>
            <a:r>
              <a:rPr lang="en-US" dirty="0" smtClean="0"/>
              <a:t> </a:t>
            </a:r>
            <a:r>
              <a:rPr lang="en-US" dirty="0" smtClean="0">
                <a:solidFill>
                  <a:srgbClr val="FF0000"/>
                </a:solidFill>
              </a:rPr>
              <a:t>reinforces</a:t>
            </a:r>
            <a:r>
              <a:rPr lang="en-US" dirty="0" smtClean="0"/>
              <a:t> this drift current.</a:t>
            </a:r>
          </a:p>
          <a:p>
            <a:pPr eaLnBrk="1" hangingPunct="1"/>
            <a:endParaRPr lang="en-US" sz="2000" dirty="0" smtClean="0"/>
          </a:p>
        </p:txBody>
      </p:sp>
      <p:sp>
        <p:nvSpPr>
          <p:cNvPr id="2" name="Date Placeholder 1"/>
          <p:cNvSpPr>
            <a:spLocks noGrp="1"/>
          </p:cNvSpPr>
          <p:nvPr>
            <p:ph type="dt" sz="half" idx="10"/>
          </p:nvPr>
        </p:nvSpPr>
        <p:spPr/>
        <p:txBody>
          <a:bodyPr/>
          <a:lstStyle/>
          <a:p>
            <a:fld id="{93A69857-6632-411B-BF52-876B9DDC88B5}"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a:p>
        </p:txBody>
      </p:sp>
      <p:sp>
        <p:nvSpPr>
          <p:cNvPr id="4" name="Footer Placeholder 3"/>
          <p:cNvSpPr>
            <a:spLocks noGrp="1"/>
          </p:cNvSpPr>
          <p:nvPr>
            <p:ph type="ftr" sz="quarter" idx="11"/>
          </p:nvPr>
        </p:nvSpPr>
        <p:spPr/>
        <p:txBody>
          <a:bodyPr/>
          <a:lstStyle/>
          <a:p>
            <a:r>
              <a:rPr lang="en-US" dirty="0" smtClean="0"/>
              <a:t>Lecture 03</a:t>
            </a:r>
            <a:endParaRPr lang="en-US" dirty="0"/>
          </a:p>
        </p:txBody>
      </p:sp>
    </p:spTree>
    <p:extLst>
      <p:ext uri="{BB962C8B-B14F-4D97-AF65-F5344CB8AC3E}">
        <p14:creationId xmlns:p14="http://schemas.microsoft.com/office/powerpoint/2010/main" val="190297857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sz="3200" b="0" dirty="0" smtClean="0"/>
              <a:t>4.2. </a:t>
            </a:r>
            <a:r>
              <a:rPr lang="en-US" sz="3200" dirty="0" smtClean="0"/>
              <a:t>Operation with Open-Circuit Terminals</a:t>
            </a:r>
          </a:p>
        </p:txBody>
      </p:sp>
      <p:sp>
        <p:nvSpPr>
          <p:cNvPr id="55300" name="Rectangle 3"/>
          <p:cNvSpPr>
            <a:spLocks noGrp="1" noChangeArrowheads="1"/>
          </p:cNvSpPr>
          <p:nvPr>
            <p:ph sz="half" idx="1"/>
          </p:nvPr>
        </p:nvSpPr>
        <p:spPr>
          <a:xfrm>
            <a:off x="766233" y="2667000"/>
            <a:ext cx="7620000" cy="3124200"/>
          </a:xfrm>
        </p:spPr>
        <p:txBody>
          <a:bodyPr>
            <a:normAutofit fontScale="92500"/>
          </a:bodyPr>
          <a:lstStyle/>
          <a:p>
            <a:pPr eaLnBrk="1" hangingPunct="1"/>
            <a:r>
              <a:rPr lang="en-US" dirty="0" smtClean="0"/>
              <a:t>Because these holes and free electrons are produced by thermal energy, </a:t>
            </a:r>
            <a:r>
              <a:rPr lang="en-US" i="1" dirty="0" smtClean="0">
                <a:solidFill>
                  <a:srgbClr val="FF0000"/>
                </a:solidFill>
              </a:rPr>
              <a:t>I</a:t>
            </a:r>
            <a:r>
              <a:rPr lang="en-US" i="1" baseline="-25000" dirty="0" smtClean="0">
                <a:solidFill>
                  <a:srgbClr val="FF0000"/>
                </a:solidFill>
              </a:rPr>
              <a:t>S</a:t>
            </a:r>
            <a:r>
              <a:rPr lang="en-US" dirty="0" smtClean="0">
                <a:solidFill>
                  <a:srgbClr val="FF0000"/>
                </a:solidFill>
              </a:rPr>
              <a:t> </a:t>
            </a:r>
            <a:r>
              <a:rPr lang="en-US" dirty="0" err="1" smtClean="0">
                <a:solidFill>
                  <a:srgbClr val="FF0000"/>
                </a:solidFill>
              </a:rPr>
              <a:t>is</a:t>
            </a:r>
            <a:r>
              <a:rPr lang="en-US" dirty="0" smtClean="0">
                <a:solidFill>
                  <a:srgbClr val="FF0000"/>
                </a:solidFill>
              </a:rPr>
              <a:t> heavily dependent on temperature</a:t>
            </a:r>
          </a:p>
          <a:p>
            <a:pPr eaLnBrk="1" hangingPunct="1"/>
            <a:r>
              <a:rPr lang="en-US" dirty="0" smtClean="0"/>
              <a:t>Any depletion-layer voltage, regardless of how small, will cause the transition across junction.  </a:t>
            </a:r>
            <a:r>
              <a:rPr lang="en-US" dirty="0" smtClean="0">
                <a:solidFill>
                  <a:srgbClr val="FF0000"/>
                </a:solidFill>
              </a:rPr>
              <a:t>Therefore </a:t>
            </a:r>
            <a:r>
              <a:rPr lang="en-US" i="1" dirty="0" smtClean="0">
                <a:solidFill>
                  <a:srgbClr val="FF0000"/>
                </a:solidFill>
              </a:rPr>
              <a:t>I</a:t>
            </a:r>
            <a:r>
              <a:rPr lang="en-US" i="1" baseline="-25000" dirty="0" smtClean="0">
                <a:solidFill>
                  <a:srgbClr val="FF0000"/>
                </a:solidFill>
              </a:rPr>
              <a:t>S</a:t>
            </a:r>
            <a:r>
              <a:rPr lang="en-US" dirty="0" smtClean="0">
                <a:solidFill>
                  <a:srgbClr val="FF0000"/>
                </a:solidFill>
              </a:rPr>
              <a:t> </a:t>
            </a:r>
            <a:r>
              <a:rPr lang="en-US" dirty="0" err="1" smtClean="0">
                <a:solidFill>
                  <a:srgbClr val="FF0000"/>
                </a:solidFill>
              </a:rPr>
              <a:t>is</a:t>
            </a:r>
            <a:r>
              <a:rPr lang="en-US" dirty="0" smtClean="0">
                <a:solidFill>
                  <a:srgbClr val="FF0000"/>
                </a:solidFill>
              </a:rPr>
              <a:t> independent of </a:t>
            </a:r>
            <a:r>
              <a:rPr lang="en-US" i="1" dirty="0" smtClean="0">
                <a:solidFill>
                  <a:srgbClr val="FF0000"/>
                </a:solidFill>
              </a:rPr>
              <a:t>V</a:t>
            </a:r>
            <a:r>
              <a:rPr lang="en-US" baseline="-25000" dirty="0" smtClean="0">
                <a:solidFill>
                  <a:srgbClr val="FF0000"/>
                </a:solidFill>
              </a:rPr>
              <a:t>0</a:t>
            </a:r>
            <a:r>
              <a:rPr lang="en-US" dirty="0" smtClean="0">
                <a:solidFill>
                  <a:srgbClr val="FF0000"/>
                </a:solidFill>
              </a:rPr>
              <a:t>.</a:t>
            </a:r>
          </a:p>
          <a:p>
            <a:pPr eaLnBrk="1" hangingPunct="1"/>
            <a:r>
              <a:rPr lang="en-US" b="1" dirty="0" smtClean="0">
                <a:solidFill>
                  <a:srgbClr val="3333FF"/>
                </a:solidFill>
              </a:rPr>
              <a:t>drift current</a:t>
            </a:r>
            <a:r>
              <a:rPr lang="en-US" dirty="0" smtClean="0">
                <a:solidFill>
                  <a:srgbClr val="3333FF"/>
                </a:solidFill>
              </a:rPr>
              <a:t> (</a:t>
            </a:r>
            <a:r>
              <a:rPr lang="en-US" i="1" dirty="0" smtClean="0">
                <a:solidFill>
                  <a:srgbClr val="3333FF"/>
                </a:solidFill>
              </a:rPr>
              <a:t>I</a:t>
            </a:r>
            <a:r>
              <a:rPr lang="en-US" i="1" baseline="-25000" dirty="0" smtClean="0">
                <a:solidFill>
                  <a:srgbClr val="3333FF"/>
                </a:solidFill>
              </a:rPr>
              <a:t>S</a:t>
            </a:r>
            <a:r>
              <a:rPr lang="en-US" dirty="0" smtClean="0">
                <a:solidFill>
                  <a:srgbClr val="3333FF"/>
                </a:solidFill>
              </a:rPr>
              <a:t>)</a:t>
            </a:r>
            <a:r>
              <a:rPr lang="en-US" dirty="0" smtClean="0"/>
              <a:t> – is the movement of these minority carriers.</a:t>
            </a:r>
          </a:p>
          <a:p>
            <a:pPr lvl="1" eaLnBrk="1" hangingPunct="1"/>
            <a:r>
              <a:rPr lang="en-US" sz="2800" dirty="0" smtClean="0"/>
              <a:t>aka. electrons from </a:t>
            </a:r>
            <a:r>
              <a:rPr lang="en-US" sz="2800" i="1" dirty="0"/>
              <a:t>p</a:t>
            </a:r>
            <a:r>
              <a:rPr lang="en-US" sz="2800" dirty="0" smtClean="0"/>
              <a:t>-side to </a:t>
            </a:r>
            <a:r>
              <a:rPr lang="en-US" sz="2800" i="1" dirty="0"/>
              <a:t>n</a:t>
            </a:r>
            <a:r>
              <a:rPr lang="en-US" sz="2800" dirty="0" smtClean="0"/>
              <a:t>-side of the junction</a:t>
            </a:r>
          </a:p>
          <a:p>
            <a:pPr eaLnBrk="1" hangingPunct="1"/>
            <a:endParaRPr lang="en-US" dirty="0" smtClean="0">
              <a:solidFill>
                <a:srgbClr val="FF0000"/>
              </a:solidFill>
            </a:endParaRPr>
          </a:p>
        </p:txBody>
      </p:sp>
      <p:sp>
        <p:nvSpPr>
          <p:cNvPr id="2" name="Date Placeholder 1"/>
          <p:cNvSpPr>
            <a:spLocks noGrp="1"/>
          </p:cNvSpPr>
          <p:nvPr>
            <p:ph type="dt" sz="half" idx="10"/>
          </p:nvPr>
        </p:nvSpPr>
        <p:spPr/>
        <p:txBody>
          <a:bodyPr/>
          <a:lstStyle/>
          <a:p>
            <a:fld id="{F92537B3-45E5-440B-94C6-425898B33081}"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18742017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533400" y="5521265"/>
            <a:ext cx="80010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000" b="1"/>
              <a:t>Figure:</a:t>
            </a:r>
            <a:r>
              <a:rPr lang="en-US" sz="2000"/>
              <a:t> The </a:t>
            </a:r>
            <a:r>
              <a:rPr lang="en-US" sz="2000" i="1"/>
              <a:t>pn</a:t>
            </a:r>
            <a:r>
              <a:rPr lang="en-US" sz="2000"/>
              <a:t> junction with no applied voltage (open-circuited terminals).</a:t>
            </a:r>
          </a:p>
        </p:txBody>
      </p:sp>
      <p:sp>
        <p:nvSpPr>
          <p:cNvPr id="56324" name="Line 3"/>
          <p:cNvSpPr>
            <a:spLocks noChangeShapeType="1"/>
          </p:cNvSpPr>
          <p:nvPr/>
        </p:nvSpPr>
        <p:spPr bwMode="auto">
          <a:xfrm>
            <a:off x="1524000" y="43434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5" name="Oval 4"/>
          <p:cNvSpPr>
            <a:spLocks noChangeArrowheads="1"/>
          </p:cNvSpPr>
          <p:nvPr/>
        </p:nvSpPr>
        <p:spPr bwMode="auto">
          <a:xfrm>
            <a:off x="74676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6" name="Rectangle 5"/>
          <p:cNvSpPr>
            <a:spLocks noChangeArrowheads="1"/>
          </p:cNvSpPr>
          <p:nvPr/>
        </p:nvSpPr>
        <p:spPr bwMode="auto">
          <a:xfrm>
            <a:off x="2362200" y="33528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6"/>
          <p:cNvSpPr>
            <a:spLocks noChangeArrowheads="1"/>
          </p:cNvSpPr>
          <p:nvPr/>
        </p:nvSpPr>
        <p:spPr bwMode="auto">
          <a:xfrm>
            <a:off x="4495800" y="33528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Oval 7"/>
          <p:cNvSpPr>
            <a:spLocks noChangeArrowheads="1"/>
          </p:cNvSpPr>
          <p:nvPr/>
        </p:nvSpPr>
        <p:spPr bwMode="auto">
          <a:xfrm>
            <a:off x="1447800" y="42672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Rectangle 8"/>
          <p:cNvSpPr>
            <a:spLocks noGrp="1" noChangeArrowheads="1"/>
          </p:cNvSpPr>
          <p:nvPr>
            <p:ph type="title"/>
          </p:nvPr>
        </p:nvSpPr>
        <p:spPr>
          <a:xfrm>
            <a:off x="1066800" y="822325"/>
            <a:ext cx="7010400" cy="1295400"/>
          </a:xfrm>
          <a:solidFill>
            <a:srgbClr val="FFFF99"/>
          </a:solidFill>
          <a:ln w="76200">
            <a:solidFill>
              <a:srgbClr val="FFFF99"/>
            </a:solidFill>
            <a:miter lim="800000"/>
            <a:headEnd/>
            <a:tailEnd/>
          </a:ln>
        </p:spPr>
        <p:txBody>
          <a:bodyPr/>
          <a:lstStyle/>
          <a:p>
            <a:pPr eaLnBrk="1" hangingPunct="1"/>
            <a:r>
              <a:rPr lang="en-US" sz="2400" b="0" dirty="0" smtClean="0">
                <a:solidFill>
                  <a:srgbClr val="FF0000"/>
                </a:solidFill>
              </a:rPr>
              <a:t>Note that the magnitude of drift current (</a:t>
            </a:r>
            <a:r>
              <a:rPr lang="en-US" sz="2400" b="0" i="1" dirty="0" smtClean="0">
                <a:solidFill>
                  <a:srgbClr val="FF0000"/>
                </a:solidFill>
              </a:rPr>
              <a:t>I</a:t>
            </a:r>
            <a:r>
              <a:rPr lang="en-US" sz="2400" b="0" i="1" baseline="-25000" dirty="0" smtClean="0">
                <a:solidFill>
                  <a:srgbClr val="FF0000"/>
                </a:solidFill>
              </a:rPr>
              <a:t>S</a:t>
            </a:r>
            <a:r>
              <a:rPr lang="en-US" sz="2400" b="0" dirty="0" smtClean="0">
                <a:solidFill>
                  <a:srgbClr val="FF0000"/>
                </a:solidFill>
              </a:rPr>
              <a:t>) is unaffected by level of diffusion and / or </a:t>
            </a:r>
            <a:r>
              <a:rPr lang="en-US" sz="2400" b="0" i="1" dirty="0" smtClean="0">
                <a:solidFill>
                  <a:srgbClr val="FF0000"/>
                </a:solidFill>
              </a:rPr>
              <a:t>V</a:t>
            </a:r>
            <a:r>
              <a:rPr lang="en-US" sz="2400" b="0" baseline="-25000" dirty="0" smtClean="0">
                <a:solidFill>
                  <a:srgbClr val="FF0000"/>
                </a:solidFill>
              </a:rPr>
              <a:t>0</a:t>
            </a:r>
            <a:r>
              <a:rPr lang="en-US" sz="2400" b="0" dirty="0" smtClean="0">
                <a:solidFill>
                  <a:srgbClr val="FF0000"/>
                </a:solidFill>
              </a:rPr>
              <a:t>.  It will be, however, affected by temperature.</a:t>
            </a:r>
          </a:p>
        </p:txBody>
      </p:sp>
      <p:sp>
        <p:nvSpPr>
          <p:cNvPr id="2" name="Date Placeholder 1"/>
          <p:cNvSpPr>
            <a:spLocks noGrp="1"/>
          </p:cNvSpPr>
          <p:nvPr>
            <p:ph type="dt" sz="half" idx="10"/>
          </p:nvPr>
        </p:nvSpPr>
        <p:spPr/>
        <p:txBody>
          <a:bodyPr/>
          <a:lstStyle/>
          <a:p>
            <a:fld id="{F9E95D66-1B13-44F3-97FB-0AF5CB69E278}"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56</a:t>
            </a:fld>
            <a:endParaRPr lang="en-US"/>
          </a:p>
        </p:txBody>
      </p:sp>
      <p:sp>
        <p:nvSpPr>
          <p:cNvPr id="2259977" name="Rectangle 9"/>
          <p:cNvSpPr>
            <a:spLocks noChangeArrowheads="1"/>
          </p:cNvSpPr>
          <p:nvPr/>
        </p:nvSpPr>
        <p:spPr bwMode="auto">
          <a:xfrm>
            <a:off x="4343400" y="33528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78" name="Rectangle 10"/>
          <p:cNvSpPr>
            <a:spLocks noChangeArrowheads="1"/>
          </p:cNvSpPr>
          <p:nvPr/>
        </p:nvSpPr>
        <p:spPr bwMode="auto">
          <a:xfrm>
            <a:off x="4191000" y="33528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79" name="Rectangle 11"/>
          <p:cNvSpPr>
            <a:spLocks noChangeArrowheads="1"/>
          </p:cNvSpPr>
          <p:nvPr/>
        </p:nvSpPr>
        <p:spPr bwMode="auto">
          <a:xfrm>
            <a:off x="4038600" y="33528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80" name="Rectangle 12"/>
          <p:cNvSpPr>
            <a:spLocks noChangeArrowheads="1"/>
          </p:cNvSpPr>
          <p:nvPr/>
        </p:nvSpPr>
        <p:spPr bwMode="auto">
          <a:xfrm>
            <a:off x="3886200" y="33528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81" name="Rectangle 13"/>
          <p:cNvSpPr>
            <a:spLocks noChangeArrowheads="1"/>
          </p:cNvSpPr>
          <p:nvPr/>
        </p:nvSpPr>
        <p:spPr bwMode="auto">
          <a:xfrm>
            <a:off x="4495800" y="33528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82" name="Rectangle 14"/>
          <p:cNvSpPr>
            <a:spLocks noChangeArrowheads="1"/>
          </p:cNvSpPr>
          <p:nvPr/>
        </p:nvSpPr>
        <p:spPr bwMode="auto">
          <a:xfrm>
            <a:off x="4495800" y="33528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83" name="Rectangle 15"/>
          <p:cNvSpPr>
            <a:spLocks noChangeArrowheads="1"/>
          </p:cNvSpPr>
          <p:nvPr/>
        </p:nvSpPr>
        <p:spPr bwMode="auto">
          <a:xfrm>
            <a:off x="4495800" y="33528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84" name="Rectangle 16"/>
          <p:cNvSpPr>
            <a:spLocks noChangeArrowheads="1"/>
          </p:cNvSpPr>
          <p:nvPr/>
        </p:nvSpPr>
        <p:spPr bwMode="auto">
          <a:xfrm>
            <a:off x="4495800" y="33528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338" name="Group 17"/>
          <p:cNvGrpSpPr>
            <a:grpSpLocks/>
          </p:cNvGrpSpPr>
          <p:nvPr/>
        </p:nvGrpSpPr>
        <p:grpSpPr bwMode="auto">
          <a:xfrm>
            <a:off x="2514600" y="3581400"/>
            <a:ext cx="304800" cy="304800"/>
            <a:chOff x="1728" y="2256"/>
            <a:chExt cx="192" cy="192"/>
          </a:xfrm>
        </p:grpSpPr>
        <p:grpSp>
          <p:nvGrpSpPr>
            <p:cNvPr id="56534" name="Group 18"/>
            <p:cNvGrpSpPr>
              <a:grpSpLocks/>
            </p:cNvGrpSpPr>
            <p:nvPr/>
          </p:nvGrpSpPr>
          <p:grpSpPr bwMode="auto">
            <a:xfrm>
              <a:off x="1728" y="2256"/>
              <a:ext cx="192" cy="192"/>
              <a:chOff x="576" y="2160"/>
              <a:chExt cx="192" cy="192"/>
            </a:xfrm>
          </p:grpSpPr>
          <p:sp>
            <p:nvSpPr>
              <p:cNvPr id="56536" name="Oval 1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7" name="Line 2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535" name="Line 2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39" name="Group 22"/>
          <p:cNvGrpSpPr>
            <a:grpSpLocks/>
          </p:cNvGrpSpPr>
          <p:nvPr/>
        </p:nvGrpSpPr>
        <p:grpSpPr bwMode="auto">
          <a:xfrm>
            <a:off x="2895600" y="3657600"/>
            <a:ext cx="152400" cy="152400"/>
            <a:chOff x="576" y="2160"/>
            <a:chExt cx="192" cy="192"/>
          </a:xfrm>
        </p:grpSpPr>
        <p:sp>
          <p:nvSpPr>
            <p:cNvPr id="56532" name="Oval 2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3" name="Line 2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40" name="Group 25"/>
          <p:cNvGrpSpPr>
            <a:grpSpLocks/>
          </p:cNvGrpSpPr>
          <p:nvPr/>
        </p:nvGrpSpPr>
        <p:grpSpPr bwMode="auto">
          <a:xfrm>
            <a:off x="3124200" y="3581400"/>
            <a:ext cx="304800" cy="304800"/>
            <a:chOff x="1728" y="2256"/>
            <a:chExt cx="192" cy="192"/>
          </a:xfrm>
        </p:grpSpPr>
        <p:grpSp>
          <p:nvGrpSpPr>
            <p:cNvPr id="56528" name="Group 26"/>
            <p:cNvGrpSpPr>
              <a:grpSpLocks/>
            </p:cNvGrpSpPr>
            <p:nvPr/>
          </p:nvGrpSpPr>
          <p:grpSpPr bwMode="auto">
            <a:xfrm>
              <a:off x="1728" y="2256"/>
              <a:ext cx="192" cy="192"/>
              <a:chOff x="576" y="2160"/>
              <a:chExt cx="192" cy="192"/>
            </a:xfrm>
          </p:grpSpPr>
          <p:sp>
            <p:nvSpPr>
              <p:cNvPr id="56530" name="Oval 2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1" name="Line 2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529" name="Line 2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9998" name="Group 30"/>
          <p:cNvGrpSpPr>
            <a:grpSpLocks/>
          </p:cNvGrpSpPr>
          <p:nvPr/>
        </p:nvGrpSpPr>
        <p:grpSpPr bwMode="auto">
          <a:xfrm>
            <a:off x="3733800" y="3581400"/>
            <a:ext cx="304800" cy="304800"/>
            <a:chOff x="1728" y="2256"/>
            <a:chExt cx="192" cy="192"/>
          </a:xfrm>
        </p:grpSpPr>
        <p:grpSp>
          <p:nvGrpSpPr>
            <p:cNvPr id="56524" name="Group 31"/>
            <p:cNvGrpSpPr>
              <a:grpSpLocks/>
            </p:cNvGrpSpPr>
            <p:nvPr/>
          </p:nvGrpSpPr>
          <p:grpSpPr bwMode="auto">
            <a:xfrm>
              <a:off x="1728" y="2256"/>
              <a:ext cx="192" cy="192"/>
              <a:chOff x="576" y="2160"/>
              <a:chExt cx="192" cy="192"/>
            </a:xfrm>
          </p:grpSpPr>
          <p:sp>
            <p:nvSpPr>
              <p:cNvPr id="56526" name="Oval 3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27" name="Line 3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525" name="Line 3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42" name="Group 35"/>
          <p:cNvGrpSpPr>
            <a:grpSpLocks/>
          </p:cNvGrpSpPr>
          <p:nvPr/>
        </p:nvGrpSpPr>
        <p:grpSpPr bwMode="auto">
          <a:xfrm>
            <a:off x="2819400" y="3962400"/>
            <a:ext cx="304800" cy="304800"/>
            <a:chOff x="1728" y="2256"/>
            <a:chExt cx="192" cy="192"/>
          </a:xfrm>
        </p:grpSpPr>
        <p:grpSp>
          <p:nvGrpSpPr>
            <p:cNvPr id="56520" name="Group 36"/>
            <p:cNvGrpSpPr>
              <a:grpSpLocks/>
            </p:cNvGrpSpPr>
            <p:nvPr/>
          </p:nvGrpSpPr>
          <p:grpSpPr bwMode="auto">
            <a:xfrm>
              <a:off x="1728" y="2256"/>
              <a:ext cx="192" cy="192"/>
              <a:chOff x="576" y="2160"/>
              <a:chExt cx="192" cy="192"/>
            </a:xfrm>
          </p:grpSpPr>
          <p:sp>
            <p:nvSpPr>
              <p:cNvPr id="56522" name="Oval 3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23" name="Line 3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521" name="Line 3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43" name="Group 40"/>
          <p:cNvGrpSpPr>
            <a:grpSpLocks/>
          </p:cNvGrpSpPr>
          <p:nvPr/>
        </p:nvGrpSpPr>
        <p:grpSpPr bwMode="auto">
          <a:xfrm>
            <a:off x="3429000" y="3962400"/>
            <a:ext cx="304800" cy="304800"/>
            <a:chOff x="1728" y="2256"/>
            <a:chExt cx="192" cy="192"/>
          </a:xfrm>
        </p:grpSpPr>
        <p:grpSp>
          <p:nvGrpSpPr>
            <p:cNvPr id="56516" name="Group 41"/>
            <p:cNvGrpSpPr>
              <a:grpSpLocks/>
            </p:cNvGrpSpPr>
            <p:nvPr/>
          </p:nvGrpSpPr>
          <p:grpSpPr bwMode="auto">
            <a:xfrm>
              <a:off x="1728" y="2256"/>
              <a:ext cx="192" cy="192"/>
              <a:chOff x="576" y="2160"/>
              <a:chExt cx="192" cy="192"/>
            </a:xfrm>
          </p:grpSpPr>
          <p:sp>
            <p:nvSpPr>
              <p:cNvPr id="56518" name="Oval 4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19" name="Line 4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517" name="Line 4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44" name="Group 45"/>
          <p:cNvGrpSpPr>
            <a:grpSpLocks/>
          </p:cNvGrpSpPr>
          <p:nvPr/>
        </p:nvGrpSpPr>
        <p:grpSpPr bwMode="auto">
          <a:xfrm>
            <a:off x="3505200" y="3657600"/>
            <a:ext cx="152400" cy="152400"/>
            <a:chOff x="576" y="2160"/>
            <a:chExt cx="192" cy="192"/>
          </a:xfrm>
        </p:grpSpPr>
        <p:sp>
          <p:nvSpPr>
            <p:cNvPr id="56514" name="Oval 4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15" name="Line 4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45" name="Group 48"/>
          <p:cNvGrpSpPr>
            <a:grpSpLocks/>
          </p:cNvGrpSpPr>
          <p:nvPr/>
        </p:nvGrpSpPr>
        <p:grpSpPr bwMode="auto">
          <a:xfrm>
            <a:off x="4114800" y="3657600"/>
            <a:ext cx="152400" cy="152400"/>
            <a:chOff x="576" y="2160"/>
            <a:chExt cx="192" cy="192"/>
          </a:xfrm>
        </p:grpSpPr>
        <p:sp>
          <p:nvSpPr>
            <p:cNvPr id="56512" name="Oval 4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13" name="Line 5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46" name="Group 51"/>
          <p:cNvGrpSpPr>
            <a:grpSpLocks/>
          </p:cNvGrpSpPr>
          <p:nvPr/>
        </p:nvGrpSpPr>
        <p:grpSpPr bwMode="auto">
          <a:xfrm>
            <a:off x="2590800" y="4038600"/>
            <a:ext cx="152400" cy="152400"/>
            <a:chOff x="576" y="2160"/>
            <a:chExt cx="192" cy="192"/>
          </a:xfrm>
        </p:grpSpPr>
        <p:sp>
          <p:nvSpPr>
            <p:cNvPr id="56510" name="Oval 5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11" name="Line 5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47" name="Group 54"/>
          <p:cNvGrpSpPr>
            <a:grpSpLocks/>
          </p:cNvGrpSpPr>
          <p:nvPr/>
        </p:nvGrpSpPr>
        <p:grpSpPr bwMode="auto">
          <a:xfrm>
            <a:off x="3200400" y="4038600"/>
            <a:ext cx="152400" cy="152400"/>
            <a:chOff x="576" y="2160"/>
            <a:chExt cx="192" cy="192"/>
          </a:xfrm>
        </p:grpSpPr>
        <p:sp>
          <p:nvSpPr>
            <p:cNvPr id="56508" name="Oval 5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9" name="Line 5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025" name="Group 57"/>
          <p:cNvGrpSpPr>
            <a:grpSpLocks/>
          </p:cNvGrpSpPr>
          <p:nvPr/>
        </p:nvGrpSpPr>
        <p:grpSpPr bwMode="auto">
          <a:xfrm>
            <a:off x="3810000" y="4038600"/>
            <a:ext cx="152400" cy="152400"/>
            <a:chOff x="576" y="2160"/>
            <a:chExt cx="192" cy="192"/>
          </a:xfrm>
        </p:grpSpPr>
        <p:sp>
          <p:nvSpPr>
            <p:cNvPr id="56506" name="Oval 5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7" name="Line 5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028" name="Group 60"/>
          <p:cNvGrpSpPr>
            <a:grpSpLocks/>
          </p:cNvGrpSpPr>
          <p:nvPr/>
        </p:nvGrpSpPr>
        <p:grpSpPr bwMode="auto">
          <a:xfrm>
            <a:off x="4038600" y="3962400"/>
            <a:ext cx="304800" cy="304800"/>
            <a:chOff x="1728" y="2256"/>
            <a:chExt cx="192" cy="192"/>
          </a:xfrm>
        </p:grpSpPr>
        <p:grpSp>
          <p:nvGrpSpPr>
            <p:cNvPr id="56502" name="Group 61"/>
            <p:cNvGrpSpPr>
              <a:grpSpLocks/>
            </p:cNvGrpSpPr>
            <p:nvPr/>
          </p:nvGrpSpPr>
          <p:grpSpPr bwMode="auto">
            <a:xfrm>
              <a:off x="1728" y="2256"/>
              <a:ext cx="192" cy="192"/>
              <a:chOff x="576" y="2160"/>
              <a:chExt cx="192" cy="192"/>
            </a:xfrm>
          </p:grpSpPr>
          <p:sp>
            <p:nvSpPr>
              <p:cNvPr id="56504" name="Oval 6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5" name="Line 6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503" name="Line 6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50" name="Group 65"/>
          <p:cNvGrpSpPr>
            <a:grpSpLocks/>
          </p:cNvGrpSpPr>
          <p:nvPr/>
        </p:nvGrpSpPr>
        <p:grpSpPr bwMode="auto">
          <a:xfrm>
            <a:off x="2514600" y="4343400"/>
            <a:ext cx="304800" cy="304800"/>
            <a:chOff x="1728" y="2256"/>
            <a:chExt cx="192" cy="192"/>
          </a:xfrm>
        </p:grpSpPr>
        <p:grpSp>
          <p:nvGrpSpPr>
            <p:cNvPr id="56498" name="Group 66"/>
            <p:cNvGrpSpPr>
              <a:grpSpLocks/>
            </p:cNvGrpSpPr>
            <p:nvPr/>
          </p:nvGrpSpPr>
          <p:grpSpPr bwMode="auto">
            <a:xfrm>
              <a:off x="1728" y="2256"/>
              <a:ext cx="192" cy="192"/>
              <a:chOff x="576" y="2160"/>
              <a:chExt cx="192" cy="192"/>
            </a:xfrm>
          </p:grpSpPr>
          <p:sp>
            <p:nvSpPr>
              <p:cNvPr id="56500" name="Oval 6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1" name="Line 6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99" name="Line 6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51" name="Group 70"/>
          <p:cNvGrpSpPr>
            <a:grpSpLocks/>
          </p:cNvGrpSpPr>
          <p:nvPr/>
        </p:nvGrpSpPr>
        <p:grpSpPr bwMode="auto">
          <a:xfrm>
            <a:off x="2895600" y="4419600"/>
            <a:ext cx="152400" cy="152400"/>
            <a:chOff x="576" y="2160"/>
            <a:chExt cx="192" cy="192"/>
          </a:xfrm>
        </p:grpSpPr>
        <p:sp>
          <p:nvSpPr>
            <p:cNvPr id="56496" name="Oval 7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97" name="Line 7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52" name="Group 73"/>
          <p:cNvGrpSpPr>
            <a:grpSpLocks/>
          </p:cNvGrpSpPr>
          <p:nvPr/>
        </p:nvGrpSpPr>
        <p:grpSpPr bwMode="auto">
          <a:xfrm>
            <a:off x="3124200" y="4343400"/>
            <a:ext cx="304800" cy="304800"/>
            <a:chOff x="1728" y="2256"/>
            <a:chExt cx="192" cy="192"/>
          </a:xfrm>
        </p:grpSpPr>
        <p:grpSp>
          <p:nvGrpSpPr>
            <p:cNvPr id="56492" name="Group 74"/>
            <p:cNvGrpSpPr>
              <a:grpSpLocks/>
            </p:cNvGrpSpPr>
            <p:nvPr/>
          </p:nvGrpSpPr>
          <p:grpSpPr bwMode="auto">
            <a:xfrm>
              <a:off x="1728" y="2256"/>
              <a:ext cx="192" cy="192"/>
              <a:chOff x="576" y="2160"/>
              <a:chExt cx="192" cy="192"/>
            </a:xfrm>
          </p:grpSpPr>
          <p:sp>
            <p:nvSpPr>
              <p:cNvPr id="56494" name="Oval 7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95" name="Line 7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93" name="Line 7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046" name="Group 78"/>
          <p:cNvGrpSpPr>
            <a:grpSpLocks/>
          </p:cNvGrpSpPr>
          <p:nvPr/>
        </p:nvGrpSpPr>
        <p:grpSpPr bwMode="auto">
          <a:xfrm>
            <a:off x="3733800" y="4343400"/>
            <a:ext cx="304800" cy="304800"/>
            <a:chOff x="1728" y="2256"/>
            <a:chExt cx="192" cy="192"/>
          </a:xfrm>
        </p:grpSpPr>
        <p:grpSp>
          <p:nvGrpSpPr>
            <p:cNvPr id="56488" name="Group 79"/>
            <p:cNvGrpSpPr>
              <a:grpSpLocks/>
            </p:cNvGrpSpPr>
            <p:nvPr/>
          </p:nvGrpSpPr>
          <p:grpSpPr bwMode="auto">
            <a:xfrm>
              <a:off x="1728" y="2256"/>
              <a:ext cx="192" cy="192"/>
              <a:chOff x="576" y="2160"/>
              <a:chExt cx="192" cy="192"/>
            </a:xfrm>
          </p:grpSpPr>
          <p:sp>
            <p:nvSpPr>
              <p:cNvPr id="56490" name="Oval 8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91" name="Line 8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89" name="Line 8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54" name="Group 83"/>
          <p:cNvGrpSpPr>
            <a:grpSpLocks/>
          </p:cNvGrpSpPr>
          <p:nvPr/>
        </p:nvGrpSpPr>
        <p:grpSpPr bwMode="auto">
          <a:xfrm>
            <a:off x="2819400" y="4724400"/>
            <a:ext cx="304800" cy="304800"/>
            <a:chOff x="1728" y="2256"/>
            <a:chExt cx="192" cy="192"/>
          </a:xfrm>
        </p:grpSpPr>
        <p:grpSp>
          <p:nvGrpSpPr>
            <p:cNvPr id="56484" name="Group 84"/>
            <p:cNvGrpSpPr>
              <a:grpSpLocks/>
            </p:cNvGrpSpPr>
            <p:nvPr/>
          </p:nvGrpSpPr>
          <p:grpSpPr bwMode="auto">
            <a:xfrm>
              <a:off x="1728" y="2256"/>
              <a:ext cx="192" cy="192"/>
              <a:chOff x="576" y="2160"/>
              <a:chExt cx="192" cy="192"/>
            </a:xfrm>
          </p:grpSpPr>
          <p:sp>
            <p:nvSpPr>
              <p:cNvPr id="56486" name="Oval 8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87" name="Line 8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85" name="Line 8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55" name="Group 88"/>
          <p:cNvGrpSpPr>
            <a:grpSpLocks/>
          </p:cNvGrpSpPr>
          <p:nvPr/>
        </p:nvGrpSpPr>
        <p:grpSpPr bwMode="auto">
          <a:xfrm>
            <a:off x="3429000" y="4724400"/>
            <a:ext cx="304800" cy="304800"/>
            <a:chOff x="1728" y="2256"/>
            <a:chExt cx="192" cy="192"/>
          </a:xfrm>
        </p:grpSpPr>
        <p:grpSp>
          <p:nvGrpSpPr>
            <p:cNvPr id="56480" name="Group 89"/>
            <p:cNvGrpSpPr>
              <a:grpSpLocks/>
            </p:cNvGrpSpPr>
            <p:nvPr/>
          </p:nvGrpSpPr>
          <p:grpSpPr bwMode="auto">
            <a:xfrm>
              <a:off x="1728" y="2256"/>
              <a:ext cx="192" cy="192"/>
              <a:chOff x="576" y="2160"/>
              <a:chExt cx="192" cy="192"/>
            </a:xfrm>
          </p:grpSpPr>
          <p:sp>
            <p:nvSpPr>
              <p:cNvPr id="56482" name="Oval 9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83" name="Line 9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81" name="Line 9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56" name="Group 93"/>
          <p:cNvGrpSpPr>
            <a:grpSpLocks/>
          </p:cNvGrpSpPr>
          <p:nvPr/>
        </p:nvGrpSpPr>
        <p:grpSpPr bwMode="auto">
          <a:xfrm>
            <a:off x="3505200" y="4419600"/>
            <a:ext cx="152400" cy="152400"/>
            <a:chOff x="576" y="2160"/>
            <a:chExt cx="192" cy="192"/>
          </a:xfrm>
        </p:grpSpPr>
        <p:sp>
          <p:nvSpPr>
            <p:cNvPr id="56478" name="Oval 9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9" name="Line 9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57" name="Group 96"/>
          <p:cNvGrpSpPr>
            <a:grpSpLocks/>
          </p:cNvGrpSpPr>
          <p:nvPr/>
        </p:nvGrpSpPr>
        <p:grpSpPr bwMode="auto">
          <a:xfrm>
            <a:off x="4114800" y="4419600"/>
            <a:ext cx="152400" cy="152400"/>
            <a:chOff x="576" y="2160"/>
            <a:chExt cx="192" cy="192"/>
          </a:xfrm>
        </p:grpSpPr>
        <p:sp>
          <p:nvSpPr>
            <p:cNvPr id="56476" name="Oval 9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7" name="Line 9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58" name="Group 99"/>
          <p:cNvGrpSpPr>
            <a:grpSpLocks/>
          </p:cNvGrpSpPr>
          <p:nvPr/>
        </p:nvGrpSpPr>
        <p:grpSpPr bwMode="auto">
          <a:xfrm>
            <a:off x="2590800" y="4800600"/>
            <a:ext cx="152400" cy="152400"/>
            <a:chOff x="576" y="2160"/>
            <a:chExt cx="192" cy="192"/>
          </a:xfrm>
        </p:grpSpPr>
        <p:sp>
          <p:nvSpPr>
            <p:cNvPr id="56474" name="Oval 10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5" name="Line 10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59" name="Group 102"/>
          <p:cNvGrpSpPr>
            <a:grpSpLocks/>
          </p:cNvGrpSpPr>
          <p:nvPr/>
        </p:nvGrpSpPr>
        <p:grpSpPr bwMode="auto">
          <a:xfrm>
            <a:off x="3200400" y="4800600"/>
            <a:ext cx="152400" cy="152400"/>
            <a:chOff x="576" y="2160"/>
            <a:chExt cx="192" cy="192"/>
          </a:xfrm>
        </p:grpSpPr>
        <p:sp>
          <p:nvSpPr>
            <p:cNvPr id="56472" name="Oval 10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3" name="Line 10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073" name="Group 105"/>
          <p:cNvGrpSpPr>
            <a:grpSpLocks/>
          </p:cNvGrpSpPr>
          <p:nvPr/>
        </p:nvGrpSpPr>
        <p:grpSpPr bwMode="auto">
          <a:xfrm>
            <a:off x="3810000" y="4800600"/>
            <a:ext cx="152400" cy="152400"/>
            <a:chOff x="576" y="2160"/>
            <a:chExt cx="192" cy="192"/>
          </a:xfrm>
        </p:grpSpPr>
        <p:sp>
          <p:nvSpPr>
            <p:cNvPr id="56470" name="Oval 10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1" name="Line 10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076" name="Group 108"/>
          <p:cNvGrpSpPr>
            <a:grpSpLocks/>
          </p:cNvGrpSpPr>
          <p:nvPr/>
        </p:nvGrpSpPr>
        <p:grpSpPr bwMode="auto">
          <a:xfrm>
            <a:off x="4038600" y="4724400"/>
            <a:ext cx="304800" cy="304800"/>
            <a:chOff x="1728" y="2256"/>
            <a:chExt cx="192" cy="192"/>
          </a:xfrm>
        </p:grpSpPr>
        <p:grpSp>
          <p:nvGrpSpPr>
            <p:cNvPr id="56466" name="Group 109"/>
            <p:cNvGrpSpPr>
              <a:grpSpLocks/>
            </p:cNvGrpSpPr>
            <p:nvPr/>
          </p:nvGrpSpPr>
          <p:grpSpPr bwMode="auto">
            <a:xfrm>
              <a:off x="1728" y="2256"/>
              <a:ext cx="192" cy="192"/>
              <a:chOff x="576" y="2160"/>
              <a:chExt cx="192" cy="192"/>
            </a:xfrm>
          </p:grpSpPr>
          <p:sp>
            <p:nvSpPr>
              <p:cNvPr id="56468" name="Oval 11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69" name="Line 11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67" name="Line 112"/>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081" name="Group 113"/>
          <p:cNvGrpSpPr>
            <a:grpSpLocks/>
          </p:cNvGrpSpPr>
          <p:nvPr/>
        </p:nvGrpSpPr>
        <p:grpSpPr bwMode="auto">
          <a:xfrm>
            <a:off x="4648200" y="3581400"/>
            <a:ext cx="304800" cy="304800"/>
            <a:chOff x="576" y="2160"/>
            <a:chExt cx="192" cy="192"/>
          </a:xfrm>
        </p:grpSpPr>
        <p:sp>
          <p:nvSpPr>
            <p:cNvPr id="56464" name="Oval 11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65" name="Line 11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084" name="Group 116"/>
          <p:cNvGrpSpPr>
            <a:grpSpLocks/>
          </p:cNvGrpSpPr>
          <p:nvPr/>
        </p:nvGrpSpPr>
        <p:grpSpPr bwMode="auto">
          <a:xfrm>
            <a:off x="5029200" y="3657600"/>
            <a:ext cx="152400" cy="152400"/>
            <a:chOff x="1728" y="2256"/>
            <a:chExt cx="192" cy="192"/>
          </a:xfrm>
        </p:grpSpPr>
        <p:grpSp>
          <p:nvGrpSpPr>
            <p:cNvPr id="56460" name="Group 117"/>
            <p:cNvGrpSpPr>
              <a:grpSpLocks/>
            </p:cNvGrpSpPr>
            <p:nvPr/>
          </p:nvGrpSpPr>
          <p:grpSpPr bwMode="auto">
            <a:xfrm>
              <a:off x="1728" y="2256"/>
              <a:ext cx="192" cy="192"/>
              <a:chOff x="576" y="2160"/>
              <a:chExt cx="192" cy="192"/>
            </a:xfrm>
          </p:grpSpPr>
          <p:sp>
            <p:nvSpPr>
              <p:cNvPr id="56462" name="Oval 11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63" name="Line 11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61" name="Line 12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64" name="Group 121"/>
          <p:cNvGrpSpPr>
            <a:grpSpLocks/>
          </p:cNvGrpSpPr>
          <p:nvPr/>
        </p:nvGrpSpPr>
        <p:grpSpPr bwMode="auto">
          <a:xfrm>
            <a:off x="5257800" y="3581400"/>
            <a:ext cx="304800" cy="304800"/>
            <a:chOff x="576" y="2160"/>
            <a:chExt cx="192" cy="192"/>
          </a:xfrm>
        </p:grpSpPr>
        <p:sp>
          <p:nvSpPr>
            <p:cNvPr id="56458" name="Oval 12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9" name="Line 12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65" name="Group 124"/>
          <p:cNvGrpSpPr>
            <a:grpSpLocks/>
          </p:cNvGrpSpPr>
          <p:nvPr/>
        </p:nvGrpSpPr>
        <p:grpSpPr bwMode="auto">
          <a:xfrm>
            <a:off x="5638800" y="3657600"/>
            <a:ext cx="152400" cy="152400"/>
            <a:chOff x="1728" y="2256"/>
            <a:chExt cx="192" cy="192"/>
          </a:xfrm>
        </p:grpSpPr>
        <p:grpSp>
          <p:nvGrpSpPr>
            <p:cNvPr id="56454" name="Group 125"/>
            <p:cNvGrpSpPr>
              <a:grpSpLocks/>
            </p:cNvGrpSpPr>
            <p:nvPr/>
          </p:nvGrpSpPr>
          <p:grpSpPr bwMode="auto">
            <a:xfrm>
              <a:off x="1728" y="2256"/>
              <a:ext cx="192" cy="192"/>
              <a:chOff x="576" y="2160"/>
              <a:chExt cx="192" cy="192"/>
            </a:xfrm>
          </p:grpSpPr>
          <p:sp>
            <p:nvSpPr>
              <p:cNvPr id="56456" name="Oval 12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7" name="Line 12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55" name="Line 12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66" name="Group 129"/>
          <p:cNvGrpSpPr>
            <a:grpSpLocks/>
          </p:cNvGrpSpPr>
          <p:nvPr/>
        </p:nvGrpSpPr>
        <p:grpSpPr bwMode="auto">
          <a:xfrm>
            <a:off x="5867400" y="3581400"/>
            <a:ext cx="304800" cy="304800"/>
            <a:chOff x="576" y="2160"/>
            <a:chExt cx="192" cy="192"/>
          </a:xfrm>
        </p:grpSpPr>
        <p:sp>
          <p:nvSpPr>
            <p:cNvPr id="56452" name="Oval 13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3" name="Line 13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67" name="Group 132"/>
          <p:cNvGrpSpPr>
            <a:grpSpLocks/>
          </p:cNvGrpSpPr>
          <p:nvPr/>
        </p:nvGrpSpPr>
        <p:grpSpPr bwMode="auto">
          <a:xfrm>
            <a:off x="6248400" y="3657600"/>
            <a:ext cx="152400" cy="152400"/>
            <a:chOff x="1728" y="2256"/>
            <a:chExt cx="192" cy="192"/>
          </a:xfrm>
        </p:grpSpPr>
        <p:grpSp>
          <p:nvGrpSpPr>
            <p:cNvPr id="56448" name="Group 133"/>
            <p:cNvGrpSpPr>
              <a:grpSpLocks/>
            </p:cNvGrpSpPr>
            <p:nvPr/>
          </p:nvGrpSpPr>
          <p:grpSpPr bwMode="auto">
            <a:xfrm>
              <a:off x="1728" y="2256"/>
              <a:ext cx="192" cy="192"/>
              <a:chOff x="576" y="2160"/>
              <a:chExt cx="192" cy="192"/>
            </a:xfrm>
          </p:grpSpPr>
          <p:sp>
            <p:nvSpPr>
              <p:cNvPr id="56450" name="Oval 13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1" name="Line 13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49" name="Line 13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68" name="Group 137"/>
          <p:cNvGrpSpPr>
            <a:grpSpLocks/>
          </p:cNvGrpSpPr>
          <p:nvPr/>
        </p:nvGrpSpPr>
        <p:grpSpPr bwMode="auto">
          <a:xfrm>
            <a:off x="4724400" y="4038600"/>
            <a:ext cx="152400" cy="152400"/>
            <a:chOff x="1728" y="2256"/>
            <a:chExt cx="192" cy="192"/>
          </a:xfrm>
        </p:grpSpPr>
        <p:grpSp>
          <p:nvGrpSpPr>
            <p:cNvPr id="56444" name="Group 138"/>
            <p:cNvGrpSpPr>
              <a:grpSpLocks/>
            </p:cNvGrpSpPr>
            <p:nvPr/>
          </p:nvGrpSpPr>
          <p:grpSpPr bwMode="auto">
            <a:xfrm>
              <a:off x="1728" y="2256"/>
              <a:ext cx="192" cy="192"/>
              <a:chOff x="576" y="2160"/>
              <a:chExt cx="192" cy="192"/>
            </a:xfrm>
          </p:grpSpPr>
          <p:sp>
            <p:nvSpPr>
              <p:cNvPr id="56446" name="Oval 13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47" name="Line 14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45" name="Line 141"/>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110" name="Group 142"/>
          <p:cNvGrpSpPr>
            <a:grpSpLocks/>
          </p:cNvGrpSpPr>
          <p:nvPr/>
        </p:nvGrpSpPr>
        <p:grpSpPr bwMode="auto">
          <a:xfrm>
            <a:off x="4953000" y="3962400"/>
            <a:ext cx="304800" cy="304800"/>
            <a:chOff x="576" y="2160"/>
            <a:chExt cx="192" cy="192"/>
          </a:xfrm>
        </p:grpSpPr>
        <p:sp>
          <p:nvSpPr>
            <p:cNvPr id="56442" name="Oval 14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43" name="Line 14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70" name="Group 145"/>
          <p:cNvGrpSpPr>
            <a:grpSpLocks/>
          </p:cNvGrpSpPr>
          <p:nvPr/>
        </p:nvGrpSpPr>
        <p:grpSpPr bwMode="auto">
          <a:xfrm>
            <a:off x="5334000" y="4038600"/>
            <a:ext cx="152400" cy="152400"/>
            <a:chOff x="1728" y="2256"/>
            <a:chExt cx="192" cy="192"/>
          </a:xfrm>
        </p:grpSpPr>
        <p:grpSp>
          <p:nvGrpSpPr>
            <p:cNvPr id="56438" name="Group 146"/>
            <p:cNvGrpSpPr>
              <a:grpSpLocks/>
            </p:cNvGrpSpPr>
            <p:nvPr/>
          </p:nvGrpSpPr>
          <p:grpSpPr bwMode="auto">
            <a:xfrm>
              <a:off x="1728" y="2256"/>
              <a:ext cx="192" cy="192"/>
              <a:chOff x="576" y="2160"/>
              <a:chExt cx="192" cy="192"/>
            </a:xfrm>
          </p:grpSpPr>
          <p:sp>
            <p:nvSpPr>
              <p:cNvPr id="56440" name="Oval 14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41" name="Line 14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39" name="Line 149"/>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71" name="Group 150"/>
          <p:cNvGrpSpPr>
            <a:grpSpLocks/>
          </p:cNvGrpSpPr>
          <p:nvPr/>
        </p:nvGrpSpPr>
        <p:grpSpPr bwMode="auto">
          <a:xfrm>
            <a:off x="5562600" y="3962400"/>
            <a:ext cx="304800" cy="304800"/>
            <a:chOff x="576" y="2160"/>
            <a:chExt cx="192" cy="192"/>
          </a:xfrm>
        </p:grpSpPr>
        <p:sp>
          <p:nvSpPr>
            <p:cNvPr id="56436" name="Oval 15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37" name="Line 15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72" name="Group 153"/>
          <p:cNvGrpSpPr>
            <a:grpSpLocks/>
          </p:cNvGrpSpPr>
          <p:nvPr/>
        </p:nvGrpSpPr>
        <p:grpSpPr bwMode="auto">
          <a:xfrm>
            <a:off x="5943600" y="4038600"/>
            <a:ext cx="152400" cy="152400"/>
            <a:chOff x="1728" y="2256"/>
            <a:chExt cx="192" cy="192"/>
          </a:xfrm>
        </p:grpSpPr>
        <p:grpSp>
          <p:nvGrpSpPr>
            <p:cNvPr id="56432" name="Group 154"/>
            <p:cNvGrpSpPr>
              <a:grpSpLocks/>
            </p:cNvGrpSpPr>
            <p:nvPr/>
          </p:nvGrpSpPr>
          <p:grpSpPr bwMode="auto">
            <a:xfrm>
              <a:off x="1728" y="2256"/>
              <a:ext cx="192" cy="192"/>
              <a:chOff x="576" y="2160"/>
              <a:chExt cx="192" cy="192"/>
            </a:xfrm>
          </p:grpSpPr>
          <p:sp>
            <p:nvSpPr>
              <p:cNvPr id="56434" name="Oval 15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35" name="Line 15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33" name="Line 15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73" name="Group 158"/>
          <p:cNvGrpSpPr>
            <a:grpSpLocks/>
          </p:cNvGrpSpPr>
          <p:nvPr/>
        </p:nvGrpSpPr>
        <p:grpSpPr bwMode="auto">
          <a:xfrm>
            <a:off x="6172200" y="3962400"/>
            <a:ext cx="304800" cy="304800"/>
            <a:chOff x="576" y="2160"/>
            <a:chExt cx="192" cy="192"/>
          </a:xfrm>
        </p:grpSpPr>
        <p:sp>
          <p:nvSpPr>
            <p:cNvPr id="56430" name="Oval 15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31" name="Line 16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129" name="Group 161"/>
          <p:cNvGrpSpPr>
            <a:grpSpLocks/>
          </p:cNvGrpSpPr>
          <p:nvPr/>
        </p:nvGrpSpPr>
        <p:grpSpPr bwMode="auto">
          <a:xfrm>
            <a:off x="4648200" y="4343400"/>
            <a:ext cx="304800" cy="304800"/>
            <a:chOff x="576" y="2160"/>
            <a:chExt cx="192" cy="192"/>
          </a:xfrm>
        </p:grpSpPr>
        <p:sp>
          <p:nvSpPr>
            <p:cNvPr id="56428" name="Oval 16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9" name="Line 16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132" name="Group 164"/>
          <p:cNvGrpSpPr>
            <a:grpSpLocks/>
          </p:cNvGrpSpPr>
          <p:nvPr/>
        </p:nvGrpSpPr>
        <p:grpSpPr bwMode="auto">
          <a:xfrm>
            <a:off x="5029200" y="4419600"/>
            <a:ext cx="152400" cy="152400"/>
            <a:chOff x="1728" y="2256"/>
            <a:chExt cx="192" cy="192"/>
          </a:xfrm>
        </p:grpSpPr>
        <p:grpSp>
          <p:nvGrpSpPr>
            <p:cNvPr id="56424" name="Group 165"/>
            <p:cNvGrpSpPr>
              <a:grpSpLocks/>
            </p:cNvGrpSpPr>
            <p:nvPr/>
          </p:nvGrpSpPr>
          <p:grpSpPr bwMode="auto">
            <a:xfrm>
              <a:off x="1728" y="2256"/>
              <a:ext cx="192" cy="192"/>
              <a:chOff x="576" y="2160"/>
              <a:chExt cx="192" cy="192"/>
            </a:xfrm>
          </p:grpSpPr>
          <p:sp>
            <p:nvSpPr>
              <p:cNvPr id="56426" name="Oval 16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7" name="Line 16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25" name="Line 16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76" name="Group 169"/>
          <p:cNvGrpSpPr>
            <a:grpSpLocks/>
          </p:cNvGrpSpPr>
          <p:nvPr/>
        </p:nvGrpSpPr>
        <p:grpSpPr bwMode="auto">
          <a:xfrm>
            <a:off x="5257800" y="4343400"/>
            <a:ext cx="304800" cy="304800"/>
            <a:chOff x="576" y="2160"/>
            <a:chExt cx="192" cy="192"/>
          </a:xfrm>
        </p:grpSpPr>
        <p:sp>
          <p:nvSpPr>
            <p:cNvPr id="56422" name="Oval 17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3" name="Line 17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77" name="Group 172"/>
          <p:cNvGrpSpPr>
            <a:grpSpLocks/>
          </p:cNvGrpSpPr>
          <p:nvPr/>
        </p:nvGrpSpPr>
        <p:grpSpPr bwMode="auto">
          <a:xfrm>
            <a:off x="5638800" y="4419600"/>
            <a:ext cx="152400" cy="152400"/>
            <a:chOff x="1728" y="2256"/>
            <a:chExt cx="192" cy="192"/>
          </a:xfrm>
        </p:grpSpPr>
        <p:grpSp>
          <p:nvGrpSpPr>
            <p:cNvPr id="56418" name="Group 173"/>
            <p:cNvGrpSpPr>
              <a:grpSpLocks/>
            </p:cNvGrpSpPr>
            <p:nvPr/>
          </p:nvGrpSpPr>
          <p:grpSpPr bwMode="auto">
            <a:xfrm>
              <a:off x="1728" y="2256"/>
              <a:ext cx="192" cy="192"/>
              <a:chOff x="576" y="2160"/>
              <a:chExt cx="192" cy="192"/>
            </a:xfrm>
          </p:grpSpPr>
          <p:sp>
            <p:nvSpPr>
              <p:cNvPr id="56420" name="Oval 17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1" name="Line 17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19" name="Line 17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78" name="Group 177"/>
          <p:cNvGrpSpPr>
            <a:grpSpLocks/>
          </p:cNvGrpSpPr>
          <p:nvPr/>
        </p:nvGrpSpPr>
        <p:grpSpPr bwMode="auto">
          <a:xfrm>
            <a:off x="5867400" y="4343400"/>
            <a:ext cx="304800" cy="304800"/>
            <a:chOff x="576" y="2160"/>
            <a:chExt cx="192" cy="192"/>
          </a:xfrm>
        </p:grpSpPr>
        <p:sp>
          <p:nvSpPr>
            <p:cNvPr id="56416" name="Oval 17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7" name="Line 17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79" name="Group 180"/>
          <p:cNvGrpSpPr>
            <a:grpSpLocks/>
          </p:cNvGrpSpPr>
          <p:nvPr/>
        </p:nvGrpSpPr>
        <p:grpSpPr bwMode="auto">
          <a:xfrm>
            <a:off x="6248400" y="4419600"/>
            <a:ext cx="152400" cy="152400"/>
            <a:chOff x="1728" y="2256"/>
            <a:chExt cx="192" cy="192"/>
          </a:xfrm>
        </p:grpSpPr>
        <p:grpSp>
          <p:nvGrpSpPr>
            <p:cNvPr id="56412" name="Group 181"/>
            <p:cNvGrpSpPr>
              <a:grpSpLocks/>
            </p:cNvGrpSpPr>
            <p:nvPr/>
          </p:nvGrpSpPr>
          <p:grpSpPr bwMode="auto">
            <a:xfrm>
              <a:off x="1728" y="2256"/>
              <a:ext cx="192" cy="192"/>
              <a:chOff x="576" y="2160"/>
              <a:chExt cx="192" cy="192"/>
            </a:xfrm>
          </p:grpSpPr>
          <p:sp>
            <p:nvSpPr>
              <p:cNvPr id="56414" name="Oval 18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5" name="Line 18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13" name="Line 18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80" name="Group 185"/>
          <p:cNvGrpSpPr>
            <a:grpSpLocks/>
          </p:cNvGrpSpPr>
          <p:nvPr/>
        </p:nvGrpSpPr>
        <p:grpSpPr bwMode="auto">
          <a:xfrm>
            <a:off x="4724400" y="4800600"/>
            <a:ext cx="152400" cy="152400"/>
            <a:chOff x="1728" y="2256"/>
            <a:chExt cx="192" cy="192"/>
          </a:xfrm>
        </p:grpSpPr>
        <p:grpSp>
          <p:nvGrpSpPr>
            <p:cNvPr id="56408" name="Group 186"/>
            <p:cNvGrpSpPr>
              <a:grpSpLocks/>
            </p:cNvGrpSpPr>
            <p:nvPr/>
          </p:nvGrpSpPr>
          <p:grpSpPr bwMode="auto">
            <a:xfrm>
              <a:off x="1728" y="2256"/>
              <a:ext cx="192" cy="192"/>
              <a:chOff x="576" y="2160"/>
              <a:chExt cx="192" cy="192"/>
            </a:xfrm>
          </p:grpSpPr>
          <p:sp>
            <p:nvSpPr>
              <p:cNvPr id="56410" name="Oval 18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1" name="Line 18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09" name="Line 189"/>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0158" name="Group 190"/>
          <p:cNvGrpSpPr>
            <a:grpSpLocks/>
          </p:cNvGrpSpPr>
          <p:nvPr/>
        </p:nvGrpSpPr>
        <p:grpSpPr bwMode="auto">
          <a:xfrm>
            <a:off x="4953000" y="4724400"/>
            <a:ext cx="304800" cy="304800"/>
            <a:chOff x="576" y="2160"/>
            <a:chExt cx="192" cy="192"/>
          </a:xfrm>
        </p:grpSpPr>
        <p:sp>
          <p:nvSpPr>
            <p:cNvPr id="56406" name="Oval 19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07" name="Line 19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82" name="Group 193"/>
          <p:cNvGrpSpPr>
            <a:grpSpLocks/>
          </p:cNvGrpSpPr>
          <p:nvPr/>
        </p:nvGrpSpPr>
        <p:grpSpPr bwMode="auto">
          <a:xfrm>
            <a:off x="5334000" y="4800600"/>
            <a:ext cx="152400" cy="152400"/>
            <a:chOff x="1728" y="2256"/>
            <a:chExt cx="192" cy="192"/>
          </a:xfrm>
        </p:grpSpPr>
        <p:grpSp>
          <p:nvGrpSpPr>
            <p:cNvPr id="56402" name="Group 194"/>
            <p:cNvGrpSpPr>
              <a:grpSpLocks/>
            </p:cNvGrpSpPr>
            <p:nvPr/>
          </p:nvGrpSpPr>
          <p:grpSpPr bwMode="auto">
            <a:xfrm>
              <a:off x="1728" y="2256"/>
              <a:ext cx="192" cy="192"/>
              <a:chOff x="576" y="2160"/>
              <a:chExt cx="192" cy="192"/>
            </a:xfrm>
          </p:grpSpPr>
          <p:sp>
            <p:nvSpPr>
              <p:cNvPr id="56404" name="Oval 19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05" name="Line 19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403" name="Line 19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83" name="Group 198"/>
          <p:cNvGrpSpPr>
            <a:grpSpLocks/>
          </p:cNvGrpSpPr>
          <p:nvPr/>
        </p:nvGrpSpPr>
        <p:grpSpPr bwMode="auto">
          <a:xfrm>
            <a:off x="5562600" y="4724400"/>
            <a:ext cx="304800" cy="304800"/>
            <a:chOff x="576" y="2160"/>
            <a:chExt cx="192" cy="192"/>
          </a:xfrm>
        </p:grpSpPr>
        <p:sp>
          <p:nvSpPr>
            <p:cNvPr id="56400" name="Oval 19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01" name="Line 20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84" name="Group 201"/>
          <p:cNvGrpSpPr>
            <a:grpSpLocks/>
          </p:cNvGrpSpPr>
          <p:nvPr/>
        </p:nvGrpSpPr>
        <p:grpSpPr bwMode="auto">
          <a:xfrm>
            <a:off x="5943600" y="4800600"/>
            <a:ext cx="152400" cy="152400"/>
            <a:chOff x="1728" y="2256"/>
            <a:chExt cx="192" cy="192"/>
          </a:xfrm>
        </p:grpSpPr>
        <p:grpSp>
          <p:nvGrpSpPr>
            <p:cNvPr id="56396" name="Group 202"/>
            <p:cNvGrpSpPr>
              <a:grpSpLocks/>
            </p:cNvGrpSpPr>
            <p:nvPr/>
          </p:nvGrpSpPr>
          <p:grpSpPr bwMode="auto">
            <a:xfrm>
              <a:off x="1728" y="2256"/>
              <a:ext cx="192" cy="192"/>
              <a:chOff x="576" y="2160"/>
              <a:chExt cx="192" cy="192"/>
            </a:xfrm>
          </p:grpSpPr>
          <p:sp>
            <p:nvSpPr>
              <p:cNvPr id="56398" name="Oval 20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9" name="Line 20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397" name="Line 20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85" name="Group 206"/>
          <p:cNvGrpSpPr>
            <a:grpSpLocks/>
          </p:cNvGrpSpPr>
          <p:nvPr/>
        </p:nvGrpSpPr>
        <p:grpSpPr bwMode="auto">
          <a:xfrm>
            <a:off x="6172200" y="4724400"/>
            <a:ext cx="304800" cy="304800"/>
            <a:chOff x="576" y="2160"/>
            <a:chExt cx="192" cy="192"/>
          </a:xfrm>
        </p:grpSpPr>
        <p:sp>
          <p:nvSpPr>
            <p:cNvPr id="56394" name="Oval 20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5" name="Line 20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0177" name="Line 209"/>
          <p:cNvSpPr>
            <a:spLocks noChangeShapeType="1"/>
          </p:cNvSpPr>
          <p:nvPr/>
        </p:nvSpPr>
        <p:spPr bwMode="auto">
          <a:xfrm>
            <a:off x="2514600" y="3124200"/>
            <a:ext cx="1828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87" name="Line 210"/>
          <p:cNvSpPr>
            <a:spLocks noChangeShapeType="1"/>
          </p:cNvSpPr>
          <p:nvPr/>
        </p:nvSpPr>
        <p:spPr bwMode="auto">
          <a:xfrm flipH="1">
            <a:off x="4648200" y="3124200"/>
            <a:ext cx="685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88" name="Text Box 211"/>
          <p:cNvSpPr txBox="1">
            <a:spLocks noChangeArrowheads="1"/>
          </p:cNvSpPr>
          <p:nvPr/>
        </p:nvSpPr>
        <p:spPr bwMode="auto">
          <a:xfrm>
            <a:off x="2209800" y="2286000"/>
            <a:ext cx="2362200"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diffusion         current (</a:t>
            </a:r>
            <a:r>
              <a:rPr lang="en-US" sz="2000" i="1">
                <a:solidFill>
                  <a:srgbClr val="FF0000"/>
                </a:solidFill>
              </a:rPr>
              <a:t>I</a:t>
            </a:r>
            <a:r>
              <a:rPr lang="en-US" sz="2000" i="1" baseline="-25000">
                <a:solidFill>
                  <a:srgbClr val="FF0000"/>
                </a:solidFill>
              </a:rPr>
              <a:t>D</a:t>
            </a:r>
            <a:r>
              <a:rPr lang="en-US" sz="2000">
                <a:solidFill>
                  <a:srgbClr val="FF0000"/>
                </a:solidFill>
              </a:rPr>
              <a:t>)</a:t>
            </a:r>
          </a:p>
        </p:txBody>
      </p:sp>
      <p:sp>
        <p:nvSpPr>
          <p:cNvPr id="56389" name="Text Box 212"/>
          <p:cNvSpPr txBox="1">
            <a:spLocks noChangeArrowheads="1"/>
          </p:cNvSpPr>
          <p:nvPr/>
        </p:nvSpPr>
        <p:spPr bwMode="auto">
          <a:xfrm>
            <a:off x="4572000" y="2286000"/>
            <a:ext cx="1905000"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drift         current (</a:t>
            </a:r>
            <a:r>
              <a:rPr lang="en-US" sz="2000" i="1">
                <a:solidFill>
                  <a:srgbClr val="FF0000"/>
                </a:solidFill>
              </a:rPr>
              <a:t>I</a:t>
            </a:r>
            <a:r>
              <a:rPr lang="en-US" sz="2000" i="1" baseline="-25000">
                <a:solidFill>
                  <a:srgbClr val="FF0000"/>
                </a:solidFill>
              </a:rPr>
              <a:t>S</a:t>
            </a:r>
            <a:r>
              <a:rPr lang="en-US" sz="2000">
                <a:solidFill>
                  <a:srgbClr val="FF0000"/>
                </a:solidFill>
              </a:rPr>
              <a:t>)</a:t>
            </a:r>
          </a:p>
        </p:txBody>
      </p:sp>
      <p:sp>
        <p:nvSpPr>
          <p:cNvPr id="2260181" name="Line 213"/>
          <p:cNvSpPr>
            <a:spLocks noChangeShapeType="1"/>
          </p:cNvSpPr>
          <p:nvPr/>
        </p:nvSpPr>
        <p:spPr bwMode="auto">
          <a:xfrm>
            <a:off x="2895600" y="3124200"/>
            <a:ext cx="1447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0182" name="Line 214"/>
          <p:cNvSpPr>
            <a:spLocks noChangeShapeType="1"/>
          </p:cNvSpPr>
          <p:nvPr/>
        </p:nvSpPr>
        <p:spPr bwMode="auto">
          <a:xfrm>
            <a:off x="3276600" y="3124200"/>
            <a:ext cx="1066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92" name="Line 215"/>
          <p:cNvSpPr>
            <a:spLocks noChangeShapeType="1"/>
          </p:cNvSpPr>
          <p:nvPr/>
        </p:nvSpPr>
        <p:spPr bwMode="auto">
          <a:xfrm>
            <a:off x="3581400" y="3124200"/>
            <a:ext cx="7620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0184" name="Line 216"/>
          <p:cNvSpPr>
            <a:spLocks noChangeShapeType="1"/>
          </p:cNvSpPr>
          <p:nvPr/>
        </p:nvSpPr>
        <p:spPr bwMode="auto">
          <a:xfrm>
            <a:off x="2209800" y="3124200"/>
            <a:ext cx="21336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324777261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5.55112E-17 3.3796E-6 L 0.06667 3.3796E-6 " pathEditMode="relative" rAng="0" ptsTypes="AA">
                                      <p:cBhvr>
                                        <p:cTn id="6" dur="1000" fill="hold"/>
                                        <p:tgtEl>
                                          <p:spTgt spid="2259998"/>
                                        </p:tgtEl>
                                        <p:attrNameLst>
                                          <p:attrName>ppt_x</p:attrName>
                                          <p:attrName>ppt_y</p:attrName>
                                        </p:attrNameLst>
                                      </p:cBhvr>
                                      <p:rCtr x="3333" y="0"/>
                                    </p:animMotion>
                                  </p:childTnLst>
                                </p:cTn>
                              </p:par>
                              <p:par>
                                <p:cTn id="7" presetID="35" presetClass="path" presetSubtype="0" accel="50000" decel="50000" fill="hold" nodeType="withEffect">
                                  <p:stCondLst>
                                    <p:cond delay="0"/>
                                  </p:stCondLst>
                                  <p:childTnLst>
                                    <p:animMotion origin="layout" path="M 0 3.3796E-6 L -0.03333 3.3796E-6 " pathEditMode="relative" rAng="0" ptsTypes="AA">
                                      <p:cBhvr>
                                        <p:cTn id="8" dur="1000" fill="hold"/>
                                        <p:tgtEl>
                                          <p:spTgt spid="2260081"/>
                                        </p:tgtEl>
                                        <p:attrNameLst>
                                          <p:attrName>ppt_x</p:attrName>
                                          <p:attrName>ppt_y</p:attrName>
                                        </p:attrNameLst>
                                      </p:cBhvr>
                                      <p:rCtr x="-1667" y="0"/>
                                    </p:animMotion>
                                  </p:childTnLst>
                                </p:cTn>
                              </p:par>
                            </p:childTnLst>
                          </p:cTn>
                        </p:par>
                        <p:par>
                          <p:cTn id="9" fill="hold" nodeType="afterGroup">
                            <p:stCondLst>
                              <p:cond delay="1000"/>
                            </p:stCondLst>
                            <p:childTnLst>
                              <p:par>
                                <p:cTn id="10" presetID="35" presetClass="path" presetSubtype="0" accel="50000" decel="50000" fill="hold" nodeType="afterEffect">
                                  <p:stCondLst>
                                    <p:cond delay="0"/>
                                  </p:stCondLst>
                                  <p:childTnLst>
                                    <p:animMotion origin="layout" path="M -3.33333E-6 -2.81749E-6 L -0.03333 -2.81749E-6 " pathEditMode="relative" rAng="0" ptsTypes="AA">
                                      <p:cBhvr>
                                        <p:cTn id="11" dur="1000" fill="hold"/>
                                        <p:tgtEl>
                                          <p:spTgt spid="2260084"/>
                                        </p:tgtEl>
                                        <p:attrNameLst>
                                          <p:attrName>ppt_x</p:attrName>
                                          <p:attrName>ppt_y</p:attrName>
                                        </p:attrNameLst>
                                      </p:cBhvr>
                                      <p:rCtr x="-1667" y="0"/>
                                    </p:animMotion>
                                  </p:childTnLst>
                                </p:cTn>
                              </p:par>
                              <p:par>
                                <p:cTn id="12" presetID="10" presetClass="exit" presetSubtype="0" fill="hold" grpId="0" nodeType="withEffect">
                                  <p:stCondLst>
                                    <p:cond delay="0"/>
                                  </p:stCondLst>
                                  <p:childTnLst>
                                    <p:animEffect transition="out" filter="fade">
                                      <p:cBhvr>
                                        <p:cTn id="13" dur="1000"/>
                                        <p:tgtEl>
                                          <p:spTgt spid="2260184"/>
                                        </p:tgtEl>
                                      </p:cBhvr>
                                    </p:animEffect>
                                    <p:set>
                                      <p:cBhvr>
                                        <p:cTn id="14" dur="1" fill="hold">
                                          <p:stCondLst>
                                            <p:cond delay="999"/>
                                          </p:stCondLst>
                                        </p:cTn>
                                        <p:tgtEl>
                                          <p:spTgt spid="2260184"/>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2259977"/>
                                        </p:tgtEl>
                                        <p:attrNameLst>
                                          <p:attrName>style.visibility</p:attrName>
                                        </p:attrNameLst>
                                      </p:cBhvr>
                                      <p:to>
                                        <p:strVal val="visible"/>
                                      </p:to>
                                    </p:set>
                                    <p:animEffect transition="in" filter="fade">
                                      <p:cBhvr>
                                        <p:cTn id="17" dur="1000"/>
                                        <p:tgtEl>
                                          <p:spTgt spid="225997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59981"/>
                                        </p:tgtEl>
                                        <p:attrNameLst>
                                          <p:attrName>style.visibility</p:attrName>
                                        </p:attrNameLst>
                                      </p:cBhvr>
                                      <p:to>
                                        <p:strVal val="visible"/>
                                      </p:to>
                                    </p:set>
                                    <p:animEffect transition="in" filter="fade">
                                      <p:cBhvr>
                                        <p:cTn id="20" dur="1000"/>
                                        <p:tgtEl>
                                          <p:spTgt spid="2259981"/>
                                        </p:tgtEl>
                                      </p:cBhvr>
                                    </p:animEffect>
                                  </p:childTnLst>
                                </p:cTn>
                              </p:par>
                              <p:par>
                                <p:cTn id="21" presetID="10" presetClass="exit" presetSubtype="0" fill="hold" nodeType="withEffect">
                                  <p:stCondLst>
                                    <p:cond delay="0"/>
                                  </p:stCondLst>
                                  <p:childTnLst>
                                    <p:animEffect transition="out" filter="fade">
                                      <p:cBhvr>
                                        <p:cTn id="22" dur="1000"/>
                                        <p:tgtEl>
                                          <p:spTgt spid="2259998"/>
                                        </p:tgtEl>
                                      </p:cBhvr>
                                    </p:animEffect>
                                    <p:set>
                                      <p:cBhvr>
                                        <p:cTn id="23" dur="1" fill="hold">
                                          <p:stCondLst>
                                            <p:cond delay="999"/>
                                          </p:stCondLst>
                                        </p:cTn>
                                        <p:tgtEl>
                                          <p:spTgt spid="225999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2260081"/>
                                        </p:tgtEl>
                                      </p:cBhvr>
                                    </p:animEffect>
                                    <p:set>
                                      <p:cBhvr>
                                        <p:cTn id="26" dur="1" fill="hold">
                                          <p:stCondLst>
                                            <p:cond delay="999"/>
                                          </p:stCondLst>
                                        </p:cTn>
                                        <p:tgtEl>
                                          <p:spTgt spid="2260081"/>
                                        </p:tgtEl>
                                        <p:attrNameLst>
                                          <p:attrName>style.visibility</p:attrName>
                                        </p:attrNameLst>
                                      </p:cBhvr>
                                      <p:to>
                                        <p:strVal val="hidden"/>
                                      </p:to>
                                    </p:set>
                                  </p:childTnLst>
                                </p:cTn>
                              </p:par>
                              <p:par>
                                <p:cTn id="27" presetID="63" presetClass="path" presetSubtype="0" accel="50000" decel="50000" fill="hold" nodeType="withEffect">
                                  <p:stCondLst>
                                    <p:cond delay="0"/>
                                  </p:stCondLst>
                                  <p:childTnLst>
                                    <p:animMotion origin="layout" path="M -3.33333E-6 3.98334E-6 L 0.03334 3.98334E-6 " pathEditMode="relative" rAng="0" ptsTypes="AA">
                                      <p:cBhvr>
                                        <p:cTn id="28" dur="1000" fill="hold"/>
                                        <p:tgtEl>
                                          <p:spTgt spid="2260028"/>
                                        </p:tgtEl>
                                        <p:attrNameLst>
                                          <p:attrName>ppt_x</p:attrName>
                                          <p:attrName>ppt_y</p:attrName>
                                        </p:attrNameLst>
                                      </p:cBhvr>
                                      <p:rCtr x="1667" y="0"/>
                                    </p:animMotion>
                                  </p:childTnLst>
                                </p:cTn>
                              </p:par>
                              <p:par>
                                <p:cTn id="29" presetID="35" presetClass="path" presetSubtype="0" accel="50000" decel="50000" fill="hold" nodeType="withEffect">
                                  <p:stCondLst>
                                    <p:cond delay="0"/>
                                  </p:stCondLst>
                                  <p:childTnLst>
                                    <p:animMotion origin="layout" path="M -3.33333E-6 -3.62248E-6 L -0.06666 -3.62248E-6 " pathEditMode="relative" rAng="0" ptsTypes="AA">
                                      <p:cBhvr>
                                        <p:cTn id="30" dur="1000" fill="hold"/>
                                        <p:tgtEl>
                                          <p:spTgt spid="2260110"/>
                                        </p:tgtEl>
                                        <p:attrNameLst>
                                          <p:attrName>ppt_x</p:attrName>
                                          <p:attrName>ppt_y</p:attrName>
                                        </p:attrNameLst>
                                      </p:cBhvr>
                                      <p:rCtr x="-3333" y="0"/>
                                    </p:animMotion>
                                  </p:childTnLst>
                                </p:cTn>
                              </p:par>
                            </p:childTnLst>
                          </p:cTn>
                        </p:par>
                        <p:par>
                          <p:cTn id="31" fill="hold" nodeType="afterGroup">
                            <p:stCondLst>
                              <p:cond delay="2000"/>
                            </p:stCondLst>
                            <p:childTnLst>
                              <p:par>
                                <p:cTn id="32" presetID="63" presetClass="path" presetSubtype="0" accel="50000" decel="50000" fill="hold" nodeType="afterEffect">
                                  <p:stCondLst>
                                    <p:cond delay="0"/>
                                  </p:stCondLst>
                                  <p:childTnLst>
                                    <p:animMotion origin="layout" path="M 5.55112E-17 9.85427E-7 L 0.03333 9.85427E-7 " pathEditMode="relative" rAng="0" ptsTypes="AA">
                                      <p:cBhvr>
                                        <p:cTn id="33" dur="1000" fill="hold"/>
                                        <p:tgtEl>
                                          <p:spTgt spid="2260025"/>
                                        </p:tgtEl>
                                        <p:attrNameLst>
                                          <p:attrName>ppt_x</p:attrName>
                                          <p:attrName>ppt_y</p:attrName>
                                        </p:attrNameLst>
                                      </p:cBhvr>
                                      <p:rCtr x="1667" y="0"/>
                                    </p:animMotion>
                                  </p:childTnLst>
                                </p:cTn>
                              </p:par>
                              <p:par>
                                <p:cTn id="34" presetID="10" presetClass="exit" presetSubtype="0" fill="hold" grpId="0" nodeType="withEffect">
                                  <p:stCondLst>
                                    <p:cond delay="0"/>
                                  </p:stCondLst>
                                  <p:childTnLst>
                                    <p:animEffect transition="out" filter="fade">
                                      <p:cBhvr>
                                        <p:cTn id="35" dur="1000"/>
                                        <p:tgtEl>
                                          <p:spTgt spid="2260177"/>
                                        </p:tgtEl>
                                      </p:cBhvr>
                                    </p:animEffect>
                                    <p:set>
                                      <p:cBhvr>
                                        <p:cTn id="36" dur="1" fill="hold">
                                          <p:stCondLst>
                                            <p:cond delay="999"/>
                                          </p:stCondLst>
                                        </p:cTn>
                                        <p:tgtEl>
                                          <p:spTgt spid="226017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259982"/>
                                        </p:tgtEl>
                                        <p:attrNameLst>
                                          <p:attrName>style.visibility</p:attrName>
                                        </p:attrNameLst>
                                      </p:cBhvr>
                                      <p:to>
                                        <p:strVal val="visible"/>
                                      </p:to>
                                    </p:set>
                                    <p:animEffect transition="in" filter="fade">
                                      <p:cBhvr>
                                        <p:cTn id="39" dur="1000"/>
                                        <p:tgtEl>
                                          <p:spTgt spid="22599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59978"/>
                                        </p:tgtEl>
                                        <p:attrNameLst>
                                          <p:attrName>style.visibility</p:attrName>
                                        </p:attrNameLst>
                                      </p:cBhvr>
                                      <p:to>
                                        <p:strVal val="visible"/>
                                      </p:to>
                                    </p:set>
                                    <p:animEffect transition="in" filter="fade">
                                      <p:cBhvr>
                                        <p:cTn id="42" dur="1000"/>
                                        <p:tgtEl>
                                          <p:spTgt spid="2259978"/>
                                        </p:tgtEl>
                                      </p:cBhvr>
                                    </p:animEffect>
                                  </p:childTnLst>
                                </p:cTn>
                              </p:par>
                              <p:par>
                                <p:cTn id="43" presetID="10" presetClass="exit" presetSubtype="0" fill="hold" nodeType="withEffect">
                                  <p:stCondLst>
                                    <p:cond delay="0"/>
                                  </p:stCondLst>
                                  <p:childTnLst>
                                    <p:animEffect transition="out" filter="fade">
                                      <p:cBhvr>
                                        <p:cTn id="44" dur="1000"/>
                                        <p:tgtEl>
                                          <p:spTgt spid="2260028"/>
                                        </p:tgtEl>
                                      </p:cBhvr>
                                    </p:animEffect>
                                    <p:set>
                                      <p:cBhvr>
                                        <p:cTn id="45" dur="1" fill="hold">
                                          <p:stCondLst>
                                            <p:cond delay="999"/>
                                          </p:stCondLst>
                                        </p:cTn>
                                        <p:tgtEl>
                                          <p:spTgt spid="226002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2260110"/>
                                        </p:tgtEl>
                                      </p:cBhvr>
                                    </p:animEffect>
                                    <p:set>
                                      <p:cBhvr>
                                        <p:cTn id="48" dur="1" fill="hold">
                                          <p:stCondLst>
                                            <p:cond delay="999"/>
                                          </p:stCondLst>
                                        </p:cTn>
                                        <p:tgtEl>
                                          <p:spTgt spid="2260110"/>
                                        </p:tgtEl>
                                        <p:attrNameLst>
                                          <p:attrName>style.visibility</p:attrName>
                                        </p:attrNameLst>
                                      </p:cBhvr>
                                      <p:to>
                                        <p:strVal val="hidden"/>
                                      </p:to>
                                    </p:set>
                                  </p:childTnLst>
                                </p:cTn>
                              </p:par>
                              <p:par>
                                <p:cTn id="49" presetID="63" presetClass="path" presetSubtype="0" accel="50000" decel="50000" fill="hold" nodeType="withEffect">
                                  <p:stCondLst>
                                    <p:cond delay="0"/>
                                  </p:stCondLst>
                                  <p:childTnLst>
                                    <p:animMotion origin="layout" path="M 5.55112E-17 5.82929E-7 L 0.06667 5.82929E-7 " pathEditMode="relative" rAng="0" ptsTypes="AA">
                                      <p:cBhvr>
                                        <p:cTn id="50" dur="1000" fill="hold"/>
                                        <p:tgtEl>
                                          <p:spTgt spid="2260046"/>
                                        </p:tgtEl>
                                        <p:attrNameLst>
                                          <p:attrName>ppt_x</p:attrName>
                                          <p:attrName>ppt_y</p:attrName>
                                        </p:attrNameLst>
                                      </p:cBhvr>
                                      <p:rCtr x="3333" y="0"/>
                                    </p:animMotion>
                                  </p:childTnLst>
                                </p:cTn>
                              </p:par>
                              <p:par>
                                <p:cTn id="51" presetID="35" presetClass="path" presetSubtype="0" accel="50000" decel="50000" fill="hold" nodeType="withEffect">
                                  <p:stCondLst>
                                    <p:cond delay="0"/>
                                  </p:stCondLst>
                                  <p:childTnLst>
                                    <p:animMotion origin="layout" path="M 0 -6.24566E-7 L -0.03333 -6.24566E-7 " pathEditMode="relative" rAng="0" ptsTypes="AA">
                                      <p:cBhvr>
                                        <p:cTn id="52" dur="1000" fill="hold"/>
                                        <p:tgtEl>
                                          <p:spTgt spid="2260129"/>
                                        </p:tgtEl>
                                        <p:attrNameLst>
                                          <p:attrName>ppt_x</p:attrName>
                                          <p:attrName>ppt_y</p:attrName>
                                        </p:attrNameLst>
                                      </p:cBhvr>
                                      <p:rCtr x="-1667" y="0"/>
                                    </p:animMotion>
                                  </p:childTnLst>
                                </p:cTn>
                              </p:par>
                            </p:childTnLst>
                          </p:cTn>
                        </p:par>
                        <p:par>
                          <p:cTn id="53" fill="hold" nodeType="afterGroup">
                            <p:stCondLst>
                              <p:cond delay="3000"/>
                            </p:stCondLst>
                            <p:childTnLst>
                              <p:par>
                                <p:cTn id="54" presetID="35" presetClass="path" presetSubtype="0" accel="50000" decel="50000" fill="hold" nodeType="afterEffect">
                                  <p:stCondLst>
                                    <p:cond delay="0"/>
                                  </p:stCondLst>
                                  <p:childTnLst>
                                    <p:animMotion origin="layout" path="M -3.33333E-6 5.82929E-7 L -0.03333 5.82929E-7 " pathEditMode="relative" rAng="0" ptsTypes="AA">
                                      <p:cBhvr>
                                        <p:cTn id="55" dur="1000" fill="hold"/>
                                        <p:tgtEl>
                                          <p:spTgt spid="2260132"/>
                                        </p:tgtEl>
                                        <p:attrNameLst>
                                          <p:attrName>ppt_x</p:attrName>
                                          <p:attrName>ppt_y</p:attrName>
                                        </p:attrNameLst>
                                      </p:cBhvr>
                                      <p:rCtr x="-1667" y="0"/>
                                    </p:animMotion>
                                  </p:childTnLst>
                                </p:cTn>
                              </p:par>
                              <p:par>
                                <p:cTn id="56" presetID="10" presetClass="exit" presetSubtype="0" fill="hold" grpId="0" nodeType="withEffect">
                                  <p:stCondLst>
                                    <p:cond delay="0"/>
                                  </p:stCondLst>
                                  <p:childTnLst>
                                    <p:animEffect transition="out" filter="fade">
                                      <p:cBhvr>
                                        <p:cTn id="57" dur="1000"/>
                                        <p:tgtEl>
                                          <p:spTgt spid="2260181"/>
                                        </p:tgtEl>
                                      </p:cBhvr>
                                    </p:animEffect>
                                    <p:set>
                                      <p:cBhvr>
                                        <p:cTn id="58" dur="1" fill="hold">
                                          <p:stCondLst>
                                            <p:cond delay="999"/>
                                          </p:stCondLst>
                                        </p:cTn>
                                        <p:tgtEl>
                                          <p:spTgt spid="2260181"/>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2259983"/>
                                        </p:tgtEl>
                                        <p:attrNameLst>
                                          <p:attrName>style.visibility</p:attrName>
                                        </p:attrNameLst>
                                      </p:cBhvr>
                                      <p:to>
                                        <p:strVal val="visible"/>
                                      </p:to>
                                    </p:set>
                                    <p:animEffect transition="in" filter="fade">
                                      <p:cBhvr>
                                        <p:cTn id="61" dur="1000"/>
                                        <p:tgtEl>
                                          <p:spTgt spid="22599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59979"/>
                                        </p:tgtEl>
                                        <p:attrNameLst>
                                          <p:attrName>style.visibility</p:attrName>
                                        </p:attrNameLst>
                                      </p:cBhvr>
                                      <p:to>
                                        <p:strVal val="visible"/>
                                      </p:to>
                                    </p:set>
                                    <p:animEffect transition="in" filter="fade">
                                      <p:cBhvr>
                                        <p:cTn id="64" dur="1000"/>
                                        <p:tgtEl>
                                          <p:spTgt spid="2259979"/>
                                        </p:tgtEl>
                                      </p:cBhvr>
                                    </p:animEffect>
                                  </p:childTnLst>
                                </p:cTn>
                              </p:par>
                              <p:par>
                                <p:cTn id="65" presetID="10" presetClass="exit" presetSubtype="0" fill="hold" nodeType="withEffect">
                                  <p:stCondLst>
                                    <p:cond delay="0"/>
                                  </p:stCondLst>
                                  <p:childTnLst>
                                    <p:animEffect transition="out" filter="fade">
                                      <p:cBhvr>
                                        <p:cTn id="66" dur="1000"/>
                                        <p:tgtEl>
                                          <p:spTgt spid="2260046"/>
                                        </p:tgtEl>
                                      </p:cBhvr>
                                    </p:animEffect>
                                    <p:set>
                                      <p:cBhvr>
                                        <p:cTn id="67" dur="1" fill="hold">
                                          <p:stCondLst>
                                            <p:cond delay="999"/>
                                          </p:stCondLst>
                                        </p:cTn>
                                        <p:tgtEl>
                                          <p:spTgt spid="226004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2260129"/>
                                        </p:tgtEl>
                                      </p:cBhvr>
                                    </p:animEffect>
                                    <p:set>
                                      <p:cBhvr>
                                        <p:cTn id="70" dur="1" fill="hold">
                                          <p:stCondLst>
                                            <p:cond delay="999"/>
                                          </p:stCondLst>
                                        </p:cTn>
                                        <p:tgtEl>
                                          <p:spTgt spid="2260129"/>
                                        </p:tgtEl>
                                        <p:attrNameLst>
                                          <p:attrName>style.visibility</p:attrName>
                                        </p:attrNameLst>
                                      </p:cBhvr>
                                      <p:to>
                                        <p:strVal val="hidden"/>
                                      </p:to>
                                    </p:set>
                                  </p:childTnLst>
                                </p:cTn>
                              </p:par>
                              <p:par>
                                <p:cTn id="71" presetID="63" presetClass="path" presetSubtype="0" accel="50000" decel="50000" fill="hold" nodeType="withEffect">
                                  <p:stCondLst>
                                    <p:cond delay="0"/>
                                  </p:stCondLst>
                                  <p:childTnLst>
                                    <p:animMotion origin="layout" path="M -3.33333E-6 -1.42956E-6 L 0.03334 -1.42956E-6 " pathEditMode="relative" rAng="0" ptsTypes="AA">
                                      <p:cBhvr>
                                        <p:cTn id="72" dur="1000" fill="hold"/>
                                        <p:tgtEl>
                                          <p:spTgt spid="2260076"/>
                                        </p:tgtEl>
                                        <p:attrNameLst>
                                          <p:attrName>ppt_x</p:attrName>
                                          <p:attrName>ppt_y</p:attrName>
                                        </p:attrNameLst>
                                      </p:cBhvr>
                                      <p:rCtr x="1667" y="0"/>
                                    </p:animMotion>
                                  </p:childTnLst>
                                </p:cTn>
                              </p:par>
                              <p:par>
                                <p:cTn id="73" presetID="35" presetClass="path" presetSubtype="0" accel="50000" decel="50000" fill="hold" nodeType="withEffect">
                                  <p:stCondLst>
                                    <p:cond delay="0"/>
                                  </p:stCondLst>
                                  <p:childTnLst>
                                    <p:animMotion origin="layout" path="M -3.33333E-6 -1.22831E-6 L -0.06666 -1.22831E-6 " pathEditMode="relative" rAng="0" ptsTypes="AA">
                                      <p:cBhvr>
                                        <p:cTn id="74" dur="1000" fill="hold"/>
                                        <p:tgtEl>
                                          <p:spTgt spid="2260158"/>
                                        </p:tgtEl>
                                        <p:attrNameLst>
                                          <p:attrName>ppt_x</p:attrName>
                                          <p:attrName>ppt_y</p:attrName>
                                        </p:attrNameLst>
                                      </p:cBhvr>
                                      <p:rCtr x="-3333" y="0"/>
                                    </p:animMotion>
                                  </p:childTnLst>
                                </p:cTn>
                              </p:par>
                            </p:childTnLst>
                          </p:cTn>
                        </p:par>
                        <p:par>
                          <p:cTn id="75" fill="hold" nodeType="afterGroup">
                            <p:stCondLst>
                              <p:cond delay="4000"/>
                            </p:stCondLst>
                            <p:childTnLst>
                              <p:par>
                                <p:cTn id="76" presetID="63" presetClass="path" presetSubtype="0" accel="50000" decel="50000" fill="hold" nodeType="afterEffect">
                                  <p:stCondLst>
                                    <p:cond delay="0"/>
                                  </p:stCondLst>
                                  <p:childTnLst>
                                    <p:animMotion origin="layout" path="M 5.55112E-17 -4.62873E-6 L 0.03333 -4.62873E-6 " pathEditMode="relative" rAng="0" ptsTypes="AA">
                                      <p:cBhvr>
                                        <p:cTn id="77" dur="1000" fill="hold"/>
                                        <p:tgtEl>
                                          <p:spTgt spid="2260073"/>
                                        </p:tgtEl>
                                        <p:attrNameLst>
                                          <p:attrName>ppt_x</p:attrName>
                                          <p:attrName>ppt_y</p:attrName>
                                        </p:attrNameLst>
                                      </p:cBhvr>
                                      <p:rCtr x="1667" y="0"/>
                                    </p:animMotion>
                                  </p:childTnLst>
                                </p:cTn>
                              </p:par>
                              <p:par>
                                <p:cTn id="78" presetID="10" presetClass="exit" presetSubtype="0" fill="hold" grpId="0" nodeType="withEffect">
                                  <p:stCondLst>
                                    <p:cond delay="0"/>
                                  </p:stCondLst>
                                  <p:childTnLst>
                                    <p:animEffect transition="out" filter="fade">
                                      <p:cBhvr>
                                        <p:cTn id="79" dur="1000"/>
                                        <p:tgtEl>
                                          <p:spTgt spid="2260182"/>
                                        </p:tgtEl>
                                      </p:cBhvr>
                                    </p:animEffect>
                                    <p:set>
                                      <p:cBhvr>
                                        <p:cTn id="80" dur="1" fill="hold">
                                          <p:stCondLst>
                                            <p:cond delay="999"/>
                                          </p:stCondLst>
                                        </p:cTn>
                                        <p:tgtEl>
                                          <p:spTgt spid="2260182"/>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2259984"/>
                                        </p:tgtEl>
                                        <p:attrNameLst>
                                          <p:attrName>style.visibility</p:attrName>
                                        </p:attrNameLst>
                                      </p:cBhvr>
                                      <p:to>
                                        <p:strVal val="visible"/>
                                      </p:to>
                                    </p:set>
                                    <p:animEffect transition="in" filter="fade">
                                      <p:cBhvr>
                                        <p:cTn id="83" dur="1000"/>
                                        <p:tgtEl>
                                          <p:spTgt spid="225998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259980"/>
                                        </p:tgtEl>
                                        <p:attrNameLst>
                                          <p:attrName>style.visibility</p:attrName>
                                        </p:attrNameLst>
                                      </p:cBhvr>
                                      <p:to>
                                        <p:strVal val="visible"/>
                                      </p:to>
                                    </p:set>
                                    <p:animEffect transition="in" filter="fade">
                                      <p:cBhvr>
                                        <p:cTn id="86" dur="1000"/>
                                        <p:tgtEl>
                                          <p:spTgt spid="2259980"/>
                                        </p:tgtEl>
                                      </p:cBhvr>
                                    </p:animEffect>
                                  </p:childTnLst>
                                </p:cTn>
                              </p:par>
                              <p:par>
                                <p:cTn id="87" presetID="10" presetClass="exit" presetSubtype="0" fill="hold" nodeType="withEffect">
                                  <p:stCondLst>
                                    <p:cond delay="0"/>
                                  </p:stCondLst>
                                  <p:childTnLst>
                                    <p:animEffect transition="out" filter="fade">
                                      <p:cBhvr>
                                        <p:cTn id="88" dur="1000"/>
                                        <p:tgtEl>
                                          <p:spTgt spid="2260076"/>
                                        </p:tgtEl>
                                      </p:cBhvr>
                                    </p:animEffect>
                                    <p:set>
                                      <p:cBhvr>
                                        <p:cTn id="89" dur="1" fill="hold">
                                          <p:stCondLst>
                                            <p:cond delay="999"/>
                                          </p:stCondLst>
                                        </p:cTn>
                                        <p:tgtEl>
                                          <p:spTgt spid="226007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2260158"/>
                                        </p:tgtEl>
                                      </p:cBhvr>
                                    </p:animEffect>
                                    <p:set>
                                      <p:cBhvr>
                                        <p:cTn id="92" dur="1" fill="hold">
                                          <p:stCondLst>
                                            <p:cond delay="999"/>
                                          </p:stCondLst>
                                        </p:cTn>
                                        <p:tgtEl>
                                          <p:spTgt spid="2260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9977" grpId="0" animBg="1"/>
      <p:bldP spid="2259978" grpId="0" animBg="1"/>
      <p:bldP spid="2259979" grpId="0" animBg="1"/>
      <p:bldP spid="2259980" grpId="0" animBg="1"/>
      <p:bldP spid="2259981" grpId="0" animBg="1"/>
      <p:bldP spid="2259982" grpId="0" animBg="1"/>
      <p:bldP spid="2259983" grpId="0" animBg="1"/>
      <p:bldP spid="2259984" grpId="0" animBg="1"/>
      <p:bldP spid="2260177" grpId="0" animBg="1"/>
      <p:bldP spid="2260181" grpId="0" animBg="1"/>
      <p:bldP spid="2260182" grpId="0" animBg="1"/>
      <p:bldP spid="226018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685800" y="533400"/>
            <a:ext cx="7772400" cy="914400"/>
          </a:xfrm>
        </p:spPr>
        <p:txBody>
          <a:bodyPr>
            <a:normAutofit/>
          </a:bodyPr>
          <a:lstStyle/>
          <a:p>
            <a:pPr eaLnBrk="1" hangingPunct="1"/>
            <a:r>
              <a:rPr lang="en-US" sz="3200" b="0" dirty="0" smtClean="0"/>
              <a:t>4.2. </a:t>
            </a:r>
            <a:r>
              <a:rPr lang="en-US" sz="3200" dirty="0" smtClean="0"/>
              <a:t>Operation with Open-Circuit Terminals</a:t>
            </a:r>
          </a:p>
        </p:txBody>
      </p:sp>
      <p:sp>
        <p:nvSpPr>
          <p:cNvPr id="61444" name="Rectangle 3"/>
          <p:cNvSpPr>
            <a:spLocks noGrp="1" noChangeArrowheads="1"/>
          </p:cNvSpPr>
          <p:nvPr>
            <p:ph type="body" sz="half" idx="1"/>
          </p:nvPr>
        </p:nvSpPr>
        <p:spPr>
          <a:xfrm>
            <a:off x="609600" y="2099733"/>
            <a:ext cx="3657600" cy="3234267"/>
          </a:xfrm>
        </p:spPr>
        <p:txBody>
          <a:bodyPr>
            <a:normAutofit/>
          </a:bodyPr>
          <a:lstStyle/>
          <a:p>
            <a:pPr eaLnBrk="1" hangingPunct="1"/>
            <a:r>
              <a:rPr lang="en-US" b="1" dirty="0" smtClean="0">
                <a:solidFill>
                  <a:srgbClr val="FF0000"/>
                </a:solidFill>
              </a:rPr>
              <a:t>Q:</a:t>
            </a:r>
            <a:r>
              <a:rPr lang="en-US" dirty="0" smtClean="0">
                <a:solidFill>
                  <a:srgbClr val="FF0000"/>
                </a:solidFill>
              </a:rPr>
              <a:t> </a:t>
            </a:r>
            <a:r>
              <a:rPr lang="en-US" dirty="0" smtClean="0"/>
              <a:t>How is the </a:t>
            </a:r>
            <a:r>
              <a:rPr lang="en-US" dirty="0" smtClean="0">
                <a:solidFill>
                  <a:srgbClr val="FF0000"/>
                </a:solidFill>
              </a:rPr>
              <a:t>charge stored</a:t>
            </a:r>
            <a:r>
              <a:rPr lang="en-US" dirty="0" smtClean="0"/>
              <a:t> in both sides of the depletion region defined?</a:t>
            </a:r>
          </a:p>
          <a:p>
            <a:pPr lvl="1" eaLnBrk="1" hangingPunct="1"/>
            <a:r>
              <a:rPr lang="en-US" sz="2400" b="1" dirty="0" smtClean="0">
                <a:solidFill>
                  <a:srgbClr val="008000"/>
                </a:solidFill>
              </a:rPr>
              <a:t>A:</a:t>
            </a:r>
            <a:r>
              <a:rPr lang="en-US" sz="2400" dirty="0" smtClean="0"/>
              <a:t> Refer to equations to right.  Note that these values should equal one another.</a:t>
            </a:r>
          </a:p>
        </p:txBody>
      </p:sp>
      <p:graphicFrame>
        <p:nvGraphicFramePr>
          <p:cNvPr id="61445" name="Object 4"/>
          <p:cNvGraphicFramePr>
            <a:graphicFrameLocks noGrp="1" noChangeAspect="1"/>
          </p:cNvGraphicFramePr>
          <p:nvPr>
            <p:ph sz="half" idx="2"/>
            <p:extLst>
              <p:ext uri="{D42A27DB-BD31-4B8C-83A1-F6EECF244321}">
                <p14:modId xmlns:p14="http://schemas.microsoft.com/office/powerpoint/2010/main" val="4014514770"/>
              </p:ext>
            </p:extLst>
          </p:nvPr>
        </p:nvGraphicFramePr>
        <p:xfrm>
          <a:off x="4267200" y="1447800"/>
          <a:ext cx="4479925" cy="4941888"/>
        </p:xfrm>
        <a:graphic>
          <a:graphicData uri="http://schemas.openxmlformats.org/presentationml/2006/ole">
            <mc:AlternateContent xmlns:mc="http://schemas.openxmlformats.org/markup-compatibility/2006">
              <mc:Choice xmlns:v="urn:schemas-microsoft-com:vml" Requires="v">
                <p:oleObj spid="_x0000_s21607" name="Equation" r:id="rId3" imgW="1600200" imgH="1765080" progId="Equation.DSMT4">
                  <p:embed/>
                </p:oleObj>
              </mc:Choice>
              <mc:Fallback>
                <p:oleObj name="Equation" r:id="rId3" imgW="1600200" imgH="1765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447800"/>
                        <a:ext cx="4479925" cy="4941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76200" cmpd="sng">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57</a:t>
            </a:fld>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7" name="Rectangle 6"/>
          <p:cNvSpPr/>
          <p:nvPr/>
        </p:nvSpPr>
        <p:spPr>
          <a:xfrm>
            <a:off x="4769485" y="3124200"/>
            <a:ext cx="1310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69485" y="2942224"/>
            <a:ext cx="3383280" cy="181976"/>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70867" y="4172990"/>
            <a:ext cx="1310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93970" y="4694824"/>
            <a:ext cx="3383280" cy="181976"/>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97304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47700" y="733926"/>
            <a:ext cx="7848600" cy="1295400"/>
          </a:xfrm>
        </p:spPr>
        <p:txBody>
          <a:bodyPr>
            <a:normAutofit/>
          </a:bodyPr>
          <a:lstStyle/>
          <a:p>
            <a:pPr eaLnBrk="1" hangingPunct="1"/>
            <a:r>
              <a:rPr lang="en-US" sz="3200" b="0" dirty="0" smtClean="0"/>
              <a:t>4.2. </a:t>
            </a:r>
            <a:r>
              <a:rPr lang="en-US" sz="3200" dirty="0" smtClean="0"/>
              <a:t>Operation with Open-Circuit Terminals</a:t>
            </a:r>
          </a:p>
        </p:txBody>
      </p:sp>
      <p:sp>
        <p:nvSpPr>
          <p:cNvPr id="62468" name="Rectangle 3"/>
          <p:cNvSpPr>
            <a:spLocks noGrp="1" noChangeArrowheads="1"/>
          </p:cNvSpPr>
          <p:nvPr>
            <p:ph type="body" sz="half" idx="1"/>
          </p:nvPr>
        </p:nvSpPr>
        <p:spPr>
          <a:xfrm>
            <a:off x="838200" y="2057400"/>
            <a:ext cx="7467600" cy="4038600"/>
          </a:xfrm>
        </p:spPr>
        <p:txBody>
          <a:bodyPr>
            <a:normAutofit/>
          </a:bodyPr>
          <a:lstStyle/>
          <a:p>
            <a:pPr eaLnBrk="1" hangingPunct="1"/>
            <a:r>
              <a:rPr lang="en-US" b="1" dirty="0" smtClean="0">
                <a:solidFill>
                  <a:srgbClr val="FF0000"/>
                </a:solidFill>
              </a:rPr>
              <a:t>Q:</a:t>
            </a:r>
            <a:r>
              <a:rPr lang="en-US" dirty="0" smtClean="0">
                <a:solidFill>
                  <a:srgbClr val="FF0000"/>
                </a:solidFill>
              </a:rPr>
              <a:t> </a:t>
            </a:r>
            <a:r>
              <a:rPr lang="en-US" dirty="0" smtClean="0"/>
              <a:t>What information can be derived from this equality?</a:t>
            </a:r>
          </a:p>
          <a:p>
            <a:pPr lvl="1" eaLnBrk="1" hangingPunct="1"/>
            <a:r>
              <a:rPr lang="en-US" sz="2400" b="1" dirty="0" smtClean="0">
                <a:solidFill>
                  <a:srgbClr val="008000"/>
                </a:solidFill>
              </a:rPr>
              <a:t>A:</a:t>
            </a:r>
            <a:r>
              <a:rPr lang="en-US" sz="2400" dirty="0" smtClean="0">
                <a:solidFill>
                  <a:srgbClr val="FF0000"/>
                </a:solidFill>
              </a:rPr>
              <a:t> </a:t>
            </a:r>
            <a:r>
              <a:rPr lang="en-US" sz="2400" dirty="0" smtClean="0"/>
              <a:t>In reality, the depletion region exists almost entirely on </a:t>
            </a:r>
            <a:r>
              <a:rPr lang="en-US" sz="2400" dirty="0" smtClean="0">
                <a:solidFill>
                  <a:srgbClr val="FF0000"/>
                </a:solidFill>
              </a:rPr>
              <a:t>one side </a:t>
            </a:r>
            <a:r>
              <a:rPr lang="en-US" sz="2400" dirty="0" smtClean="0"/>
              <a:t>of the </a:t>
            </a:r>
            <a:r>
              <a:rPr lang="en-US" sz="2400" i="1" dirty="0" err="1" smtClean="0"/>
              <a:t>pn</a:t>
            </a:r>
            <a:r>
              <a:rPr lang="en-US" sz="2400" dirty="0" smtClean="0"/>
              <a:t>-junction – due to great disparity between </a:t>
            </a:r>
            <a:r>
              <a:rPr lang="en-US" sz="2400" i="1" dirty="0" smtClean="0"/>
              <a:t>N</a:t>
            </a:r>
            <a:r>
              <a:rPr lang="en-US" sz="2400" i="1" baseline="-25000" dirty="0" smtClean="0"/>
              <a:t>A</a:t>
            </a:r>
            <a:r>
              <a:rPr lang="en-US" sz="2400" dirty="0" smtClean="0"/>
              <a:t> &gt; </a:t>
            </a:r>
            <a:r>
              <a:rPr lang="en-US" sz="2400" i="1" dirty="0" smtClean="0"/>
              <a:t>N</a:t>
            </a:r>
            <a:r>
              <a:rPr lang="en-US" sz="2400" i="1" baseline="-25000" dirty="0" smtClean="0"/>
              <a:t>D</a:t>
            </a:r>
            <a:r>
              <a:rPr lang="en-US" sz="2400" dirty="0" smtClean="0"/>
              <a:t>.</a:t>
            </a:r>
          </a:p>
        </p:txBody>
      </p:sp>
      <p:graphicFrame>
        <p:nvGraphicFramePr>
          <p:cNvPr id="62469" name="Object 4"/>
          <p:cNvGraphicFramePr>
            <a:graphicFrameLocks noGrp="1" noChangeAspect="1"/>
          </p:cNvGraphicFramePr>
          <p:nvPr>
            <p:ph sz="half" idx="2"/>
          </p:nvPr>
        </p:nvGraphicFramePr>
        <p:xfrm>
          <a:off x="1376363" y="4419600"/>
          <a:ext cx="6472237" cy="1066800"/>
        </p:xfrm>
        <a:graphic>
          <a:graphicData uri="http://schemas.openxmlformats.org/presentationml/2006/ole">
            <mc:AlternateContent xmlns:mc="http://schemas.openxmlformats.org/markup-compatibility/2006">
              <mc:Choice xmlns:v="urn:schemas-microsoft-com:vml" Requires="v">
                <p:oleObj spid="_x0000_s22631" name="Equation" r:id="rId3" imgW="2311400" imgH="381000" progId="Equation.DSMT4">
                  <p:embed/>
                </p:oleObj>
              </mc:Choice>
              <mc:Fallback>
                <p:oleObj name="Equation" r:id="rId3" imgW="2311400" imgH="381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3" y="4419600"/>
                        <a:ext cx="6472237"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sng">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58</a:t>
            </a:fld>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7" name="Rectangle 6"/>
          <p:cNvSpPr/>
          <p:nvPr/>
        </p:nvSpPr>
        <p:spPr>
          <a:xfrm>
            <a:off x="5091542" y="4637582"/>
            <a:ext cx="1310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59645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838200" y="152400"/>
            <a:ext cx="7620000" cy="1295400"/>
          </a:xfrm>
        </p:spPr>
        <p:txBody>
          <a:bodyPr>
            <a:normAutofit/>
          </a:bodyPr>
          <a:lstStyle/>
          <a:p>
            <a:pPr eaLnBrk="1" hangingPunct="1"/>
            <a:r>
              <a:rPr lang="en-US" sz="3200" b="0" dirty="0" smtClean="0"/>
              <a:t>4.2. </a:t>
            </a:r>
            <a:r>
              <a:rPr lang="en-US" sz="3200" dirty="0" smtClean="0"/>
              <a:t>Operation with Open-Circuit Terminals</a:t>
            </a:r>
          </a:p>
        </p:txBody>
      </p:sp>
      <p:sp>
        <p:nvSpPr>
          <p:cNvPr id="63492" name="Rectangle 3"/>
          <p:cNvSpPr>
            <a:spLocks noGrp="1" noChangeArrowheads="1"/>
          </p:cNvSpPr>
          <p:nvPr>
            <p:ph type="body" sz="half" idx="1"/>
          </p:nvPr>
        </p:nvSpPr>
        <p:spPr>
          <a:xfrm>
            <a:off x="735146" y="3892515"/>
            <a:ext cx="3038977" cy="2207718"/>
          </a:xfrm>
        </p:spPr>
        <p:txBody>
          <a:bodyPr>
            <a:normAutofit/>
          </a:bodyPr>
          <a:lstStyle/>
          <a:p>
            <a:pPr eaLnBrk="1" hangingPunct="1"/>
            <a:r>
              <a:rPr lang="en-US" dirty="0" smtClean="0"/>
              <a:t>Note that both </a:t>
            </a:r>
            <a:r>
              <a:rPr lang="en-US" i="1" dirty="0" err="1" smtClean="0"/>
              <a:t>x</a:t>
            </a:r>
            <a:r>
              <a:rPr lang="en-US" i="1" baseline="-25000" dirty="0" err="1" smtClean="0"/>
              <a:t>p</a:t>
            </a:r>
            <a:r>
              <a:rPr lang="en-US" dirty="0" smtClean="0"/>
              <a:t> and </a:t>
            </a:r>
            <a:r>
              <a:rPr lang="en-US" i="1" dirty="0" err="1" smtClean="0"/>
              <a:t>x</a:t>
            </a:r>
            <a:r>
              <a:rPr lang="en-US" i="1" baseline="-25000" dirty="0" err="1" smtClean="0"/>
              <a:t>n</a:t>
            </a:r>
            <a:r>
              <a:rPr lang="en-US" dirty="0" smtClean="0"/>
              <a:t> may be </a:t>
            </a:r>
            <a:r>
              <a:rPr lang="en-US" dirty="0" smtClean="0">
                <a:solidFill>
                  <a:srgbClr val="FF0000"/>
                </a:solidFill>
              </a:rPr>
              <a:t>defined in terms of the depletion region width (</a:t>
            </a:r>
            <a:r>
              <a:rPr lang="en-US" i="1" dirty="0" smtClean="0">
                <a:solidFill>
                  <a:srgbClr val="FF0000"/>
                </a:solidFill>
              </a:rPr>
              <a:t>W</a:t>
            </a:r>
            <a:r>
              <a:rPr lang="en-US" dirty="0" smtClean="0">
                <a:solidFill>
                  <a:srgbClr val="FF0000"/>
                </a:solidFill>
              </a:rPr>
              <a:t>).</a:t>
            </a:r>
          </a:p>
        </p:txBody>
      </p:sp>
      <p:graphicFrame>
        <p:nvGraphicFramePr>
          <p:cNvPr id="63493" name="Object 6"/>
          <p:cNvGraphicFramePr>
            <a:graphicFrameLocks noGrp="1" noChangeAspect="1"/>
          </p:cNvGraphicFramePr>
          <p:nvPr>
            <p:ph sz="half" idx="2"/>
            <p:extLst>
              <p:ext uri="{D42A27DB-BD31-4B8C-83A1-F6EECF244321}">
                <p14:modId xmlns:p14="http://schemas.microsoft.com/office/powerpoint/2010/main" val="3666096864"/>
              </p:ext>
            </p:extLst>
          </p:nvPr>
        </p:nvGraphicFramePr>
        <p:xfrm>
          <a:off x="3215640" y="1085850"/>
          <a:ext cx="5329238" cy="5389563"/>
        </p:xfrm>
        <a:graphic>
          <a:graphicData uri="http://schemas.openxmlformats.org/presentationml/2006/ole">
            <mc:AlternateContent xmlns:mc="http://schemas.openxmlformats.org/markup-compatibility/2006">
              <mc:Choice xmlns:v="urn:schemas-microsoft-com:vml" Requires="v">
                <p:oleObj spid="_x0000_s23657" name="Equation" r:id="rId3" imgW="2222500" imgH="2247900" progId="Equation.DSMT4">
                  <p:embed/>
                </p:oleObj>
              </mc:Choice>
              <mc:Fallback>
                <p:oleObj name="Equation" r:id="rId3" imgW="2222500" imgH="2247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640" y="1085850"/>
                        <a:ext cx="5329238" cy="5389563"/>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59</a:t>
            </a:fld>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8" name="Rectangle 7"/>
          <p:cNvSpPr/>
          <p:nvPr/>
        </p:nvSpPr>
        <p:spPr>
          <a:xfrm>
            <a:off x="4114800" y="4375633"/>
            <a:ext cx="1310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5714804"/>
            <a:ext cx="1310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0" y="3048000"/>
            <a:ext cx="1310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433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z="3200" dirty="0" smtClean="0"/>
              <a:t>Doped Semiconductors</a:t>
            </a:r>
          </a:p>
        </p:txBody>
      </p:sp>
      <p:sp>
        <p:nvSpPr>
          <p:cNvPr id="17412" name="Rectangle 3"/>
          <p:cNvSpPr>
            <a:spLocks noGrp="1" noChangeArrowheads="1"/>
          </p:cNvSpPr>
          <p:nvPr>
            <p:ph sz="half" idx="1"/>
          </p:nvPr>
        </p:nvSpPr>
        <p:spPr>
          <a:xfrm>
            <a:off x="723901" y="2429073"/>
            <a:ext cx="3692525" cy="601133"/>
          </a:xfrm>
        </p:spPr>
        <p:txBody>
          <a:bodyPr/>
          <a:lstStyle/>
          <a:p>
            <a:pPr eaLnBrk="1" hangingPunct="1">
              <a:lnSpc>
                <a:spcPct val="90000"/>
              </a:lnSpc>
            </a:pPr>
            <a:r>
              <a:rPr lang="en-US" b="1" i="1" dirty="0" smtClean="0">
                <a:solidFill>
                  <a:srgbClr val="3333FF"/>
                </a:solidFill>
              </a:rPr>
              <a:t>p</a:t>
            </a:r>
            <a:r>
              <a:rPr lang="en-US" b="1" dirty="0" smtClean="0">
                <a:solidFill>
                  <a:srgbClr val="3333FF"/>
                </a:solidFill>
              </a:rPr>
              <a:t>-type semiconductor</a:t>
            </a:r>
          </a:p>
        </p:txBody>
      </p:sp>
      <p:sp>
        <p:nvSpPr>
          <p:cNvPr id="17413" name="Rectangle 4"/>
          <p:cNvSpPr>
            <a:spLocks noGrp="1" noChangeArrowheads="1"/>
          </p:cNvSpPr>
          <p:nvPr>
            <p:ph sz="half" idx="2"/>
          </p:nvPr>
        </p:nvSpPr>
        <p:spPr>
          <a:xfrm>
            <a:off x="4715656" y="2429073"/>
            <a:ext cx="3635011" cy="573339"/>
          </a:xfrm>
        </p:spPr>
        <p:txBody>
          <a:bodyPr/>
          <a:lstStyle/>
          <a:p>
            <a:pPr eaLnBrk="1" hangingPunct="1">
              <a:lnSpc>
                <a:spcPct val="90000"/>
              </a:lnSpc>
            </a:pPr>
            <a:r>
              <a:rPr lang="en-US" b="1" i="1" dirty="0" smtClean="0">
                <a:solidFill>
                  <a:srgbClr val="3333FF"/>
                </a:solidFill>
              </a:rPr>
              <a:t>n</a:t>
            </a:r>
            <a:r>
              <a:rPr lang="en-US" b="1" dirty="0" smtClean="0">
                <a:solidFill>
                  <a:srgbClr val="3333FF"/>
                </a:solidFill>
              </a:rPr>
              <a:t>-type semiconductor</a:t>
            </a:r>
          </a:p>
        </p:txBody>
      </p:sp>
      <p:sp>
        <p:nvSpPr>
          <p:cNvPr id="2" name="Date Placeholder 1"/>
          <p:cNvSpPr>
            <a:spLocks noGrp="1"/>
          </p:cNvSpPr>
          <p:nvPr>
            <p:ph type="dt" sz="half" idx="10"/>
          </p:nvPr>
        </p:nvSpPr>
        <p:spPr/>
        <p:txBody>
          <a:bodyPr/>
          <a:lstStyle/>
          <a:p>
            <a:fld id="{C3B37660-D923-4A0E-8E01-F8ECB98AC913}"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pic>
        <p:nvPicPr>
          <p:cNvPr id="17415" name="Picture 8" descr="se03F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72" y="3030206"/>
            <a:ext cx="3841741" cy="298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se03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030207"/>
            <a:ext cx="3738889" cy="293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4762854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736599" y="730751"/>
            <a:ext cx="7620000" cy="1295400"/>
          </a:xfrm>
        </p:spPr>
        <p:txBody>
          <a:bodyPr>
            <a:normAutofit/>
          </a:bodyPr>
          <a:lstStyle/>
          <a:p>
            <a:pPr eaLnBrk="1" hangingPunct="1"/>
            <a:r>
              <a:rPr lang="en-US" sz="3200" b="0" dirty="0" smtClean="0"/>
              <a:t>4.2. </a:t>
            </a:r>
            <a:r>
              <a:rPr lang="en-US" sz="3200" dirty="0" smtClean="0"/>
              <a:t>Operation with Open-Circuit Terminals</a:t>
            </a:r>
          </a:p>
        </p:txBody>
      </p:sp>
      <p:sp>
        <p:nvSpPr>
          <p:cNvPr id="64516" name="Rectangle 3"/>
          <p:cNvSpPr>
            <a:spLocks noGrp="1" noChangeArrowheads="1"/>
          </p:cNvSpPr>
          <p:nvPr>
            <p:ph type="body" sz="half" idx="1"/>
          </p:nvPr>
        </p:nvSpPr>
        <p:spPr>
          <a:xfrm>
            <a:off x="634999" y="2173259"/>
            <a:ext cx="7823201" cy="4038600"/>
          </a:xfrm>
        </p:spPr>
        <p:txBody>
          <a:bodyPr>
            <a:normAutofit/>
          </a:bodyPr>
          <a:lstStyle/>
          <a:p>
            <a:pPr eaLnBrk="1" hangingPunct="1"/>
            <a:r>
              <a:rPr lang="en-US" dirty="0" smtClean="0"/>
              <a:t>Note, also, the </a:t>
            </a:r>
            <a:r>
              <a:rPr lang="en-US" dirty="0" smtClean="0">
                <a:solidFill>
                  <a:srgbClr val="FF0000"/>
                </a:solidFill>
              </a:rPr>
              <a:t>charge on either side of the depletion region</a:t>
            </a:r>
            <a:r>
              <a:rPr lang="en-US" dirty="0" smtClean="0"/>
              <a:t> may be calculated via (3.29) and (3.30).</a:t>
            </a:r>
            <a:endParaRPr lang="en-US" dirty="0" smtClean="0">
              <a:solidFill>
                <a:srgbClr val="FF0000"/>
              </a:solidFill>
            </a:endParaRPr>
          </a:p>
        </p:txBody>
      </p:sp>
      <p:graphicFrame>
        <p:nvGraphicFramePr>
          <p:cNvPr id="64517" name="Object 6"/>
          <p:cNvGraphicFramePr>
            <a:graphicFrameLocks noGrp="1" noChangeAspect="1"/>
          </p:cNvGraphicFramePr>
          <p:nvPr>
            <p:ph sz="half" idx="2"/>
          </p:nvPr>
        </p:nvGraphicFramePr>
        <p:xfrm>
          <a:off x="1863725" y="3429000"/>
          <a:ext cx="5375275" cy="2384425"/>
        </p:xfrm>
        <a:graphic>
          <a:graphicData uri="http://schemas.openxmlformats.org/presentationml/2006/ole">
            <mc:AlternateContent xmlns:mc="http://schemas.openxmlformats.org/markup-compatibility/2006">
              <mc:Choice xmlns:v="urn:schemas-microsoft-com:vml" Requires="v">
                <p:oleObj spid="_x0000_s24680" name="Equation" r:id="rId3" imgW="1917700" imgH="850900" progId="Equation.DSMT4">
                  <p:embed/>
                </p:oleObj>
              </mc:Choice>
              <mc:Fallback>
                <p:oleObj name="Equation" r:id="rId3" imgW="1917700" imgH="850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725" y="3429000"/>
                        <a:ext cx="5375275" cy="2384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76200" cmpd="sng">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60</a:t>
            </a:fld>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7" name="Rectangle 6"/>
          <p:cNvSpPr/>
          <p:nvPr/>
        </p:nvSpPr>
        <p:spPr>
          <a:xfrm>
            <a:off x="1827630" y="3724741"/>
            <a:ext cx="1310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67144" y="4980482"/>
            <a:ext cx="1310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57787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sz="3200" b="0" dirty="0" smtClean="0"/>
              <a:t>4.2. </a:t>
            </a:r>
            <a:r>
              <a:rPr lang="en-US" sz="3200" dirty="0" smtClean="0"/>
              <a:t>Operation with Open-Circuit Terminals</a:t>
            </a:r>
          </a:p>
        </p:txBody>
      </p:sp>
      <p:sp>
        <p:nvSpPr>
          <p:cNvPr id="66564" name="Rectangle 3"/>
          <p:cNvSpPr>
            <a:spLocks noGrp="1" noChangeArrowheads="1"/>
          </p:cNvSpPr>
          <p:nvPr>
            <p:ph sz="half" idx="1"/>
          </p:nvPr>
        </p:nvSpPr>
        <p:spPr>
          <a:xfrm>
            <a:off x="1050396" y="2518833"/>
            <a:ext cx="7051674" cy="3581400"/>
          </a:xfrm>
          <a:noFill/>
        </p:spPr>
        <p:txBody>
          <a:bodyPr>
            <a:normAutofit fontScale="92500" lnSpcReduction="10000"/>
          </a:bodyPr>
          <a:lstStyle/>
          <a:p>
            <a:pPr eaLnBrk="1" hangingPunct="1"/>
            <a:r>
              <a:rPr lang="en-US" b="1" dirty="0" smtClean="0">
                <a:solidFill>
                  <a:srgbClr val="FF0000"/>
                </a:solidFill>
              </a:rPr>
              <a:t>Q:</a:t>
            </a:r>
            <a:r>
              <a:rPr lang="en-US" dirty="0" smtClean="0">
                <a:solidFill>
                  <a:srgbClr val="FF0000"/>
                </a:solidFill>
              </a:rPr>
              <a:t> </a:t>
            </a:r>
            <a:r>
              <a:rPr lang="en-US" dirty="0" smtClean="0"/>
              <a:t>What has been learned about the </a:t>
            </a:r>
            <a:r>
              <a:rPr lang="en-US" i="1" dirty="0" err="1" smtClean="0"/>
              <a:t>pn</a:t>
            </a:r>
            <a:r>
              <a:rPr lang="en-US" dirty="0" smtClean="0"/>
              <a:t>-junction? </a:t>
            </a:r>
          </a:p>
          <a:p>
            <a:pPr lvl="1" eaLnBrk="1" hangingPunct="1"/>
            <a:r>
              <a:rPr lang="en-US" sz="2800" b="1" dirty="0" smtClean="0">
                <a:solidFill>
                  <a:srgbClr val="008000"/>
                </a:solidFill>
              </a:rPr>
              <a:t>A: </a:t>
            </a:r>
            <a:r>
              <a:rPr lang="en-US" sz="2800" dirty="0" smtClean="0">
                <a:solidFill>
                  <a:srgbClr val="008000"/>
                </a:solidFill>
              </a:rPr>
              <a:t>composition</a:t>
            </a:r>
          </a:p>
          <a:p>
            <a:pPr lvl="2" eaLnBrk="1" hangingPunct="1"/>
            <a:r>
              <a:rPr lang="en-US" sz="2200" dirty="0" smtClean="0"/>
              <a:t>The </a:t>
            </a:r>
            <a:r>
              <a:rPr lang="en-US" sz="2200" i="1" dirty="0" err="1" smtClean="0"/>
              <a:t>pn</a:t>
            </a:r>
            <a:r>
              <a:rPr lang="en-US" sz="2200" dirty="0" smtClean="0"/>
              <a:t> junction is </a:t>
            </a:r>
            <a:r>
              <a:rPr lang="en-US" sz="2200" dirty="0" smtClean="0">
                <a:solidFill>
                  <a:srgbClr val="FF0000"/>
                </a:solidFill>
              </a:rPr>
              <a:t>composed of two silicon-based semiconductors</a:t>
            </a:r>
            <a:r>
              <a:rPr lang="en-US" sz="2200" dirty="0" smtClean="0"/>
              <a:t>, one doped to be </a:t>
            </a:r>
            <a:r>
              <a:rPr lang="en-US" sz="2200" i="1" dirty="0" smtClean="0"/>
              <a:t>p</a:t>
            </a:r>
            <a:r>
              <a:rPr lang="en-US" sz="2200" dirty="0" smtClean="0"/>
              <a:t>-type and the other </a:t>
            </a:r>
            <a:r>
              <a:rPr lang="en-US" sz="2200" i="1" dirty="0" smtClean="0"/>
              <a:t>n</a:t>
            </a:r>
            <a:r>
              <a:rPr lang="en-US" sz="2200" dirty="0" smtClean="0"/>
              <a:t>-type.</a:t>
            </a:r>
          </a:p>
          <a:p>
            <a:pPr lvl="1" eaLnBrk="1" hangingPunct="1"/>
            <a:r>
              <a:rPr lang="en-US" sz="2800" b="1" dirty="0" smtClean="0">
                <a:solidFill>
                  <a:srgbClr val="008000"/>
                </a:solidFill>
              </a:rPr>
              <a:t>A:</a:t>
            </a:r>
            <a:r>
              <a:rPr lang="en-US" sz="2800" dirty="0" smtClean="0">
                <a:solidFill>
                  <a:srgbClr val="008000"/>
                </a:solidFill>
              </a:rPr>
              <a:t> majority carriers</a:t>
            </a:r>
          </a:p>
          <a:p>
            <a:pPr lvl="2" eaLnBrk="1" hangingPunct="1"/>
            <a:r>
              <a:rPr lang="en-US" sz="2400" dirty="0" smtClean="0"/>
              <a:t>Are generated by </a:t>
            </a:r>
            <a:r>
              <a:rPr lang="en-US" sz="2400" dirty="0" smtClean="0">
                <a:solidFill>
                  <a:srgbClr val="FF0000"/>
                </a:solidFill>
              </a:rPr>
              <a:t>doping.</a:t>
            </a:r>
          </a:p>
          <a:p>
            <a:pPr lvl="2" eaLnBrk="1" hangingPunct="1"/>
            <a:r>
              <a:rPr lang="en-US" sz="2400" dirty="0" smtClean="0"/>
              <a:t>Holes are present on </a:t>
            </a:r>
            <a:r>
              <a:rPr lang="en-US" sz="2400" i="1" dirty="0" smtClean="0"/>
              <a:t>p</a:t>
            </a:r>
            <a:r>
              <a:rPr lang="en-US" sz="2400" dirty="0" smtClean="0"/>
              <a:t>-side, free electrons are present on </a:t>
            </a:r>
            <a:r>
              <a:rPr lang="en-US" sz="2400" i="1" dirty="0" smtClean="0"/>
              <a:t>n</a:t>
            </a:r>
            <a:r>
              <a:rPr lang="en-US" sz="2400" dirty="0" smtClean="0"/>
              <a:t>-side.</a:t>
            </a:r>
          </a:p>
        </p:txBody>
      </p:sp>
      <p:sp>
        <p:nvSpPr>
          <p:cNvPr id="2" name="Date Placeholder 1"/>
          <p:cNvSpPr>
            <a:spLocks noGrp="1"/>
          </p:cNvSpPr>
          <p:nvPr>
            <p:ph type="dt" sz="half" idx="10"/>
          </p:nvPr>
        </p:nvSpPr>
        <p:spPr/>
        <p:txBody>
          <a:bodyPr/>
          <a:lstStyle/>
          <a:p>
            <a:fld id="{30C7C43D-27FD-4867-9BDD-873D0B4DCBCD}"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76731215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sz="3200" b="0" smtClean="0"/>
              <a:t>3.4.2. </a:t>
            </a:r>
            <a:r>
              <a:rPr lang="en-US" sz="3200" smtClean="0"/>
              <a:t>Operation with Open-Circuit Terminals</a:t>
            </a:r>
          </a:p>
        </p:txBody>
      </p:sp>
      <p:sp>
        <p:nvSpPr>
          <p:cNvPr id="67588" name="Rectangle 3"/>
          <p:cNvSpPr>
            <a:spLocks noGrp="1" noChangeArrowheads="1"/>
          </p:cNvSpPr>
          <p:nvPr>
            <p:ph sz="half" idx="1"/>
          </p:nvPr>
        </p:nvSpPr>
        <p:spPr>
          <a:xfrm>
            <a:off x="897465" y="2518833"/>
            <a:ext cx="7357536" cy="3581400"/>
          </a:xfrm>
        </p:spPr>
        <p:txBody>
          <a:bodyPr>
            <a:normAutofit fontScale="92500" lnSpcReduction="10000"/>
          </a:bodyPr>
          <a:lstStyle/>
          <a:p>
            <a:pPr eaLnBrk="1" hangingPunct="1"/>
            <a:r>
              <a:rPr lang="en-US" b="1" dirty="0" smtClean="0">
                <a:solidFill>
                  <a:srgbClr val="FF0000"/>
                </a:solidFill>
              </a:rPr>
              <a:t>Q:</a:t>
            </a:r>
            <a:r>
              <a:rPr lang="en-US" dirty="0" smtClean="0">
                <a:solidFill>
                  <a:srgbClr val="FF0000"/>
                </a:solidFill>
              </a:rPr>
              <a:t> </a:t>
            </a:r>
            <a:r>
              <a:rPr lang="en-US" dirty="0" smtClean="0"/>
              <a:t>What has been learned about the </a:t>
            </a:r>
            <a:r>
              <a:rPr lang="en-US" i="1" dirty="0" err="1" smtClean="0"/>
              <a:t>pn</a:t>
            </a:r>
            <a:r>
              <a:rPr lang="en-US" dirty="0" smtClean="0"/>
              <a:t>-junction? </a:t>
            </a:r>
          </a:p>
          <a:p>
            <a:pPr lvl="1" eaLnBrk="1" hangingPunct="1"/>
            <a:r>
              <a:rPr lang="en-US" sz="2800" b="1" dirty="0" smtClean="0">
                <a:solidFill>
                  <a:srgbClr val="008000"/>
                </a:solidFill>
              </a:rPr>
              <a:t>A: </a:t>
            </a:r>
            <a:r>
              <a:rPr lang="en-US" sz="2800" dirty="0" smtClean="0">
                <a:solidFill>
                  <a:srgbClr val="008000"/>
                </a:solidFill>
              </a:rPr>
              <a:t>bound charges</a:t>
            </a:r>
          </a:p>
          <a:p>
            <a:pPr lvl="2" eaLnBrk="1" hangingPunct="1"/>
            <a:r>
              <a:rPr lang="en-US" sz="2800" dirty="0" smtClean="0"/>
              <a:t>Charge of majority carriers are </a:t>
            </a:r>
            <a:r>
              <a:rPr lang="en-US" sz="2800" dirty="0" smtClean="0">
                <a:solidFill>
                  <a:srgbClr val="FF0000"/>
                </a:solidFill>
              </a:rPr>
              <a:t>neutralized electrically by bound charges.</a:t>
            </a:r>
          </a:p>
          <a:p>
            <a:pPr lvl="1" eaLnBrk="1" hangingPunct="1"/>
            <a:r>
              <a:rPr lang="en-US" sz="2800" b="1" dirty="0" smtClean="0">
                <a:solidFill>
                  <a:srgbClr val="008000"/>
                </a:solidFill>
              </a:rPr>
              <a:t>A:</a:t>
            </a:r>
            <a:r>
              <a:rPr lang="en-US" sz="2800" dirty="0" smtClean="0">
                <a:solidFill>
                  <a:srgbClr val="008000"/>
                </a:solidFill>
              </a:rPr>
              <a:t> diffusion current </a:t>
            </a:r>
            <a:r>
              <a:rPr lang="en-US" sz="2800" i="1" dirty="0" smtClean="0">
                <a:solidFill>
                  <a:srgbClr val="008000"/>
                </a:solidFill>
              </a:rPr>
              <a:t>I</a:t>
            </a:r>
            <a:r>
              <a:rPr lang="en-US" sz="2800" i="1" baseline="-25000" dirty="0" smtClean="0">
                <a:solidFill>
                  <a:srgbClr val="008000"/>
                </a:solidFill>
              </a:rPr>
              <a:t>D</a:t>
            </a:r>
          </a:p>
          <a:p>
            <a:pPr lvl="2" eaLnBrk="1" hangingPunct="1"/>
            <a:r>
              <a:rPr lang="en-US" sz="2800" dirty="0" smtClean="0"/>
              <a:t>Those majority carriers close to the junction will </a:t>
            </a:r>
            <a:r>
              <a:rPr lang="en-US" sz="2800" dirty="0" smtClean="0">
                <a:solidFill>
                  <a:srgbClr val="FF0000"/>
                </a:solidFill>
              </a:rPr>
              <a:t>diffuse across, resulting in their elimination.</a:t>
            </a:r>
          </a:p>
        </p:txBody>
      </p:sp>
      <p:sp>
        <p:nvSpPr>
          <p:cNvPr id="2" name="Date Placeholder 1"/>
          <p:cNvSpPr>
            <a:spLocks noGrp="1"/>
          </p:cNvSpPr>
          <p:nvPr>
            <p:ph type="dt" sz="half" idx="10"/>
          </p:nvPr>
        </p:nvSpPr>
        <p:spPr/>
        <p:txBody>
          <a:bodyPr/>
          <a:lstStyle/>
          <a:p>
            <a:fld id="{F240CA01-0B9F-4069-9F19-C387515C519A}"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62</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08699155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sz="3200" b="0" dirty="0" smtClean="0"/>
              <a:t>4.2. </a:t>
            </a:r>
            <a:r>
              <a:rPr lang="en-US" sz="3200" dirty="0" smtClean="0"/>
              <a:t>Operation with Open-Circuit Terminals</a:t>
            </a:r>
          </a:p>
        </p:txBody>
      </p:sp>
      <p:sp>
        <p:nvSpPr>
          <p:cNvPr id="68612" name="Rectangle 3"/>
          <p:cNvSpPr>
            <a:spLocks noGrp="1" noChangeArrowheads="1"/>
          </p:cNvSpPr>
          <p:nvPr>
            <p:ph sz="half" idx="1"/>
          </p:nvPr>
        </p:nvSpPr>
        <p:spPr>
          <a:xfrm>
            <a:off x="838200" y="2590800"/>
            <a:ext cx="7467600" cy="3505200"/>
          </a:xfrm>
        </p:spPr>
        <p:txBody>
          <a:bodyPr>
            <a:normAutofit fontScale="92500" lnSpcReduction="20000"/>
          </a:bodyPr>
          <a:lstStyle/>
          <a:p>
            <a:pPr eaLnBrk="1" hangingPunct="1"/>
            <a:r>
              <a:rPr lang="en-US" b="1" dirty="0" smtClean="0">
                <a:solidFill>
                  <a:srgbClr val="FF0000"/>
                </a:solidFill>
              </a:rPr>
              <a:t>Q:</a:t>
            </a:r>
            <a:r>
              <a:rPr lang="en-US" dirty="0" smtClean="0">
                <a:solidFill>
                  <a:srgbClr val="FF0000"/>
                </a:solidFill>
              </a:rPr>
              <a:t> </a:t>
            </a:r>
            <a:r>
              <a:rPr lang="en-US" dirty="0" smtClean="0"/>
              <a:t>What has been learned about the </a:t>
            </a:r>
            <a:r>
              <a:rPr lang="en-US" dirty="0" err="1" smtClean="0"/>
              <a:t>pn</a:t>
            </a:r>
            <a:r>
              <a:rPr lang="en-US" dirty="0" smtClean="0"/>
              <a:t>-junction? </a:t>
            </a:r>
          </a:p>
          <a:p>
            <a:pPr lvl="1" eaLnBrk="1" hangingPunct="1"/>
            <a:r>
              <a:rPr lang="en-US" sz="2800" b="1" dirty="0" smtClean="0">
                <a:solidFill>
                  <a:srgbClr val="008000"/>
                </a:solidFill>
              </a:rPr>
              <a:t>A:</a:t>
            </a:r>
            <a:r>
              <a:rPr lang="en-US" sz="2800" dirty="0" smtClean="0">
                <a:solidFill>
                  <a:srgbClr val="008000"/>
                </a:solidFill>
              </a:rPr>
              <a:t> depletion region</a:t>
            </a:r>
            <a:endParaRPr lang="en-US" sz="2800" i="1" baseline="-25000" dirty="0" smtClean="0">
              <a:solidFill>
                <a:srgbClr val="008000"/>
              </a:solidFill>
            </a:endParaRPr>
          </a:p>
          <a:p>
            <a:pPr lvl="2" eaLnBrk="1" hangingPunct="1"/>
            <a:r>
              <a:rPr lang="en-US" sz="2800" dirty="0" smtClean="0"/>
              <a:t>As these carriers disappear, they </a:t>
            </a:r>
            <a:r>
              <a:rPr lang="en-US" sz="2800" dirty="0" smtClean="0">
                <a:solidFill>
                  <a:srgbClr val="FF0000"/>
                </a:solidFill>
              </a:rPr>
              <a:t>release bound charges</a:t>
            </a:r>
            <a:r>
              <a:rPr lang="en-US" sz="2800" dirty="0" smtClean="0"/>
              <a:t> and effect a voltage differential </a:t>
            </a:r>
            <a:r>
              <a:rPr lang="en-US" sz="2800" i="1" dirty="0" smtClean="0"/>
              <a:t>V</a:t>
            </a:r>
            <a:r>
              <a:rPr lang="en-US" sz="2800" baseline="-25000" dirty="0" smtClean="0"/>
              <a:t>0</a:t>
            </a:r>
            <a:r>
              <a:rPr lang="en-US" sz="2800" dirty="0" smtClean="0"/>
              <a:t>.</a:t>
            </a:r>
          </a:p>
          <a:p>
            <a:pPr lvl="1" eaLnBrk="1" hangingPunct="1"/>
            <a:r>
              <a:rPr lang="en-US" sz="2800" b="1" dirty="0" smtClean="0">
                <a:solidFill>
                  <a:srgbClr val="008000"/>
                </a:solidFill>
              </a:rPr>
              <a:t>A: </a:t>
            </a:r>
            <a:r>
              <a:rPr lang="en-US" sz="2800" dirty="0" smtClean="0">
                <a:solidFill>
                  <a:srgbClr val="008000"/>
                </a:solidFill>
              </a:rPr>
              <a:t>depletion-layer voltage</a:t>
            </a:r>
          </a:p>
          <a:p>
            <a:pPr lvl="2" eaLnBrk="1" hangingPunct="1"/>
            <a:r>
              <a:rPr lang="en-US" sz="2800" dirty="0" smtClean="0"/>
              <a:t>As </a:t>
            </a:r>
            <a:r>
              <a:rPr lang="en-US" sz="2800" dirty="0" smtClean="0">
                <a:solidFill>
                  <a:srgbClr val="FF0000"/>
                </a:solidFill>
              </a:rPr>
              <a:t>diffusion continues, the depletion layer voltage (</a:t>
            </a:r>
            <a:r>
              <a:rPr lang="en-US" sz="2800" i="1" dirty="0" smtClean="0">
                <a:solidFill>
                  <a:srgbClr val="FF0000"/>
                </a:solidFill>
              </a:rPr>
              <a:t>V</a:t>
            </a:r>
            <a:r>
              <a:rPr lang="en-US" sz="2800" baseline="-25000" dirty="0" smtClean="0">
                <a:solidFill>
                  <a:srgbClr val="FF0000"/>
                </a:solidFill>
              </a:rPr>
              <a:t>0</a:t>
            </a:r>
            <a:r>
              <a:rPr lang="en-US" sz="2800" dirty="0" smtClean="0">
                <a:solidFill>
                  <a:srgbClr val="FF0000"/>
                </a:solidFill>
              </a:rPr>
              <a:t>) grows</a:t>
            </a:r>
            <a:r>
              <a:rPr lang="en-US" sz="2800" dirty="0" smtClean="0"/>
              <a:t>, making diffusion more difficult and eventually bringing it to halt.</a:t>
            </a:r>
          </a:p>
          <a:p>
            <a:pPr lvl="2" eaLnBrk="1" hangingPunct="1"/>
            <a:endParaRPr lang="en-US" sz="2800" dirty="0" smtClean="0"/>
          </a:p>
          <a:p>
            <a:pPr lvl="1" eaLnBrk="1" hangingPunct="1">
              <a:buFont typeface="Wingdings" pitchFamily="2" charset="2"/>
              <a:buNone/>
            </a:pPr>
            <a:endParaRPr lang="en-US" sz="2800" dirty="0" smtClean="0"/>
          </a:p>
        </p:txBody>
      </p:sp>
      <p:sp>
        <p:nvSpPr>
          <p:cNvPr id="2" name="Date Placeholder 1"/>
          <p:cNvSpPr>
            <a:spLocks noGrp="1"/>
          </p:cNvSpPr>
          <p:nvPr>
            <p:ph type="dt" sz="half" idx="10"/>
          </p:nvPr>
        </p:nvSpPr>
        <p:spPr/>
        <p:txBody>
          <a:bodyPr/>
          <a:lstStyle/>
          <a:p>
            <a:fld id="{021232B6-8D20-4743-B4E4-45673EF772A9}"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63</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394772794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sz="3200" b="0" dirty="0" smtClean="0"/>
              <a:t>4.2. </a:t>
            </a:r>
            <a:r>
              <a:rPr lang="en-US" sz="3200" dirty="0" smtClean="0"/>
              <a:t>Operation with Open-Circuit Terminals</a:t>
            </a:r>
          </a:p>
        </p:txBody>
      </p:sp>
      <p:sp>
        <p:nvSpPr>
          <p:cNvPr id="69636" name="Rectangle 3"/>
          <p:cNvSpPr>
            <a:spLocks noGrp="1" noChangeArrowheads="1"/>
          </p:cNvSpPr>
          <p:nvPr>
            <p:ph sz="half" idx="1"/>
          </p:nvPr>
        </p:nvSpPr>
        <p:spPr>
          <a:xfrm>
            <a:off x="751416" y="2497198"/>
            <a:ext cx="7649633" cy="3603035"/>
          </a:xfrm>
          <a:noFill/>
        </p:spPr>
        <p:txBody>
          <a:bodyPr>
            <a:normAutofit fontScale="77500" lnSpcReduction="20000"/>
          </a:bodyPr>
          <a:lstStyle/>
          <a:p>
            <a:pPr eaLnBrk="1" hangingPunct="1"/>
            <a:r>
              <a:rPr lang="en-US" b="1" dirty="0" smtClean="0">
                <a:solidFill>
                  <a:srgbClr val="FF0000"/>
                </a:solidFill>
              </a:rPr>
              <a:t>Q:</a:t>
            </a:r>
            <a:r>
              <a:rPr lang="en-US" dirty="0" smtClean="0">
                <a:solidFill>
                  <a:srgbClr val="FF0000"/>
                </a:solidFill>
              </a:rPr>
              <a:t> </a:t>
            </a:r>
            <a:r>
              <a:rPr lang="en-US" dirty="0" smtClean="0"/>
              <a:t>What has been learned about the </a:t>
            </a:r>
            <a:r>
              <a:rPr lang="en-US" dirty="0" err="1" smtClean="0"/>
              <a:t>pn</a:t>
            </a:r>
            <a:r>
              <a:rPr lang="en-US" dirty="0" smtClean="0"/>
              <a:t>-junction? </a:t>
            </a:r>
          </a:p>
          <a:p>
            <a:pPr lvl="1" eaLnBrk="1" hangingPunct="1"/>
            <a:r>
              <a:rPr lang="en-US" sz="2800" b="1" dirty="0" smtClean="0">
                <a:solidFill>
                  <a:srgbClr val="008000"/>
                </a:solidFill>
              </a:rPr>
              <a:t>A: </a:t>
            </a:r>
            <a:r>
              <a:rPr lang="en-US" sz="2800" dirty="0" smtClean="0">
                <a:solidFill>
                  <a:srgbClr val="008000"/>
                </a:solidFill>
              </a:rPr>
              <a:t>minority carriers</a:t>
            </a:r>
          </a:p>
          <a:p>
            <a:pPr lvl="2" eaLnBrk="1" hangingPunct="1"/>
            <a:r>
              <a:rPr lang="en-US" sz="2800" dirty="0" smtClean="0"/>
              <a:t>Are </a:t>
            </a:r>
            <a:r>
              <a:rPr lang="en-US" sz="2800" dirty="0" smtClean="0">
                <a:solidFill>
                  <a:srgbClr val="FF0000"/>
                </a:solidFill>
              </a:rPr>
              <a:t>generated thermally.</a:t>
            </a:r>
          </a:p>
          <a:p>
            <a:pPr lvl="2" eaLnBrk="1" hangingPunct="1"/>
            <a:r>
              <a:rPr lang="en-US" sz="2800" dirty="0" smtClean="0"/>
              <a:t>Free electrons are present on </a:t>
            </a:r>
            <a:r>
              <a:rPr lang="en-US" sz="2800" i="1" dirty="0" smtClean="0"/>
              <a:t>p</a:t>
            </a:r>
            <a:r>
              <a:rPr lang="en-US" sz="2800" dirty="0" smtClean="0"/>
              <a:t>-side, holes are present on </a:t>
            </a:r>
            <a:r>
              <a:rPr lang="en-US" sz="2800" i="1" dirty="0" smtClean="0"/>
              <a:t>n</a:t>
            </a:r>
            <a:r>
              <a:rPr lang="en-US" sz="2800" dirty="0" smtClean="0"/>
              <a:t>-side.</a:t>
            </a:r>
          </a:p>
          <a:p>
            <a:pPr lvl="1" eaLnBrk="1" hangingPunct="1"/>
            <a:r>
              <a:rPr lang="en-US" sz="2800" b="1" dirty="0" smtClean="0">
                <a:solidFill>
                  <a:srgbClr val="008000"/>
                </a:solidFill>
              </a:rPr>
              <a:t>A:</a:t>
            </a:r>
            <a:r>
              <a:rPr lang="en-US" sz="2800" dirty="0" smtClean="0">
                <a:solidFill>
                  <a:srgbClr val="008000"/>
                </a:solidFill>
              </a:rPr>
              <a:t> drift current </a:t>
            </a:r>
            <a:r>
              <a:rPr lang="en-US" sz="2800" i="1" dirty="0" smtClean="0">
                <a:solidFill>
                  <a:srgbClr val="008000"/>
                </a:solidFill>
              </a:rPr>
              <a:t>I</a:t>
            </a:r>
            <a:r>
              <a:rPr lang="en-US" sz="2800" i="1" baseline="-25000" dirty="0" smtClean="0">
                <a:solidFill>
                  <a:srgbClr val="008000"/>
                </a:solidFill>
              </a:rPr>
              <a:t>S</a:t>
            </a:r>
          </a:p>
          <a:p>
            <a:pPr lvl="2" eaLnBrk="1" hangingPunct="1"/>
            <a:r>
              <a:rPr lang="en-US" sz="2800" dirty="0" smtClean="0"/>
              <a:t>The depletion-layer voltage (</a:t>
            </a:r>
            <a:r>
              <a:rPr lang="en-US" sz="2800" i="1" dirty="0" smtClean="0"/>
              <a:t>V</a:t>
            </a:r>
            <a:r>
              <a:rPr lang="en-US" sz="2800" baseline="-25000" dirty="0" smtClean="0"/>
              <a:t>0</a:t>
            </a:r>
            <a:r>
              <a:rPr lang="en-US" sz="2800" dirty="0" smtClean="0"/>
              <a:t>) facilitates the flow of minority carriers to opposite side.</a:t>
            </a:r>
          </a:p>
          <a:p>
            <a:pPr lvl="1" eaLnBrk="1" hangingPunct="1"/>
            <a:r>
              <a:rPr lang="en-US" sz="2800" b="1" dirty="0" smtClean="0">
                <a:solidFill>
                  <a:srgbClr val="008000"/>
                </a:solidFill>
              </a:rPr>
              <a:t>A:</a:t>
            </a:r>
            <a:r>
              <a:rPr lang="en-US" sz="2800" dirty="0" smtClean="0">
                <a:solidFill>
                  <a:srgbClr val="008000"/>
                </a:solidFill>
              </a:rPr>
              <a:t> open circuit equilibrium </a:t>
            </a:r>
            <a:r>
              <a:rPr lang="en-US" sz="2800" i="1" dirty="0" smtClean="0">
                <a:solidFill>
                  <a:srgbClr val="008000"/>
                </a:solidFill>
              </a:rPr>
              <a:t>I</a:t>
            </a:r>
            <a:r>
              <a:rPr lang="en-US" sz="2800" i="1" baseline="-25000" dirty="0" smtClean="0">
                <a:solidFill>
                  <a:srgbClr val="008000"/>
                </a:solidFill>
              </a:rPr>
              <a:t>D</a:t>
            </a:r>
            <a:r>
              <a:rPr lang="en-US" sz="2800" dirty="0" smtClean="0">
                <a:solidFill>
                  <a:srgbClr val="008000"/>
                </a:solidFill>
              </a:rPr>
              <a:t> = </a:t>
            </a:r>
            <a:r>
              <a:rPr lang="en-US" sz="2800" i="1" dirty="0" smtClean="0">
                <a:solidFill>
                  <a:srgbClr val="008000"/>
                </a:solidFill>
              </a:rPr>
              <a:t>I</a:t>
            </a:r>
            <a:r>
              <a:rPr lang="en-US" sz="2800" i="1" baseline="-25000" dirty="0" smtClean="0">
                <a:solidFill>
                  <a:srgbClr val="008000"/>
                </a:solidFill>
              </a:rPr>
              <a:t>S</a:t>
            </a:r>
          </a:p>
          <a:p>
            <a:pPr lvl="2" eaLnBrk="1" hangingPunct="1"/>
            <a:endParaRPr lang="en-US" sz="2800" dirty="0" smtClean="0"/>
          </a:p>
          <a:p>
            <a:pPr lvl="1" eaLnBrk="1" hangingPunct="1">
              <a:buFont typeface="Wingdings" pitchFamily="2" charset="2"/>
              <a:buNone/>
            </a:pPr>
            <a:endParaRPr lang="en-US" sz="2800" dirty="0" smtClean="0"/>
          </a:p>
        </p:txBody>
      </p:sp>
      <p:sp>
        <p:nvSpPr>
          <p:cNvPr id="2" name="Date Placeholder 1"/>
          <p:cNvSpPr>
            <a:spLocks noGrp="1"/>
          </p:cNvSpPr>
          <p:nvPr>
            <p:ph type="dt" sz="half" idx="10"/>
          </p:nvPr>
        </p:nvSpPr>
        <p:spPr/>
        <p:txBody>
          <a:bodyPr/>
          <a:lstStyle/>
          <a:p>
            <a:fld id="{87F065E6-4C34-4853-A5BD-6150109192EB}"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64</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99017581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normAutofit fontScale="90000"/>
          </a:bodyPr>
          <a:lstStyle/>
          <a:p>
            <a:r>
              <a:rPr lang="en-US" sz="2800" b="1" dirty="0" smtClean="0"/>
              <a:t>5. </a:t>
            </a:r>
            <a:r>
              <a:rPr lang="en-US" sz="2800" b="1" dirty="0"/>
              <a:t>The </a:t>
            </a:r>
            <a:r>
              <a:rPr lang="en-US" sz="2800" b="1" i="1" dirty="0" err="1"/>
              <a:t>pn</a:t>
            </a:r>
            <a:r>
              <a:rPr lang="en-US" sz="2800" b="1" i="1" dirty="0"/>
              <a:t> </a:t>
            </a:r>
            <a:r>
              <a:rPr lang="en-US" sz="2800" b="1" dirty="0"/>
              <a:t>Junction with an Applied Voltage</a:t>
            </a:r>
            <a:r>
              <a:rPr lang="en-US" sz="2800" b="0" dirty="0" smtClean="0"/>
              <a:t/>
            </a:r>
            <a:br>
              <a:rPr lang="en-US" sz="2800" b="0" dirty="0" smtClean="0"/>
            </a:br>
            <a:r>
              <a:rPr lang="en-US" sz="2800" b="0" dirty="0" smtClean="0"/>
              <a:t>5.1.</a:t>
            </a:r>
            <a:r>
              <a:rPr lang="en-US" sz="2800" dirty="0" smtClean="0"/>
              <a:t> Qualitative Description of Junction Operation</a:t>
            </a:r>
          </a:p>
        </p:txBody>
      </p:sp>
      <p:sp>
        <p:nvSpPr>
          <p:cNvPr id="70660" name="Rectangle 3"/>
          <p:cNvSpPr>
            <a:spLocks noGrp="1" noChangeArrowheads="1"/>
          </p:cNvSpPr>
          <p:nvPr>
            <p:ph sz="half" idx="1"/>
          </p:nvPr>
        </p:nvSpPr>
        <p:spPr>
          <a:xfrm>
            <a:off x="788720" y="2513245"/>
            <a:ext cx="3676226" cy="3447288"/>
          </a:xfrm>
        </p:spPr>
        <p:txBody>
          <a:bodyPr>
            <a:normAutofit/>
          </a:bodyPr>
          <a:lstStyle/>
          <a:p>
            <a:pPr eaLnBrk="1" hangingPunct="1"/>
            <a:r>
              <a:rPr lang="en-US" sz="2400" dirty="0" smtClean="0"/>
              <a:t>Figure to right shows </a:t>
            </a:r>
            <a:r>
              <a:rPr lang="en-US" sz="2400" i="1" dirty="0" err="1" smtClean="0"/>
              <a:t>pn</a:t>
            </a:r>
            <a:r>
              <a:rPr lang="en-US" sz="2400" i="1" dirty="0" smtClean="0"/>
              <a:t>-</a:t>
            </a:r>
            <a:r>
              <a:rPr lang="en-US" sz="2400" dirty="0" smtClean="0"/>
              <a:t>junction under three conditions:</a:t>
            </a:r>
          </a:p>
          <a:p>
            <a:pPr lvl="1" eaLnBrk="1" hangingPunct="1"/>
            <a:r>
              <a:rPr lang="en-US" dirty="0" smtClean="0">
                <a:solidFill>
                  <a:srgbClr val="FF0000"/>
                </a:solidFill>
              </a:rPr>
              <a:t>(a) open-circuit</a:t>
            </a:r>
            <a:r>
              <a:rPr lang="en-US" dirty="0" smtClean="0"/>
              <a:t> – where a barrier voltage </a:t>
            </a:r>
            <a:r>
              <a:rPr lang="en-US" i="1" dirty="0" smtClean="0"/>
              <a:t>V</a:t>
            </a:r>
            <a:r>
              <a:rPr lang="en-US" baseline="-25000" dirty="0" smtClean="0"/>
              <a:t>0</a:t>
            </a:r>
            <a:r>
              <a:rPr lang="en-US" dirty="0" smtClean="0"/>
              <a:t> exists.</a:t>
            </a:r>
          </a:p>
          <a:p>
            <a:pPr lvl="1" eaLnBrk="1" hangingPunct="1"/>
            <a:r>
              <a:rPr lang="en-US" dirty="0" smtClean="0">
                <a:solidFill>
                  <a:srgbClr val="FF0000"/>
                </a:solidFill>
              </a:rPr>
              <a:t>(b) reverse bias</a:t>
            </a:r>
            <a:r>
              <a:rPr lang="en-US" dirty="0" smtClean="0"/>
              <a:t> – where a dc voltage </a:t>
            </a:r>
            <a:r>
              <a:rPr lang="en-US" i="1" dirty="0" smtClean="0"/>
              <a:t>V</a:t>
            </a:r>
            <a:r>
              <a:rPr lang="en-US" i="1" baseline="-25000" dirty="0" smtClean="0"/>
              <a:t>R</a:t>
            </a:r>
            <a:r>
              <a:rPr lang="en-US" dirty="0" smtClean="0"/>
              <a:t> is applied.</a:t>
            </a:r>
          </a:p>
          <a:p>
            <a:pPr lvl="1" eaLnBrk="1" hangingPunct="1"/>
            <a:r>
              <a:rPr lang="en-US" dirty="0" smtClean="0">
                <a:solidFill>
                  <a:srgbClr val="FF0000"/>
                </a:solidFill>
              </a:rPr>
              <a:t>(c) forward bias</a:t>
            </a:r>
            <a:r>
              <a:rPr lang="en-US" dirty="0" smtClean="0"/>
              <a:t> – where a dc voltage </a:t>
            </a:r>
            <a:r>
              <a:rPr lang="en-US" i="1" dirty="0" smtClean="0"/>
              <a:t>V</a:t>
            </a:r>
            <a:r>
              <a:rPr lang="en-US" i="1" baseline="-25000" dirty="0" smtClean="0"/>
              <a:t>F</a:t>
            </a:r>
            <a:r>
              <a:rPr lang="en-US" dirty="0" smtClean="0"/>
              <a:t> is applied.</a:t>
            </a:r>
          </a:p>
        </p:txBody>
      </p:sp>
      <p:sp>
        <p:nvSpPr>
          <p:cNvPr id="2" name="Date Placeholder 1"/>
          <p:cNvSpPr>
            <a:spLocks noGrp="1"/>
          </p:cNvSpPr>
          <p:nvPr>
            <p:ph type="dt" sz="half" idx="10"/>
          </p:nvPr>
        </p:nvSpPr>
        <p:spPr/>
        <p:txBody>
          <a:bodyPr/>
          <a:lstStyle/>
          <a:p>
            <a:fld id="{90FD2793-EB8E-4665-BF4F-476C7A19F0DE}"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65</a:t>
            </a:fld>
            <a:endParaRPr lang="en-US"/>
          </a:p>
        </p:txBody>
      </p:sp>
      <p:pic>
        <p:nvPicPr>
          <p:cNvPr id="70661" name="Picture 4" descr="se03F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553" y="2805153"/>
            <a:ext cx="4118234" cy="204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Box 2"/>
          <p:cNvSpPr txBox="1">
            <a:spLocks noChangeArrowheads="1"/>
          </p:cNvSpPr>
          <p:nvPr/>
        </p:nvSpPr>
        <p:spPr bwMode="auto">
          <a:xfrm>
            <a:off x="4664242" y="4876800"/>
            <a:ext cx="38714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1800" b="1" dirty="0"/>
              <a:t>Figure </a:t>
            </a:r>
            <a:r>
              <a:rPr lang="en-US" sz="1800" b="1" dirty="0" smtClean="0"/>
              <a:t>11</a:t>
            </a:r>
            <a:r>
              <a:rPr lang="en-US" sz="1800" b="1" dirty="0"/>
              <a:t>:</a:t>
            </a:r>
            <a:r>
              <a:rPr lang="en-US" sz="1800" dirty="0"/>
              <a:t> The </a:t>
            </a:r>
            <a:r>
              <a:rPr lang="en-US" sz="1800" i="1" dirty="0" err="1"/>
              <a:t>pn</a:t>
            </a:r>
            <a:r>
              <a:rPr lang="en-US" sz="1800" dirty="0"/>
              <a:t> junction in: </a:t>
            </a:r>
            <a:r>
              <a:rPr lang="en-US" sz="1800" b="1" dirty="0"/>
              <a:t>(a)</a:t>
            </a:r>
            <a:r>
              <a:rPr lang="en-US" sz="1800" dirty="0"/>
              <a:t> equilibrium; </a:t>
            </a:r>
            <a:r>
              <a:rPr lang="en-US" sz="1800" b="1" dirty="0"/>
              <a:t>(b)</a:t>
            </a:r>
            <a:r>
              <a:rPr lang="en-US" sz="1800" dirty="0"/>
              <a:t> reverse bias; </a:t>
            </a:r>
            <a:r>
              <a:rPr lang="en-US" sz="1800" b="1" dirty="0"/>
              <a:t>(c)</a:t>
            </a:r>
            <a:r>
              <a:rPr lang="en-US" sz="1800" dirty="0"/>
              <a:t> forward bias.</a:t>
            </a:r>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7455244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sz="half" idx="1"/>
          </p:nvPr>
        </p:nvSpPr>
        <p:spPr/>
        <p:txBody>
          <a:bodyPr>
            <a:normAutofit fontScale="92500" lnSpcReduction="10000"/>
          </a:bodyPr>
          <a:lstStyle/>
          <a:p>
            <a:pPr eaLnBrk="1" hangingPunct="1"/>
            <a:r>
              <a:rPr lang="en-US" sz="2400" smtClean="0"/>
              <a:t>Figure to right shows </a:t>
            </a:r>
            <a:r>
              <a:rPr lang="en-US" sz="2400" i="1" smtClean="0"/>
              <a:t>pn-</a:t>
            </a:r>
            <a:r>
              <a:rPr lang="en-US" sz="2400" smtClean="0"/>
              <a:t>junction under three conditions:</a:t>
            </a:r>
          </a:p>
          <a:p>
            <a:pPr lvl="1" eaLnBrk="1" hangingPunct="1"/>
            <a:r>
              <a:rPr lang="en-US" smtClean="0">
                <a:solidFill>
                  <a:srgbClr val="FF0000"/>
                </a:solidFill>
              </a:rPr>
              <a:t>(a) open-circuit</a:t>
            </a:r>
            <a:r>
              <a:rPr lang="en-US" smtClean="0"/>
              <a:t> – where a barrier voltage </a:t>
            </a:r>
            <a:r>
              <a:rPr lang="en-US" i="1" smtClean="0"/>
              <a:t>V</a:t>
            </a:r>
            <a:r>
              <a:rPr lang="en-US" baseline="-25000" smtClean="0"/>
              <a:t>0</a:t>
            </a:r>
            <a:r>
              <a:rPr lang="en-US" smtClean="0"/>
              <a:t> exists.</a:t>
            </a:r>
          </a:p>
          <a:p>
            <a:pPr lvl="1" eaLnBrk="1" hangingPunct="1"/>
            <a:r>
              <a:rPr lang="en-US" smtClean="0">
                <a:solidFill>
                  <a:srgbClr val="FF0000"/>
                </a:solidFill>
              </a:rPr>
              <a:t>(b) reverse bias</a:t>
            </a:r>
            <a:r>
              <a:rPr lang="en-US" smtClean="0"/>
              <a:t> – where a dc voltage </a:t>
            </a:r>
            <a:r>
              <a:rPr lang="en-US" i="1" smtClean="0"/>
              <a:t>V</a:t>
            </a:r>
            <a:r>
              <a:rPr lang="en-US" i="1" baseline="-25000" smtClean="0"/>
              <a:t>R</a:t>
            </a:r>
            <a:r>
              <a:rPr lang="en-US" smtClean="0"/>
              <a:t> is applied.</a:t>
            </a:r>
          </a:p>
          <a:p>
            <a:pPr lvl="1" eaLnBrk="1" hangingPunct="1"/>
            <a:r>
              <a:rPr lang="en-US" smtClean="0">
                <a:solidFill>
                  <a:srgbClr val="FF0000"/>
                </a:solidFill>
              </a:rPr>
              <a:t>(c) forward bias</a:t>
            </a:r>
            <a:r>
              <a:rPr lang="en-US" smtClean="0"/>
              <a:t> – where a dc voltage </a:t>
            </a:r>
            <a:r>
              <a:rPr lang="en-US" i="1" smtClean="0"/>
              <a:t>V</a:t>
            </a:r>
            <a:r>
              <a:rPr lang="en-US" i="1" baseline="-25000" smtClean="0"/>
              <a:t>F</a:t>
            </a:r>
            <a:r>
              <a:rPr lang="en-US" smtClean="0"/>
              <a:t> is applied.</a:t>
            </a:r>
          </a:p>
        </p:txBody>
      </p:sp>
      <p:sp>
        <p:nvSpPr>
          <p:cNvPr id="2" name="Date Placeholder 1"/>
          <p:cNvSpPr>
            <a:spLocks noGrp="1"/>
          </p:cNvSpPr>
          <p:nvPr>
            <p:ph type="dt" sz="half" idx="10"/>
          </p:nvPr>
        </p:nvSpPr>
        <p:spPr/>
        <p:txBody>
          <a:bodyPr/>
          <a:lstStyle/>
          <a:p>
            <a:fld id="{4BD1BA5B-1211-41B9-B1F5-7D01D9AA2798}"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a:p>
        </p:txBody>
      </p:sp>
      <p:sp>
        <p:nvSpPr>
          <p:cNvPr id="71684" name="Text Box 2"/>
          <p:cNvSpPr txBox="1">
            <a:spLocks noChangeArrowheads="1"/>
          </p:cNvSpPr>
          <p:nvPr/>
        </p:nvSpPr>
        <p:spPr bwMode="auto">
          <a:xfrm>
            <a:off x="4648200" y="4527550"/>
            <a:ext cx="434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400" b="1"/>
              <a:t>Figure 3.11:</a:t>
            </a:r>
            <a:r>
              <a:rPr lang="en-US" sz="2400"/>
              <a:t> The </a:t>
            </a:r>
            <a:r>
              <a:rPr lang="en-US" sz="2400" i="1"/>
              <a:t>pn</a:t>
            </a:r>
            <a:r>
              <a:rPr lang="en-US" sz="2400"/>
              <a:t> junction in: </a:t>
            </a:r>
            <a:r>
              <a:rPr lang="en-US" sz="2400" b="1"/>
              <a:t>(a)</a:t>
            </a:r>
            <a:r>
              <a:rPr lang="en-US" sz="2400"/>
              <a:t> equilibrium; </a:t>
            </a:r>
            <a:r>
              <a:rPr lang="en-US" sz="2400" b="1"/>
              <a:t>(b)</a:t>
            </a:r>
            <a:r>
              <a:rPr lang="en-US" sz="2400"/>
              <a:t> reverse bias; </a:t>
            </a:r>
            <a:r>
              <a:rPr lang="en-US" sz="2400" b="1"/>
              <a:t>(c)</a:t>
            </a:r>
            <a:r>
              <a:rPr lang="en-US" sz="2400"/>
              <a:t> forward bias.</a:t>
            </a:r>
          </a:p>
        </p:txBody>
      </p:sp>
      <p:sp>
        <p:nvSpPr>
          <p:cNvPr id="71685" name="Rectangle 6"/>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74308" name="Picture 4" descr="se03F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85988"/>
            <a:ext cx="43434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4311" name="Picture 4" descr="se03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2743200"/>
            <a:ext cx="776128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4312" name="Text Box 8"/>
          <p:cNvSpPr txBox="1">
            <a:spLocks noChangeArrowheads="1"/>
          </p:cNvSpPr>
          <p:nvPr/>
        </p:nvSpPr>
        <p:spPr bwMode="auto">
          <a:xfrm>
            <a:off x="381000" y="304800"/>
            <a:ext cx="2590800" cy="2263775"/>
          </a:xfrm>
          <a:prstGeom prst="rect">
            <a:avLst/>
          </a:prstGeom>
          <a:solidFill>
            <a:srgbClr val="FFFF99"/>
          </a:solidFill>
          <a:ln w="381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000">
                <a:solidFill>
                  <a:srgbClr val="FF0000"/>
                </a:solidFill>
              </a:rPr>
              <a:t>1) no voltage          applied</a:t>
            </a:r>
          </a:p>
          <a:p>
            <a:pPr algn="l" eaLnBrk="1" hangingPunct="1">
              <a:spcBef>
                <a:spcPct val="50000"/>
              </a:spcBef>
            </a:pPr>
            <a:r>
              <a:rPr lang="en-US" sz="2000">
                <a:solidFill>
                  <a:srgbClr val="FF0000"/>
                </a:solidFill>
              </a:rPr>
              <a:t>2) voltage differential across depletion zone is </a:t>
            </a:r>
            <a:r>
              <a:rPr lang="en-US" sz="2000" i="1">
                <a:solidFill>
                  <a:srgbClr val="FF0000"/>
                </a:solidFill>
              </a:rPr>
              <a:t>V</a:t>
            </a:r>
            <a:r>
              <a:rPr lang="en-US" sz="2000" baseline="-25000">
                <a:solidFill>
                  <a:srgbClr val="FF0000"/>
                </a:solidFill>
              </a:rPr>
              <a:t>0</a:t>
            </a:r>
          </a:p>
          <a:p>
            <a:pPr algn="l" eaLnBrk="1" hangingPunct="1">
              <a:spcBef>
                <a:spcPct val="50000"/>
              </a:spcBef>
            </a:pPr>
            <a:r>
              <a:rPr lang="en-US" sz="2000">
                <a:solidFill>
                  <a:srgbClr val="FF0000"/>
                </a:solidFill>
              </a:rPr>
              <a:t>3) </a:t>
            </a:r>
            <a:r>
              <a:rPr lang="en-US" sz="2000" i="1">
                <a:solidFill>
                  <a:srgbClr val="FF0000"/>
                </a:solidFill>
              </a:rPr>
              <a:t>I</a:t>
            </a:r>
            <a:r>
              <a:rPr lang="en-US" sz="2000" i="1" baseline="-25000">
                <a:solidFill>
                  <a:srgbClr val="FF0000"/>
                </a:solidFill>
              </a:rPr>
              <a:t>D</a:t>
            </a:r>
            <a:r>
              <a:rPr lang="en-US" sz="2000">
                <a:solidFill>
                  <a:srgbClr val="FF0000"/>
                </a:solidFill>
              </a:rPr>
              <a:t> = </a:t>
            </a:r>
            <a:r>
              <a:rPr lang="en-US" sz="2000" i="1">
                <a:solidFill>
                  <a:srgbClr val="FF0000"/>
                </a:solidFill>
              </a:rPr>
              <a:t>I</a:t>
            </a:r>
            <a:r>
              <a:rPr lang="en-US" sz="2000" i="1" baseline="-25000">
                <a:solidFill>
                  <a:srgbClr val="FF0000"/>
                </a:solidFill>
              </a:rPr>
              <a:t>S</a:t>
            </a:r>
          </a:p>
        </p:txBody>
      </p:sp>
      <p:sp>
        <p:nvSpPr>
          <p:cNvPr id="2274313" name="Text Box 9"/>
          <p:cNvSpPr txBox="1">
            <a:spLocks noChangeArrowheads="1"/>
          </p:cNvSpPr>
          <p:nvPr/>
        </p:nvSpPr>
        <p:spPr bwMode="auto">
          <a:xfrm>
            <a:off x="3276600" y="288925"/>
            <a:ext cx="2590800" cy="2263775"/>
          </a:xfrm>
          <a:prstGeom prst="rect">
            <a:avLst/>
          </a:prstGeom>
          <a:solidFill>
            <a:srgbClr val="FFFF99"/>
          </a:solidFill>
          <a:ln w="381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000">
                <a:solidFill>
                  <a:srgbClr val="FF0000"/>
                </a:solidFill>
              </a:rPr>
              <a:t>1) negative voltage applied</a:t>
            </a:r>
          </a:p>
          <a:p>
            <a:pPr algn="l" eaLnBrk="1" hangingPunct="1">
              <a:spcBef>
                <a:spcPct val="50000"/>
              </a:spcBef>
            </a:pPr>
            <a:r>
              <a:rPr lang="en-US" sz="2000">
                <a:solidFill>
                  <a:srgbClr val="FF0000"/>
                </a:solidFill>
              </a:rPr>
              <a:t>2) voltage differential across depletion zone is </a:t>
            </a:r>
            <a:r>
              <a:rPr lang="en-US" sz="2000" i="1">
                <a:solidFill>
                  <a:srgbClr val="FF0000"/>
                </a:solidFill>
              </a:rPr>
              <a:t>V</a:t>
            </a:r>
            <a:r>
              <a:rPr lang="en-US" sz="2000" baseline="-25000">
                <a:solidFill>
                  <a:srgbClr val="FF0000"/>
                </a:solidFill>
              </a:rPr>
              <a:t>0</a:t>
            </a:r>
            <a:r>
              <a:rPr lang="en-US" sz="2000">
                <a:solidFill>
                  <a:srgbClr val="FF0000"/>
                </a:solidFill>
              </a:rPr>
              <a:t> + </a:t>
            </a:r>
            <a:r>
              <a:rPr lang="en-US" sz="2000" i="1">
                <a:solidFill>
                  <a:srgbClr val="FF0000"/>
                </a:solidFill>
              </a:rPr>
              <a:t>V</a:t>
            </a:r>
            <a:r>
              <a:rPr lang="en-US" sz="2000" i="1" baseline="-25000">
                <a:solidFill>
                  <a:srgbClr val="FF0000"/>
                </a:solidFill>
              </a:rPr>
              <a:t>R</a:t>
            </a:r>
          </a:p>
          <a:p>
            <a:pPr algn="l" eaLnBrk="1" hangingPunct="1">
              <a:spcBef>
                <a:spcPct val="50000"/>
              </a:spcBef>
            </a:pPr>
            <a:r>
              <a:rPr lang="en-US" sz="2000">
                <a:solidFill>
                  <a:srgbClr val="FF0000"/>
                </a:solidFill>
              </a:rPr>
              <a:t>3) </a:t>
            </a:r>
            <a:r>
              <a:rPr lang="en-US" sz="2000" i="1">
                <a:solidFill>
                  <a:srgbClr val="FF0000"/>
                </a:solidFill>
              </a:rPr>
              <a:t>I</a:t>
            </a:r>
            <a:r>
              <a:rPr lang="en-US" sz="2000" i="1" baseline="-25000">
                <a:solidFill>
                  <a:srgbClr val="FF0000"/>
                </a:solidFill>
              </a:rPr>
              <a:t>D</a:t>
            </a:r>
            <a:r>
              <a:rPr lang="en-US" sz="2000">
                <a:solidFill>
                  <a:srgbClr val="FF0000"/>
                </a:solidFill>
              </a:rPr>
              <a:t> &lt; </a:t>
            </a:r>
            <a:r>
              <a:rPr lang="en-US" sz="2000" i="1">
                <a:solidFill>
                  <a:srgbClr val="FF0000"/>
                </a:solidFill>
              </a:rPr>
              <a:t>I</a:t>
            </a:r>
            <a:r>
              <a:rPr lang="en-US" sz="2000" i="1" baseline="-25000">
                <a:solidFill>
                  <a:srgbClr val="FF0000"/>
                </a:solidFill>
              </a:rPr>
              <a:t>S</a:t>
            </a:r>
          </a:p>
        </p:txBody>
      </p:sp>
      <p:sp>
        <p:nvSpPr>
          <p:cNvPr id="2274314" name="Text Box 10"/>
          <p:cNvSpPr txBox="1">
            <a:spLocks noChangeArrowheads="1"/>
          </p:cNvSpPr>
          <p:nvPr/>
        </p:nvSpPr>
        <p:spPr bwMode="auto">
          <a:xfrm>
            <a:off x="6172200" y="304800"/>
            <a:ext cx="2590800" cy="2263775"/>
          </a:xfrm>
          <a:prstGeom prst="rect">
            <a:avLst/>
          </a:prstGeom>
          <a:solidFill>
            <a:srgbClr val="FFFF99"/>
          </a:solidFill>
          <a:ln w="381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000">
                <a:solidFill>
                  <a:srgbClr val="FF0000"/>
                </a:solidFill>
              </a:rPr>
              <a:t>1) positive voltage   applied</a:t>
            </a:r>
          </a:p>
          <a:p>
            <a:pPr algn="l" eaLnBrk="1" hangingPunct="1">
              <a:spcBef>
                <a:spcPct val="50000"/>
              </a:spcBef>
            </a:pPr>
            <a:r>
              <a:rPr lang="en-US" sz="2000">
                <a:solidFill>
                  <a:srgbClr val="FF0000"/>
                </a:solidFill>
              </a:rPr>
              <a:t>2) voltage differential across depletion zone is </a:t>
            </a:r>
            <a:r>
              <a:rPr lang="en-US" sz="2000" i="1">
                <a:solidFill>
                  <a:srgbClr val="FF0000"/>
                </a:solidFill>
              </a:rPr>
              <a:t>V</a:t>
            </a:r>
            <a:r>
              <a:rPr lang="en-US" sz="2000" baseline="-25000">
                <a:solidFill>
                  <a:srgbClr val="FF0000"/>
                </a:solidFill>
              </a:rPr>
              <a:t>0</a:t>
            </a:r>
            <a:r>
              <a:rPr lang="en-US" sz="2000">
                <a:solidFill>
                  <a:srgbClr val="FF0000"/>
                </a:solidFill>
              </a:rPr>
              <a:t> </a:t>
            </a:r>
            <a:r>
              <a:rPr lang="en-US" sz="2000" i="1">
                <a:solidFill>
                  <a:srgbClr val="FF0000"/>
                </a:solidFill>
              </a:rPr>
              <a:t>-</a:t>
            </a:r>
            <a:r>
              <a:rPr lang="en-US" sz="2000">
                <a:solidFill>
                  <a:srgbClr val="FF0000"/>
                </a:solidFill>
              </a:rPr>
              <a:t> </a:t>
            </a:r>
            <a:r>
              <a:rPr lang="en-US" sz="2000" i="1">
                <a:solidFill>
                  <a:srgbClr val="FF0000"/>
                </a:solidFill>
              </a:rPr>
              <a:t>V</a:t>
            </a:r>
            <a:r>
              <a:rPr lang="en-US" sz="2000" i="1" baseline="-25000">
                <a:solidFill>
                  <a:srgbClr val="FF0000"/>
                </a:solidFill>
              </a:rPr>
              <a:t>F</a:t>
            </a:r>
          </a:p>
          <a:p>
            <a:pPr algn="l" eaLnBrk="1" hangingPunct="1">
              <a:spcBef>
                <a:spcPct val="50000"/>
              </a:spcBef>
            </a:pPr>
            <a:r>
              <a:rPr lang="en-US" sz="2000">
                <a:solidFill>
                  <a:srgbClr val="FF0000"/>
                </a:solidFill>
              </a:rPr>
              <a:t>3) </a:t>
            </a:r>
            <a:r>
              <a:rPr lang="en-US" sz="2000" i="1">
                <a:solidFill>
                  <a:srgbClr val="FF0000"/>
                </a:solidFill>
              </a:rPr>
              <a:t>I</a:t>
            </a:r>
            <a:r>
              <a:rPr lang="en-US" sz="2000" i="1" baseline="-25000">
                <a:solidFill>
                  <a:srgbClr val="FF0000"/>
                </a:solidFill>
              </a:rPr>
              <a:t>D</a:t>
            </a:r>
            <a:r>
              <a:rPr lang="en-US" sz="2000">
                <a:solidFill>
                  <a:srgbClr val="FF0000"/>
                </a:solidFill>
              </a:rPr>
              <a:t> &gt; </a:t>
            </a:r>
            <a:r>
              <a:rPr lang="en-US" sz="2000" i="1">
                <a:solidFill>
                  <a:srgbClr val="FF0000"/>
                </a:solidFill>
              </a:rPr>
              <a:t>I</a:t>
            </a:r>
            <a:r>
              <a:rPr lang="en-US" sz="2000" i="1" baseline="-25000">
                <a:solidFill>
                  <a:srgbClr val="FF0000"/>
                </a:solidFill>
              </a:rPr>
              <a:t>S</a:t>
            </a:r>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8398564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3.33333E-6 4.07407E-6 L -0.24583 0.19074 " pathEditMode="relative" rAng="0" ptsTypes="AA">
                                      <p:cBhvr>
                                        <p:cTn id="6" dur="1000" fill="hold"/>
                                        <p:tgtEl>
                                          <p:spTgt spid="2274308"/>
                                        </p:tgtEl>
                                        <p:attrNameLst>
                                          <p:attrName>ppt_x</p:attrName>
                                          <p:attrName>ppt_y</p:attrName>
                                        </p:attrNameLst>
                                      </p:cBhvr>
                                      <p:rCtr x="-12292" y="9537"/>
                                    </p:animMotion>
                                  </p:childTnLst>
                                </p:cTn>
                              </p:par>
                              <p:par>
                                <p:cTn id="7" presetID="10" presetClass="entr" presetSubtype="0" fill="hold" nodeType="withEffect">
                                  <p:stCondLst>
                                    <p:cond delay="500"/>
                                  </p:stCondLst>
                                  <p:childTnLst>
                                    <p:set>
                                      <p:cBhvr>
                                        <p:cTn id="8" dur="1" fill="hold">
                                          <p:stCondLst>
                                            <p:cond delay="0"/>
                                          </p:stCondLst>
                                        </p:cTn>
                                        <p:tgtEl>
                                          <p:spTgt spid="2274311"/>
                                        </p:tgtEl>
                                        <p:attrNameLst>
                                          <p:attrName>style.visibility</p:attrName>
                                        </p:attrNameLst>
                                      </p:cBhvr>
                                      <p:to>
                                        <p:strVal val="visible"/>
                                      </p:to>
                                    </p:set>
                                    <p:animEffect transition="in" filter="fade">
                                      <p:cBhvr>
                                        <p:cTn id="9" dur="1000"/>
                                        <p:tgtEl>
                                          <p:spTgt spid="2274311"/>
                                        </p:tgtEl>
                                      </p:cBhvr>
                                    </p:animEffect>
                                  </p:childTnLst>
                                </p:cTn>
                              </p:par>
                            </p:childTnLst>
                          </p:cTn>
                        </p:par>
                      </p:childTnLst>
                    </p:cTn>
                  </p:par>
                  <p:par>
                    <p:cTn id="10" fill="hold">
                      <p:stCondLst>
                        <p:cond delay="indefinite"/>
                      </p:stCondLst>
                      <p:childTnLst>
                        <p:par>
                          <p:cTn id="11" fill="hold" nodeType="after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74312"/>
                                        </p:tgtEl>
                                        <p:attrNameLst>
                                          <p:attrName>style.visibility</p:attrName>
                                        </p:attrNameLst>
                                      </p:cBhvr>
                                      <p:to>
                                        <p:strVal val="visible"/>
                                      </p:to>
                                    </p:set>
                                    <p:animEffect transition="in" filter="fade">
                                      <p:cBhvr>
                                        <p:cTn id="14" dur="1000"/>
                                        <p:tgtEl>
                                          <p:spTgt spid="2274312"/>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74313"/>
                                        </p:tgtEl>
                                        <p:attrNameLst>
                                          <p:attrName>style.visibility</p:attrName>
                                        </p:attrNameLst>
                                      </p:cBhvr>
                                      <p:to>
                                        <p:strVal val="visible"/>
                                      </p:to>
                                    </p:set>
                                    <p:animEffect transition="in" filter="fade">
                                      <p:cBhvr>
                                        <p:cTn id="19" dur="1000"/>
                                        <p:tgtEl>
                                          <p:spTgt spid="2274313"/>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74314"/>
                                        </p:tgtEl>
                                        <p:attrNameLst>
                                          <p:attrName>style.visibility</p:attrName>
                                        </p:attrNameLst>
                                      </p:cBhvr>
                                      <p:to>
                                        <p:strVal val="visible"/>
                                      </p:to>
                                    </p:set>
                                    <p:animEffect transition="in" filter="fade">
                                      <p:cBhvr>
                                        <p:cTn id="24" dur="1000"/>
                                        <p:tgtEl>
                                          <p:spTgt spid="2274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4312" grpId="0" animBg="1"/>
      <p:bldP spid="2274313" grpId="0" animBg="1"/>
      <p:bldP spid="22743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r>
              <a:rPr lang="en-US" sz="3200" b="0" dirty="0" smtClean="0"/>
              <a:t>5.1.</a:t>
            </a:r>
            <a:r>
              <a:rPr lang="en-US" sz="3200" dirty="0" smtClean="0"/>
              <a:t> Qualitative Description of Junction Operation</a:t>
            </a:r>
          </a:p>
        </p:txBody>
      </p:sp>
      <p:sp>
        <p:nvSpPr>
          <p:cNvPr id="5" name="Date Placeholder 4"/>
          <p:cNvSpPr>
            <a:spLocks noGrp="1"/>
          </p:cNvSpPr>
          <p:nvPr>
            <p:ph type="dt" sz="half" idx="10"/>
          </p:nvPr>
        </p:nvSpPr>
        <p:spPr/>
        <p:txBody>
          <a:bodyPr/>
          <a:lstStyle/>
          <a:p>
            <a:fld id="{77229D71-1352-4CCF-999F-C645F688A8B9}" type="datetime1">
              <a:rPr lang="en-US" smtClean="0"/>
              <a:t>10/30/2017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67</a:t>
            </a:fld>
            <a:endParaRPr lang="en-US"/>
          </a:p>
        </p:txBody>
      </p:sp>
      <p:pic>
        <p:nvPicPr>
          <p:cNvPr id="44034" name="Picture 2" descr="Image result for pn junction forward bi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5793" y="2149201"/>
            <a:ext cx="7040880" cy="388133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3781099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sz="3200" b="0" dirty="0" smtClean="0"/>
              <a:t>5.1. </a:t>
            </a:r>
            <a:r>
              <a:rPr lang="en-US" sz="3200" dirty="0" smtClean="0"/>
              <a:t>Qualitative Description of Junction Operation</a:t>
            </a:r>
          </a:p>
        </p:txBody>
      </p:sp>
      <p:sp>
        <p:nvSpPr>
          <p:cNvPr id="72708" name="Rectangle 3"/>
          <p:cNvSpPr>
            <a:spLocks noGrp="1" noChangeArrowheads="1"/>
          </p:cNvSpPr>
          <p:nvPr>
            <p:ph sz="half" idx="1"/>
          </p:nvPr>
        </p:nvSpPr>
        <p:spPr>
          <a:xfrm>
            <a:off x="609600" y="2362200"/>
            <a:ext cx="3848100" cy="3124200"/>
          </a:xfrm>
          <a:solidFill>
            <a:schemeClr val="bg1"/>
          </a:solidFill>
        </p:spPr>
        <p:txBody>
          <a:bodyPr>
            <a:normAutofit fontScale="85000" lnSpcReduction="20000"/>
          </a:bodyPr>
          <a:lstStyle/>
          <a:p>
            <a:pPr eaLnBrk="1" hangingPunct="1"/>
            <a:r>
              <a:rPr lang="en-US" sz="2000" b="1" dirty="0" smtClean="0">
                <a:solidFill>
                  <a:srgbClr val="3333FF"/>
                </a:solidFill>
              </a:rPr>
              <a:t>reverse bias case</a:t>
            </a:r>
          </a:p>
          <a:p>
            <a:pPr lvl="1" eaLnBrk="1" hangingPunct="1"/>
            <a:r>
              <a:rPr lang="en-US" sz="2000" dirty="0" smtClean="0"/>
              <a:t>the externally applied voltage </a:t>
            </a:r>
            <a:r>
              <a:rPr lang="en-US" sz="2000" i="1" dirty="0" smtClean="0"/>
              <a:t>V</a:t>
            </a:r>
            <a:r>
              <a:rPr lang="en-US" sz="2000" i="1" baseline="-25000" dirty="0" smtClean="0"/>
              <a:t>R</a:t>
            </a:r>
            <a:r>
              <a:rPr lang="en-US" sz="2000" dirty="0" smtClean="0"/>
              <a:t> </a:t>
            </a:r>
            <a:r>
              <a:rPr lang="en-US" sz="2000" dirty="0" smtClean="0">
                <a:solidFill>
                  <a:srgbClr val="FF0000"/>
                </a:solidFill>
              </a:rPr>
              <a:t>adds to the barrier</a:t>
            </a:r>
            <a:r>
              <a:rPr lang="en-US" sz="2000" dirty="0" smtClean="0"/>
              <a:t> voltage </a:t>
            </a:r>
            <a:r>
              <a:rPr lang="en-US" sz="2000" i="1" dirty="0" smtClean="0"/>
              <a:t>V</a:t>
            </a:r>
            <a:r>
              <a:rPr lang="en-US" sz="2000" baseline="-25000" dirty="0" smtClean="0"/>
              <a:t>0</a:t>
            </a:r>
          </a:p>
          <a:p>
            <a:pPr lvl="2" eaLnBrk="1" hangingPunct="1"/>
            <a:r>
              <a:rPr lang="en-US" dirty="0" smtClean="0"/>
              <a:t>…increase effective barrier</a:t>
            </a:r>
          </a:p>
          <a:p>
            <a:pPr lvl="1" eaLnBrk="1" hangingPunct="1"/>
            <a:r>
              <a:rPr lang="en-US" sz="2000" dirty="0" smtClean="0"/>
              <a:t>this </a:t>
            </a:r>
            <a:r>
              <a:rPr lang="en-US" sz="2000" dirty="0" smtClean="0">
                <a:solidFill>
                  <a:srgbClr val="FF0000"/>
                </a:solidFill>
              </a:rPr>
              <a:t>reduces rate of diffusion</a:t>
            </a:r>
            <a:r>
              <a:rPr lang="en-US" sz="2000" dirty="0" smtClean="0"/>
              <a:t>, reducing </a:t>
            </a:r>
            <a:r>
              <a:rPr lang="en-US" sz="2000" i="1" dirty="0" smtClean="0"/>
              <a:t>I</a:t>
            </a:r>
            <a:r>
              <a:rPr lang="en-US" sz="2000" i="1" baseline="-25000" dirty="0" smtClean="0"/>
              <a:t>D</a:t>
            </a:r>
          </a:p>
          <a:p>
            <a:pPr lvl="2" eaLnBrk="1" hangingPunct="1"/>
            <a:r>
              <a:rPr lang="en-US" dirty="0" smtClean="0"/>
              <a:t>if </a:t>
            </a:r>
            <a:r>
              <a:rPr lang="en-US" i="1" dirty="0" smtClean="0"/>
              <a:t>V</a:t>
            </a:r>
            <a:r>
              <a:rPr lang="en-US" i="1" baseline="-25000" dirty="0" smtClean="0"/>
              <a:t>R</a:t>
            </a:r>
            <a:r>
              <a:rPr lang="en-US" dirty="0" smtClean="0"/>
              <a:t> &gt; 1</a:t>
            </a:r>
            <a:r>
              <a:rPr lang="en-US" i="1" dirty="0" smtClean="0">
                <a:solidFill>
                  <a:srgbClr val="FF0000"/>
                </a:solidFill>
              </a:rPr>
              <a:t>V</a:t>
            </a:r>
            <a:r>
              <a:rPr lang="en-US" dirty="0" smtClean="0"/>
              <a:t>, </a:t>
            </a:r>
            <a:r>
              <a:rPr lang="en-US" i="1" dirty="0" smtClean="0"/>
              <a:t>I</a:t>
            </a:r>
            <a:r>
              <a:rPr lang="en-US" i="1" baseline="-25000" dirty="0" smtClean="0"/>
              <a:t>D</a:t>
            </a:r>
            <a:r>
              <a:rPr lang="en-US" dirty="0" smtClean="0"/>
              <a:t> will fall to 0</a:t>
            </a:r>
            <a:r>
              <a:rPr lang="en-US" i="1" dirty="0" smtClean="0">
                <a:solidFill>
                  <a:srgbClr val="FF0000"/>
                </a:solidFill>
              </a:rPr>
              <a:t>A</a:t>
            </a:r>
          </a:p>
          <a:p>
            <a:pPr lvl="1" eaLnBrk="1" hangingPunct="1"/>
            <a:r>
              <a:rPr lang="en-US" sz="2000" dirty="0" smtClean="0"/>
              <a:t>the drift current </a:t>
            </a:r>
            <a:r>
              <a:rPr lang="en-US" sz="2000" i="1" dirty="0" smtClean="0">
                <a:solidFill>
                  <a:srgbClr val="FF0000"/>
                </a:solidFill>
              </a:rPr>
              <a:t>I</a:t>
            </a:r>
            <a:r>
              <a:rPr lang="en-US" sz="2000" i="1" baseline="-25000" dirty="0" smtClean="0">
                <a:solidFill>
                  <a:srgbClr val="FF0000"/>
                </a:solidFill>
              </a:rPr>
              <a:t>S</a:t>
            </a:r>
            <a:r>
              <a:rPr lang="en-US" sz="2000" dirty="0" smtClean="0">
                <a:solidFill>
                  <a:srgbClr val="FF0000"/>
                </a:solidFill>
              </a:rPr>
              <a:t> </a:t>
            </a:r>
            <a:r>
              <a:rPr lang="en-US" sz="2000" dirty="0" err="1" smtClean="0">
                <a:solidFill>
                  <a:srgbClr val="FF0000"/>
                </a:solidFill>
              </a:rPr>
              <a:t>is</a:t>
            </a:r>
            <a:r>
              <a:rPr lang="en-US" sz="2000" dirty="0" smtClean="0">
                <a:solidFill>
                  <a:srgbClr val="FF0000"/>
                </a:solidFill>
              </a:rPr>
              <a:t> unaffected</a:t>
            </a:r>
            <a:r>
              <a:rPr lang="en-US" sz="2000" dirty="0" smtClean="0"/>
              <a:t>, but dependent on temperature </a:t>
            </a:r>
          </a:p>
          <a:p>
            <a:pPr lvl="1" eaLnBrk="1" hangingPunct="1"/>
            <a:r>
              <a:rPr lang="en-US" sz="2000" dirty="0" smtClean="0"/>
              <a:t>result is that </a:t>
            </a:r>
            <a:r>
              <a:rPr lang="en-US" sz="2000" i="1" dirty="0" err="1" smtClean="0"/>
              <a:t>pn</a:t>
            </a:r>
            <a:r>
              <a:rPr lang="en-US" sz="2000" dirty="0" smtClean="0"/>
              <a:t> junction will </a:t>
            </a:r>
            <a:r>
              <a:rPr lang="en-US" sz="2000" dirty="0" smtClean="0">
                <a:solidFill>
                  <a:srgbClr val="FF0000"/>
                </a:solidFill>
              </a:rPr>
              <a:t>conduct </a:t>
            </a:r>
            <a:r>
              <a:rPr lang="en-US" sz="2000" b="1" dirty="0" smtClean="0">
                <a:solidFill>
                  <a:srgbClr val="FF0000"/>
                </a:solidFill>
              </a:rPr>
              <a:t>small</a:t>
            </a:r>
            <a:r>
              <a:rPr lang="en-US" sz="2000" dirty="0" smtClean="0">
                <a:solidFill>
                  <a:srgbClr val="FF0000"/>
                </a:solidFill>
              </a:rPr>
              <a:t> drift current </a:t>
            </a:r>
            <a:r>
              <a:rPr lang="en-US" sz="2000" i="1" dirty="0" smtClean="0">
                <a:solidFill>
                  <a:srgbClr val="FF0000"/>
                </a:solidFill>
              </a:rPr>
              <a:t>I</a:t>
            </a:r>
            <a:r>
              <a:rPr lang="en-US" sz="2000" i="1" baseline="-25000" dirty="0" smtClean="0">
                <a:solidFill>
                  <a:srgbClr val="FF0000"/>
                </a:solidFill>
              </a:rPr>
              <a:t>S</a:t>
            </a:r>
          </a:p>
        </p:txBody>
      </p:sp>
      <p:sp>
        <p:nvSpPr>
          <p:cNvPr id="72709" name="Rectangle 4"/>
          <p:cNvSpPr>
            <a:spLocks noGrp="1" noChangeArrowheads="1"/>
          </p:cNvSpPr>
          <p:nvPr>
            <p:ph sz="half" idx="2"/>
          </p:nvPr>
        </p:nvSpPr>
        <p:spPr>
          <a:xfrm>
            <a:off x="4610100" y="2362200"/>
            <a:ext cx="3981450" cy="3124200"/>
          </a:xfrm>
          <a:solidFill>
            <a:schemeClr val="bg1"/>
          </a:solidFill>
        </p:spPr>
        <p:txBody>
          <a:bodyPr>
            <a:normAutofit fontScale="85000" lnSpcReduction="20000"/>
          </a:bodyPr>
          <a:lstStyle/>
          <a:p>
            <a:pPr eaLnBrk="1" hangingPunct="1"/>
            <a:r>
              <a:rPr lang="en-US" sz="2000" b="1" dirty="0" smtClean="0">
                <a:solidFill>
                  <a:srgbClr val="3333FF"/>
                </a:solidFill>
              </a:rPr>
              <a:t>forward bias case</a:t>
            </a:r>
          </a:p>
          <a:p>
            <a:pPr lvl="1" eaLnBrk="1" hangingPunct="1"/>
            <a:r>
              <a:rPr lang="en-US" sz="2000" dirty="0" smtClean="0"/>
              <a:t>the externally applied voltage </a:t>
            </a:r>
            <a:r>
              <a:rPr lang="en-US" sz="2000" i="1" dirty="0" smtClean="0"/>
              <a:t>V</a:t>
            </a:r>
            <a:r>
              <a:rPr lang="en-US" sz="2000" i="1" baseline="-25000" dirty="0" smtClean="0"/>
              <a:t>F</a:t>
            </a:r>
            <a:r>
              <a:rPr lang="en-US" sz="2000" dirty="0" smtClean="0"/>
              <a:t> </a:t>
            </a:r>
            <a:r>
              <a:rPr lang="en-US" sz="2000" dirty="0" smtClean="0">
                <a:solidFill>
                  <a:srgbClr val="FF0000"/>
                </a:solidFill>
              </a:rPr>
              <a:t>subtracts from the barrier</a:t>
            </a:r>
            <a:r>
              <a:rPr lang="en-US" sz="2000" dirty="0" smtClean="0"/>
              <a:t> voltage </a:t>
            </a:r>
            <a:r>
              <a:rPr lang="en-US" sz="2000" i="1" dirty="0" smtClean="0"/>
              <a:t>V</a:t>
            </a:r>
            <a:r>
              <a:rPr lang="en-US" sz="2000" baseline="-25000" dirty="0" smtClean="0"/>
              <a:t>0</a:t>
            </a:r>
          </a:p>
          <a:p>
            <a:pPr lvl="2" eaLnBrk="1" hangingPunct="1"/>
            <a:r>
              <a:rPr lang="en-US" dirty="0" smtClean="0"/>
              <a:t>…decrease effective barrier</a:t>
            </a:r>
          </a:p>
          <a:p>
            <a:pPr lvl="1" eaLnBrk="1" hangingPunct="1"/>
            <a:r>
              <a:rPr lang="en-US" sz="2000" dirty="0" smtClean="0"/>
              <a:t>this </a:t>
            </a:r>
            <a:r>
              <a:rPr lang="en-US" sz="2000" dirty="0" smtClean="0">
                <a:solidFill>
                  <a:srgbClr val="FF0000"/>
                </a:solidFill>
              </a:rPr>
              <a:t>increases rate of diffusion</a:t>
            </a:r>
            <a:r>
              <a:rPr lang="en-US" sz="2000" dirty="0" smtClean="0"/>
              <a:t>, increasing </a:t>
            </a:r>
            <a:r>
              <a:rPr lang="en-US" sz="2000" i="1" dirty="0" smtClean="0"/>
              <a:t>I</a:t>
            </a:r>
            <a:r>
              <a:rPr lang="en-US" sz="2000" i="1" baseline="-25000" dirty="0" smtClean="0"/>
              <a:t>D</a:t>
            </a:r>
            <a:endParaRPr lang="en-US" i="1" dirty="0" smtClean="0">
              <a:solidFill>
                <a:schemeClr val="bg1"/>
              </a:solidFill>
            </a:endParaRPr>
          </a:p>
          <a:p>
            <a:pPr lvl="1" eaLnBrk="1" hangingPunct="1"/>
            <a:r>
              <a:rPr lang="en-US" sz="2000" dirty="0" smtClean="0"/>
              <a:t>the drift current </a:t>
            </a:r>
            <a:r>
              <a:rPr lang="en-US" sz="2000" i="1" dirty="0" smtClean="0">
                <a:solidFill>
                  <a:srgbClr val="FF0000"/>
                </a:solidFill>
              </a:rPr>
              <a:t>I</a:t>
            </a:r>
            <a:r>
              <a:rPr lang="en-US" sz="2000" i="1" baseline="-25000" dirty="0" smtClean="0">
                <a:solidFill>
                  <a:srgbClr val="FF0000"/>
                </a:solidFill>
              </a:rPr>
              <a:t>S</a:t>
            </a:r>
            <a:r>
              <a:rPr lang="en-US" sz="2000" dirty="0" smtClean="0">
                <a:solidFill>
                  <a:srgbClr val="FF0000"/>
                </a:solidFill>
              </a:rPr>
              <a:t> </a:t>
            </a:r>
            <a:r>
              <a:rPr lang="en-US" sz="2000" dirty="0" err="1" smtClean="0">
                <a:solidFill>
                  <a:srgbClr val="FF0000"/>
                </a:solidFill>
              </a:rPr>
              <a:t>is</a:t>
            </a:r>
            <a:r>
              <a:rPr lang="en-US" sz="2000" dirty="0" smtClean="0">
                <a:solidFill>
                  <a:srgbClr val="FF0000"/>
                </a:solidFill>
              </a:rPr>
              <a:t> unaffected</a:t>
            </a:r>
            <a:r>
              <a:rPr lang="en-US" sz="2000" dirty="0" smtClean="0"/>
              <a:t>, but dependent on temperature </a:t>
            </a:r>
          </a:p>
          <a:p>
            <a:pPr lvl="1" eaLnBrk="1" hangingPunct="1"/>
            <a:r>
              <a:rPr lang="en-US" sz="2000" dirty="0" smtClean="0"/>
              <a:t>result is that </a:t>
            </a:r>
            <a:r>
              <a:rPr lang="en-US" sz="2000" i="1" dirty="0" err="1" smtClean="0"/>
              <a:t>pn</a:t>
            </a:r>
            <a:r>
              <a:rPr lang="en-US" sz="2000" dirty="0" smtClean="0"/>
              <a:t> junction will </a:t>
            </a:r>
            <a:r>
              <a:rPr lang="en-US" sz="2000" dirty="0" smtClean="0">
                <a:solidFill>
                  <a:srgbClr val="FF0000"/>
                </a:solidFill>
              </a:rPr>
              <a:t>conduct </a:t>
            </a:r>
            <a:r>
              <a:rPr lang="en-US" sz="2000" b="1" dirty="0" smtClean="0">
                <a:solidFill>
                  <a:srgbClr val="FF0000"/>
                </a:solidFill>
              </a:rPr>
              <a:t>significant</a:t>
            </a:r>
            <a:r>
              <a:rPr lang="en-US" sz="2000" dirty="0" smtClean="0">
                <a:solidFill>
                  <a:srgbClr val="FF0000"/>
                </a:solidFill>
              </a:rPr>
              <a:t> current </a:t>
            </a:r>
            <a:r>
              <a:rPr lang="en-US" sz="2000" i="1" dirty="0" smtClean="0">
                <a:solidFill>
                  <a:srgbClr val="FF0000"/>
                </a:solidFill>
              </a:rPr>
              <a:t>I</a:t>
            </a:r>
            <a:r>
              <a:rPr lang="en-US" sz="2000" i="1" baseline="-25000" dirty="0" smtClean="0">
                <a:solidFill>
                  <a:srgbClr val="FF0000"/>
                </a:solidFill>
              </a:rPr>
              <a:t>D</a:t>
            </a:r>
            <a:r>
              <a:rPr lang="en-US" sz="2000" dirty="0" smtClean="0">
                <a:solidFill>
                  <a:srgbClr val="FF0000"/>
                </a:solidFill>
              </a:rPr>
              <a:t> - </a:t>
            </a:r>
            <a:r>
              <a:rPr lang="en-US" sz="2000" i="1" dirty="0" smtClean="0">
                <a:solidFill>
                  <a:srgbClr val="FF0000"/>
                </a:solidFill>
              </a:rPr>
              <a:t>I</a:t>
            </a:r>
            <a:r>
              <a:rPr lang="en-US" sz="2000" i="1" baseline="-25000" dirty="0" smtClean="0">
                <a:solidFill>
                  <a:srgbClr val="FF0000"/>
                </a:solidFill>
              </a:rPr>
              <a:t>S</a:t>
            </a:r>
          </a:p>
        </p:txBody>
      </p:sp>
      <p:sp>
        <p:nvSpPr>
          <p:cNvPr id="2" name="Date Placeholder 1"/>
          <p:cNvSpPr>
            <a:spLocks noGrp="1"/>
          </p:cNvSpPr>
          <p:nvPr>
            <p:ph type="dt" sz="half" idx="10"/>
          </p:nvPr>
        </p:nvSpPr>
        <p:spPr/>
        <p:txBody>
          <a:bodyPr/>
          <a:lstStyle/>
          <a:p>
            <a:fld id="{1801B473-9628-4D84-8DBA-1595810EB8FD}"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68</a:t>
            </a:fld>
            <a:endParaRPr lang="en-US"/>
          </a:p>
        </p:txBody>
      </p:sp>
      <p:sp>
        <p:nvSpPr>
          <p:cNvPr id="2158599" name="Text Box 7"/>
          <p:cNvSpPr txBox="1">
            <a:spLocks noChangeArrowheads="1"/>
          </p:cNvSpPr>
          <p:nvPr/>
        </p:nvSpPr>
        <p:spPr bwMode="auto">
          <a:xfrm>
            <a:off x="766233" y="5486400"/>
            <a:ext cx="3810000" cy="70788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dirty="0">
                <a:solidFill>
                  <a:srgbClr val="FF0000"/>
                </a:solidFill>
              </a:rPr>
              <a:t>minimal current flows in reverse-bias case</a:t>
            </a:r>
          </a:p>
        </p:txBody>
      </p:sp>
      <p:sp>
        <p:nvSpPr>
          <p:cNvPr id="2158601" name="Text Box 9"/>
          <p:cNvSpPr txBox="1">
            <a:spLocks noChangeArrowheads="1"/>
          </p:cNvSpPr>
          <p:nvPr/>
        </p:nvSpPr>
        <p:spPr bwMode="auto">
          <a:xfrm>
            <a:off x="4781550" y="5454190"/>
            <a:ext cx="3810000" cy="70788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dirty="0">
                <a:solidFill>
                  <a:srgbClr val="FF0000"/>
                </a:solidFill>
              </a:rPr>
              <a:t>significant current flows in forward-bias case</a:t>
            </a:r>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0061721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158599"/>
                                        </p:tgtEl>
                                        <p:attrNameLst>
                                          <p:attrName>style.visibility</p:attrName>
                                        </p:attrNameLst>
                                      </p:cBhvr>
                                      <p:to>
                                        <p:strVal val="visible"/>
                                      </p:to>
                                    </p:set>
                                    <p:animEffect transition="in" filter="fade">
                                      <p:cBhvr>
                                        <p:cTn id="7" dur="1000"/>
                                        <p:tgtEl>
                                          <p:spTgt spid="215859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158601"/>
                                        </p:tgtEl>
                                        <p:attrNameLst>
                                          <p:attrName>style.visibility</p:attrName>
                                        </p:attrNameLst>
                                      </p:cBhvr>
                                      <p:to>
                                        <p:strVal val="visible"/>
                                      </p:to>
                                    </p:set>
                                    <p:animEffect transition="in" filter="fade">
                                      <p:cBhvr>
                                        <p:cTn id="10" dur="1000"/>
                                        <p:tgtEl>
                                          <p:spTgt spid="215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9" grpId="0" animBg="1"/>
      <p:bldP spid="215860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a:xfrm>
            <a:off x="762000" y="646642"/>
            <a:ext cx="3657600" cy="1295400"/>
          </a:xfrm>
        </p:spPr>
        <p:txBody>
          <a:bodyPr/>
          <a:lstStyle/>
          <a:p>
            <a:pPr eaLnBrk="1" hangingPunct="1"/>
            <a:r>
              <a:rPr lang="en-US" sz="3200" dirty="0" smtClean="0"/>
              <a:t>Forward-Bias Case</a:t>
            </a:r>
          </a:p>
        </p:txBody>
      </p:sp>
      <p:sp>
        <p:nvSpPr>
          <p:cNvPr id="73733" name="Rectangle 3"/>
          <p:cNvSpPr>
            <a:spLocks noGrp="1" noChangeArrowheads="1"/>
          </p:cNvSpPr>
          <p:nvPr>
            <p:ph type="body" sz="half" idx="1"/>
          </p:nvPr>
        </p:nvSpPr>
        <p:spPr>
          <a:xfrm>
            <a:off x="914972" y="1981200"/>
            <a:ext cx="3726879" cy="4151842"/>
          </a:xfrm>
        </p:spPr>
        <p:txBody>
          <a:bodyPr>
            <a:normAutofit/>
          </a:bodyPr>
          <a:lstStyle/>
          <a:p>
            <a:pPr eaLnBrk="1" hangingPunct="1"/>
            <a:r>
              <a:rPr lang="en-US" sz="2000" dirty="0" smtClean="0"/>
              <a:t>Observe that </a:t>
            </a:r>
            <a:r>
              <a:rPr lang="en-US" sz="2000" dirty="0" smtClean="0">
                <a:solidFill>
                  <a:srgbClr val="FF0000"/>
                </a:solidFill>
              </a:rPr>
              <a:t>decreased barrier</a:t>
            </a:r>
            <a:r>
              <a:rPr lang="en-US" sz="2000" dirty="0" smtClean="0"/>
              <a:t> voltage will be accompanied by…</a:t>
            </a:r>
          </a:p>
          <a:p>
            <a:pPr lvl="1" eaLnBrk="1" hangingPunct="1"/>
            <a:r>
              <a:rPr lang="en-US" sz="1800" dirty="0" smtClean="0"/>
              <a:t>(1) </a:t>
            </a:r>
            <a:r>
              <a:rPr lang="en-US" sz="1800" dirty="0" smtClean="0">
                <a:solidFill>
                  <a:srgbClr val="FF0000"/>
                </a:solidFill>
              </a:rPr>
              <a:t>decrease</a:t>
            </a:r>
            <a:r>
              <a:rPr lang="en-US" sz="1800" dirty="0" smtClean="0"/>
              <a:t> in stored uncovered charge on both sides of junction</a:t>
            </a:r>
          </a:p>
          <a:p>
            <a:pPr lvl="1" eaLnBrk="1" hangingPunct="1"/>
            <a:r>
              <a:rPr lang="en-US" sz="1800" dirty="0" smtClean="0"/>
              <a:t>(2) </a:t>
            </a:r>
            <a:r>
              <a:rPr lang="en-US" sz="1800" dirty="0" smtClean="0">
                <a:solidFill>
                  <a:srgbClr val="FF0000"/>
                </a:solidFill>
              </a:rPr>
              <a:t>smaller</a:t>
            </a:r>
            <a:r>
              <a:rPr lang="en-US" sz="1800" dirty="0" smtClean="0"/>
              <a:t> depletion region</a:t>
            </a:r>
          </a:p>
          <a:p>
            <a:pPr eaLnBrk="1" hangingPunct="1"/>
            <a:r>
              <a:rPr lang="en-US" sz="2000" dirty="0" smtClean="0"/>
              <a:t>Width of depletion region shown to right.</a:t>
            </a:r>
          </a:p>
          <a:p>
            <a:pPr lvl="1" eaLnBrk="1" hangingPunct="1"/>
            <a:endParaRPr lang="en-US" sz="1800" dirty="0" smtClean="0"/>
          </a:p>
        </p:txBody>
      </p:sp>
      <p:graphicFrame>
        <p:nvGraphicFramePr>
          <p:cNvPr id="73734" name="Object 5"/>
          <p:cNvGraphicFramePr>
            <a:graphicFrameLocks noGrp="1" noChangeAspect="1"/>
          </p:cNvGraphicFramePr>
          <p:nvPr>
            <p:ph sz="half" idx="2"/>
            <p:extLst>
              <p:ext uri="{D42A27DB-BD31-4B8C-83A1-F6EECF244321}">
                <p14:modId xmlns:p14="http://schemas.microsoft.com/office/powerpoint/2010/main" val="3328154787"/>
              </p:ext>
            </p:extLst>
          </p:nvPr>
        </p:nvGraphicFramePr>
        <p:xfrm>
          <a:off x="4419600" y="1196474"/>
          <a:ext cx="4194175" cy="4829175"/>
        </p:xfrm>
        <a:graphic>
          <a:graphicData uri="http://schemas.openxmlformats.org/presentationml/2006/ole">
            <mc:AlternateContent xmlns:mc="http://schemas.openxmlformats.org/markup-compatibility/2006">
              <mc:Choice xmlns:v="urn:schemas-microsoft-com:vml" Requires="v">
                <p:oleObj spid="_x0000_s25702" name="Equation" r:id="rId3" imgW="2095500" imgH="2413000" progId="Equation.DSMT4">
                  <p:embed/>
                </p:oleObj>
              </mc:Choice>
              <mc:Fallback>
                <p:oleObj name="Equation" r:id="rId3" imgW="2095500" imgH="2413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196474"/>
                        <a:ext cx="4194175" cy="4829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76200" cmpd="sng">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69</a:t>
            </a:fld>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Tree>
    <p:extLst>
      <p:ext uri="{BB962C8B-B14F-4D97-AF65-F5344CB8AC3E}">
        <p14:creationId xmlns:p14="http://schemas.microsoft.com/office/powerpoint/2010/main" val="30136838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p type semiconductor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4343400"/>
            <a:ext cx="43053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871" y="457200"/>
            <a:ext cx="5172757"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5416034"/>
            <a:ext cx="805029" cy="369332"/>
          </a:xfrm>
          <a:prstGeom prst="rect">
            <a:avLst/>
          </a:prstGeom>
        </p:spPr>
        <p:txBody>
          <a:bodyPr wrap="none">
            <a:spAutoFit/>
          </a:bodyPr>
          <a:lstStyle/>
          <a:p>
            <a:r>
              <a:rPr lang="en-US" b="1" i="1" dirty="0">
                <a:solidFill>
                  <a:srgbClr val="3333FF"/>
                </a:solidFill>
              </a:rPr>
              <a:t>p</a:t>
            </a:r>
            <a:r>
              <a:rPr lang="en-US" b="1" dirty="0">
                <a:solidFill>
                  <a:srgbClr val="3333FF"/>
                </a:solidFill>
              </a:rPr>
              <a:t>-type</a:t>
            </a:r>
            <a:endParaRPr lang="en-US" dirty="0"/>
          </a:p>
        </p:txBody>
      </p:sp>
      <p:sp>
        <p:nvSpPr>
          <p:cNvPr id="6" name="Rectangle 5"/>
          <p:cNvSpPr/>
          <p:nvPr/>
        </p:nvSpPr>
        <p:spPr>
          <a:xfrm>
            <a:off x="609599" y="2215634"/>
            <a:ext cx="835485" cy="369332"/>
          </a:xfrm>
          <a:prstGeom prst="rect">
            <a:avLst/>
          </a:prstGeom>
        </p:spPr>
        <p:txBody>
          <a:bodyPr wrap="none">
            <a:spAutoFit/>
          </a:bodyPr>
          <a:lstStyle/>
          <a:p>
            <a:r>
              <a:rPr lang="en-US" b="1" i="1" dirty="0" smtClean="0">
                <a:solidFill>
                  <a:srgbClr val="3333FF"/>
                </a:solidFill>
              </a:rPr>
              <a:t>N</a:t>
            </a:r>
            <a:r>
              <a:rPr lang="en-US" b="1" dirty="0" smtClean="0">
                <a:solidFill>
                  <a:srgbClr val="3333FF"/>
                </a:solidFill>
              </a:rPr>
              <a:t>-type</a:t>
            </a:r>
            <a:endParaRPr lang="en-US" dirty="0"/>
          </a:p>
        </p:txBody>
      </p:sp>
      <p:sp>
        <p:nvSpPr>
          <p:cNvPr id="7" name="Date Placeholder 6"/>
          <p:cNvSpPr>
            <a:spLocks noGrp="1"/>
          </p:cNvSpPr>
          <p:nvPr>
            <p:ph type="dt" sz="half" idx="10"/>
          </p:nvPr>
        </p:nvSpPr>
        <p:spPr/>
        <p:txBody>
          <a:bodyPr/>
          <a:lstStyle/>
          <a:p>
            <a:fld id="{B81D05CE-9D48-44EB-B900-C93F763BB387}" type="datetime1">
              <a:rPr lang="en-US" smtClean="0"/>
              <a:t>10/30/2017</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2" name="Footer Placeholder 1"/>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3418829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a:xfrm>
            <a:off x="723900" y="684725"/>
            <a:ext cx="3657600" cy="1295400"/>
          </a:xfrm>
        </p:spPr>
        <p:txBody>
          <a:bodyPr/>
          <a:lstStyle/>
          <a:p>
            <a:pPr eaLnBrk="1" hangingPunct="1"/>
            <a:r>
              <a:rPr lang="en-US" sz="3200" dirty="0" smtClean="0"/>
              <a:t>Reverse-Bias Case</a:t>
            </a:r>
          </a:p>
        </p:txBody>
      </p:sp>
      <p:graphicFrame>
        <p:nvGraphicFramePr>
          <p:cNvPr id="74758" name="Object 5"/>
          <p:cNvGraphicFramePr>
            <a:graphicFrameLocks noGrp="1" noChangeAspect="1"/>
          </p:cNvGraphicFramePr>
          <p:nvPr>
            <p:ph sz="half" idx="2"/>
            <p:extLst>
              <p:ext uri="{D42A27DB-BD31-4B8C-83A1-F6EECF244321}">
                <p14:modId xmlns:p14="http://schemas.microsoft.com/office/powerpoint/2010/main" val="4119922644"/>
              </p:ext>
            </p:extLst>
          </p:nvPr>
        </p:nvGraphicFramePr>
        <p:xfrm>
          <a:off x="3474509" y="1371600"/>
          <a:ext cx="5018088" cy="4814888"/>
        </p:xfrm>
        <a:graphic>
          <a:graphicData uri="http://schemas.openxmlformats.org/presentationml/2006/ole">
            <mc:AlternateContent xmlns:mc="http://schemas.openxmlformats.org/markup-compatibility/2006">
              <mc:Choice xmlns:v="urn:schemas-microsoft-com:vml" Requires="v">
                <p:oleObj spid="_x0000_s26726" name="Equation" r:id="rId4" imgW="2514600" imgH="2412720" progId="Equation.DSMT4">
                  <p:embed/>
                </p:oleObj>
              </mc:Choice>
              <mc:Fallback>
                <p:oleObj name="Equation" r:id="rId4" imgW="2514600" imgH="2412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4509" y="1371600"/>
                        <a:ext cx="5018088" cy="4814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76200" cmpd="sng">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70</a:t>
            </a:fld>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8" name="Rectangle 7"/>
          <p:cNvSpPr/>
          <p:nvPr/>
        </p:nvSpPr>
        <p:spPr>
          <a:xfrm>
            <a:off x="3855509" y="4883115"/>
            <a:ext cx="929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9000" y="3198249"/>
            <a:ext cx="92964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7" name="Rectangle 3"/>
          <p:cNvSpPr>
            <a:spLocks noGrp="1" noChangeArrowheads="1"/>
          </p:cNvSpPr>
          <p:nvPr>
            <p:ph type="body" sz="half" idx="1"/>
          </p:nvPr>
        </p:nvSpPr>
        <p:spPr>
          <a:xfrm>
            <a:off x="723900" y="1885741"/>
            <a:ext cx="3131609" cy="4038600"/>
          </a:xfrm>
        </p:spPr>
        <p:txBody>
          <a:bodyPr>
            <a:normAutofit/>
          </a:bodyPr>
          <a:lstStyle/>
          <a:p>
            <a:pPr eaLnBrk="1" hangingPunct="1"/>
            <a:r>
              <a:rPr lang="en-US" sz="2000" dirty="0" smtClean="0"/>
              <a:t>Observe that </a:t>
            </a:r>
            <a:r>
              <a:rPr lang="en-US" sz="2000" dirty="0" smtClean="0">
                <a:solidFill>
                  <a:srgbClr val="FF0000"/>
                </a:solidFill>
              </a:rPr>
              <a:t>increased barrier</a:t>
            </a:r>
            <a:r>
              <a:rPr lang="en-US" sz="2000" dirty="0" smtClean="0"/>
              <a:t> voltage will be accompanied by…</a:t>
            </a:r>
          </a:p>
          <a:p>
            <a:pPr lvl="1" eaLnBrk="1" hangingPunct="1"/>
            <a:r>
              <a:rPr lang="en-US" sz="1800" dirty="0" smtClean="0"/>
              <a:t>(1) </a:t>
            </a:r>
            <a:r>
              <a:rPr lang="en-US" sz="1800" dirty="0" smtClean="0">
                <a:solidFill>
                  <a:srgbClr val="FF0000"/>
                </a:solidFill>
              </a:rPr>
              <a:t>increase</a:t>
            </a:r>
            <a:r>
              <a:rPr lang="en-US" sz="1800" dirty="0" smtClean="0"/>
              <a:t> in stored uncovered charge on both sides of junction</a:t>
            </a:r>
          </a:p>
          <a:p>
            <a:pPr lvl="1" eaLnBrk="1" hangingPunct="1"/>
            <a:r>
              <a:rPr lang="en-US" sz="1800" dirty="0" smtClean="0"/>
              <a:t>(2) </a:t>
            </a:r>
            <a:r>
              <a:rPr lang="en-US" sz="1800" dirty="0" smtClean="0">
                <a:solidFill>
                  <a:srgbClr val="FF0000"/>
                </a:solidFill>
              </a:rPr>
              <a:t>wider</a:t>
            </a:r>
            <a:r>
              <a:rPr lang="en-US" sz="1800" dirty="0" smtClean="0"/>
              <a:t> depletion region</a:t>
            </a:r>
          </a:p>
          <a:p>
            <a:pPr eaLnBrk="1" hangingPunct="1"/>
            <a:r>
              <a:rPr lang="en-US" sz="2000" dirty="0" smtClean="0"/>
              <a:t>Width of depletion region shown to right.</a:t>
            </a:r>
          </a:p>
        </p:txBody>
      </p:sp>
    </p:spTree>
    <p:extLst>
      <p:ext uri="{BB962C8B-B14F-4D97-AF65-F5344CB8AC3E}">
        <p14:creationId xmlns:p14="http://schemas.microsoft.com/office/powerpoint/2010/main" val="327057370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00100" y="284496"/>
            <a:ext cx="7696200" cy="1295400"/>
          </a:xfrm>
        </p:spPr>
        <p:txBody>
          <a:bodyPr>
            <a:normAutofit/>
          </a:bodyPr>
          <a:lstStyle/>
          <a:p>
            <a:r>
              <a:rPr lang="en-US" sz="3200" dirty="0"/>
              <a:t>Reverse Biased Diode’s Application:  Voltage-Dependent Capacitor</a:t>
            </a:r>
          </a:p>
        </p:txBody>
      </p:sp>
      <p:sp>
        <p:nvSpPr>
          <p:cNvPr id="39939" name="Rectangle 3"/>
          <p:cNvSpPr>
            <a:spLocks noGrp="1" noChangeArrowheads="1"/>
          </p:cNvSpPr>
          <p:nvPr>
            <p:ph type="body" sz="half" idx="1"/>
          </p:nvPr>
        </p:nvSpPr>
        <p:spPr>
          <a:xfrm>
            <a:off x="800100" y="5181600"/>
            <a:ext cx="7429500" cy="1219200"/>
          </a:xfrm>
          <a:ln/>
        </p:spPr>
        <p:txBody>
          <a:bodyPr>
            <a:normAutofit/>
          </a:bodyPr>
          <a:lstStyle/>
          <a:p>
            <a:pPr marL="0" indent="0" algn="ctr">
              <a:lnSpc>
                <a:spcPct val="90000"/>
              </a:lnSpc>
              <a:buNone/>
            </a:pPr>
            <a:r>
              <a:rPr lang="en-US" sz="2000" dirty="0"/>
              <a:t>The PN junction can be viewed as a capacitor.  By varying V</a:t>
            </a:r>
            <a:r>
              <a:rPr lang="en-US" sz="2000" baseline="-25000" dirty="0"/>
              <a:t>R</a:t>
            </a:r>
            <a:r>
              <a:rPr lang="en-US" sz="2000" dirty="0"/>
              <a:t>, the depletion width changes, changing its capacitance value; therefore, the PN junction is actually a voltage-dependent capacitor.  </a:t>
            </a:r>
          </a:p>
        </p:txBody>
      </p:sp>
      <p:sp>
        <p:nvSpPr>
          <p:cNvPr id="6" name="Slide Number Placeholder 5"/>
          <p:cNvSpPr>
            <a:spLocks noGrp="1"/>
          </p:cNvSpPr>
          <p:nvPr>
            <p:ph type="sldNum" sz="quarter" idx="11"/>
          </p:nvPr>
        </p:nvSpPr>
        <p:spPr/>
        <p:txBody>
          <a:bodyPr/>
          <a:lstStyle/>
          <a:p>
            <a:fld id="{1C11E994-9B60-4CE2-9350-5C376B55076A}" type="slidenum">
              <a:rPr lang="en-US"/>
              <a:pPr/>
              <a:t>71</a:t>
            </a:fld>
            <a:endParaRPr lang="en-US"/>
          </a:p>
        </p:txBody>
      </p:sp>
      <p:pic>
        <p:nvPicPr>
          <p:cNvPr id="399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83" y="1471612"/>
            <a:ext cx="6841234" cy="370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defRPr/>
            </a:pPr>
            <a:r>
              <a:rPr lang="en-US" smtClean="0"/>
              <a:t>Lecture 03</a:t>
            </a:r>
            <a:endParaRPr lang="en-US"/>
          </a:p>
        </p:txBody>
      </p:sp>
    </p:spTree>
    <p:extLst>
      <p:ext uri="{BB962C8B-B14F-4D97-AF65-F5344CB8AC3E}">
        <p14:creationId xmlns:p14="http://schemas.microsoft.com/office/powerpoint/2010/main" val="35726590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603" y="4034020"/>
            <a:ext cx="6753998" cy="213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1"/>
          </p:nvPr>
        </p:nvSpPr>
        <p:spPr/>
        <p:txBody>
          <a:bodyPr/>
          <a:lstStyle/>
          <a:p>
            <a:pPr>
              <a:defRPr/>
            </a:pPr>
            <a:fld id="{5EB48330-7F6E-403F-9A5E-A7F8A7FE2A0B}" type="slidenum">
              <a:rPr lang="en-US" smtClean="0"/>
              <a:pPr>
                <a:defRPr/>
              </a:pPr>
              <a:t>72</a:t>
            </a:fld>
            <a:endParaRPr lang="en-US"/>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696200" cy="139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057" y="2181694"/>
            <a:ext cx="6818092" cy="18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defRPr/>
            </a:pPr>
            <a:r>
              <a:rPr lang="en-US" smtClean="0"/>
              <a:t>Lecture 03</a:t>
            </a:r>
            <a:endParaRPr lang="en-US"/>
          </a:p>
        </p:txBody>
      </p:sp>
      <p:sp>
        <p:nvSpPr>
          <p:cNvPr id="3" name="Rectangle 2"/>
          <p:cNvSpPr/>
          <p:nvPr/>
        </p:nvSpPr>
        <p:spPr>
          <a:xfrm>
            <a:off x="762000" y="685800"/>
            <a:ext cx="2757486" cy="400110"/>
          </a:xfrm>
          <a:prstGeom prst="rect">
            <a:avLst/>
          </a:prstGeom>
          <a:solidFill>
            <a:srgbClr val="00B0F0"/>
          </a:solidFill>
        </p:spPr>
        <p:txBody>
          <a:bodyPr wrap="none">
            <a:spAutoFit/>
          </a:bodyPr>
          <a:lstStyle/>
          <a:p>
            <a:r>
              <a:rPr lang="en-US" sz="2000" dirty="0"/>
              <a:t>Example 7</a:t>
            </a:r>
            <a:r>
              <a:rPr lang="en-US" sz="2000" dirty="0" smtClean="0"/>
              <a:t>: PN junctions </a:t>
            </a:r>
            <a:endParaRPr lang="en-US" sz="2000" dirty="0"/>
          </a:p>
        </p:txBody>
      </p:sp>
    </p:spTree>
    <p:extLst>
      <p:ext uri="{BB962C8B-B14F-4D97-AF65-F5344CB8AC3E}">
        <p14:creationId xmlns:p14="http://schemas.microsoft.com/office/powerpoint/2010/main" val="372879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fade">
                                      <p:cBhvr>
                                        <p:cTn id="7" dur="1000"/>
                                        <p:tgtEl>
                                          <p:spTgt spid="50179"/>
                                        </p:tgtEl>
                                      </p:cBhvr>
                                    </p:animEffect>
                                    <p:anim calcmode="lin" valueType="num">
                                      <p:cBhvr>
                                        <p:cTn id="8" dur="1000" fill="hold"/>
                                        <p:tgtEl>
                                          <p:spTgt spid="50179"/>
                                        </p:tgtEl>
                                        <p:attrNameLst>
                                          <p:attrName>ppt_x</p:attrName>
                                        </p:attrNameLst>
                                      </p:cBhvr>
                                      <p:tavLst>
                                        <p:tav tm="0">
                                          <p:val>
                                            <p:strVal val="#ppt_x"/>
                                          </p:val>
                                        </p:tav>
                                        <p:tav tm="100000">
                                          <p:val>
                                            <p:strVal val="#ppt_x"/>
                                          </p:val>
                                        </p:tav>
                                      </p:tavLst>
                                    </p:anim>
                                    <p:anim calcmode="lin" valueType="num">
                                      <p:cBhvr>
                                        <p:cTn id="9" dur="1000" fill="hold"/>
                                        <p:tgtEl>
                                          <p:spTgt spid="501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180"/>
                                        </p:tgtEl>
                                        <p:attrNameLst>
                                          <p:attrName>style.visibility</p:attrName>
                                        </p:attrNameLst>
                                      </p:cBhvr>
                                      <p:to>
                                        <p:strVal val="visible"/>
                                      </p:to>
                                    </p:set>
                                    <p:animEffect transition="in" filter="fade">
                                      <p:cBhvr>
                                        <p:cTn id="14" dur="1000"/>
                                        <p:tgtEl>
                                          <p:spTgt spid="50180"/>
                                        </p:tgtEl>
                                      </p:cBhvr>
                                    </p:animEffect>
                                    <p:anim calcmode="lin" valueType="num">
                                      <p:cBhvr>
                                        <p:cTn id="15" dur="1000" fill="hold"/>
                                        <p:tgtEl>
                                          <p:spTgt spid="50180"/>
                                        </p:tgtEl>
                                        <p:attrNameLst>
                                          <p:attrName>ppt_x</p:attrName>
                                        </p:attrNameLst>
                                      </p:cBhvr>
                                      <p:tavLst>
                                        <p:tav tm="0">
                                          <p:val>
                                            <p:strVal val="#ppt_x"/>
                                          </p:val>
                                        </p:tav>
                                        <p:tav tm="100000">
                                          <p:val>
                                            <p:strVal val="#ppt_x"/>
                                          </p:val>
                                        </p:tav>
                                      </p:tavLst>
                                    </p:anim>
                                    <p:anim calcmode="lin" valueType="num">
                                      <p:cBhvr>
                                        <p:cTn id="16" dur="1000" fill="hold"/>
                                        <p:tgtEl>
                                          <p:spTgt spid="50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EB48330-7F6E-403F-9A5E-A7F8A7FE2A0B}" type="slidenum">
              <a:rPr lang="en-US" smtClean="0"/>
              <a:pPr>
                <a:defRPr/>
              </a:pPr>
              <a:t>73</a:t>
            </a:fld>
            <a:endParaRPr lang="en-US"/>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10171"/>
            <a:ext cx="7848600" cy="525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defRPr/>
            </a:pPr>
            <a:r>
              <a:rPr lang="en-US" smtClean="0"/>
              <a:t>Lecture 03</a:t>
            </a:r>
            <a:endParaRPr lang="en-US"/>
          </a:p>
        </p:txBody>
      </p:sp>
      <p:pic>
        <p:nvPicPr>
          <p:cNvPr id="3" name="Picture 2"/>
          <p:cNvPicPr>
            <a:picLocks noChangeAspect="1"/>
          </p:cNvPicPr>
          <p:nvPr/>
        </p:nvPicPr>
        <p:blipFill>
          <a:blip r:embed="rId3"/>
          <a:stretch>
            <a:fillRect/>
          </a:stretch>
        </p:blipFill>
        <p:spPr>
          <a:xfrm>
            <a:off x="4062207" y="593156"/>
            <a:ext cx="2219325" cy="561975"/>
          </a:xfrm>
          <a:prstGeom prst="rect">
            <a:avLst/>
          </a:prstGeom>
        </p:spPr>
      </p:pic>
      <p:sp>
        <p:nvSpPr>
          <p:cNvPr id="6" name="Curved Left Arrow 5"/>
          <p:cNvSpPr/>
          <p:nvPr/>
        </p:nvSpPr>
        <p:spPr>
          <a:xfrm flipH="1" flipV="1">
            <a:off x="457200" y="4343400"/>
            <a:ext cx="346494" cy="685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stretch>
            <a:fillRect/>
          </a:stretch>
        </p:blipFill>
        <p:spPr>
          <a:xfrm>
            <a:off x="793630" y="4067175"/>
            <a:ext cx="2171700" cy="552450"/>
          </a:xfrm>
          <a:prstGeom prst="rect">
            <a:avLst/>
          </a:prstGeom>
        </p:spPr>
      </p:pic>
    </p:spTree>
    <p:extLst>
      <p:ext uri="{BB962C8B-B14F-4D97-AF65-F5344CB8AC3E}">
        <p14:creationId xmlns:p14="http://schemas.microsoft.com/office/powerpoint/2010/main" val="3249172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sz="3100" b="0" dirty="0" smtClean="0"/>
              <a:t>5.2. </a:t>
            </a:r>
            <a:r>
              <a:rPr lang="en-US" sz="3100" dirty="0" smtClean="0"/>
              <a:t>The Current-Voltage Relationship of the Junction</a:t>
            </a:r>
          </a:p>
        </p:txBody>
      </p:sp>
      <p:sp>
        <p:nvSpPr>
          <p:cNvPr id="75780" name="Rectangle 3"/>
          <p:cNvSpPr>
            <a:spLocks noGrp="1" noChangeArrowheads="1"/>
          </p:cNvSpPr>
          <p:nvPr>
            <p:ph idx="1"/>
          </p:nvPr>
        </p:nvSpPr>
        <p:spPr>
          <a:extLst>
            <a:ext uri="{909E8E84-426E-40DD-AFC4-6F175D3DCCD1}">
              <a14:hiddenFill xmlns:a14="http://schemas.microsoft.com/office/drawing/2010/main">
                <a:solidFill>
                  <a:schemeClr val="bg1"/>
                </a:solidFill>
              </a14:hiddenFill>
            </a:ext>
          </a:extLst>
        </p:spPr>
        <p:txBody>
          <a:bodyPr>
            <a:normAutofit fontScale="92500" lnSpcReduction="10000"/>
          </a:bodyPr>
          <a:lstStyle/>
          <a:p>
            <a:pPr eaLnBrk="1" hangingPunct="1">
              <a:lnSpc>
                <a:spcPct val="90000"/>
              </a:lnSpc>
            </a:pPr>
            <a:r>
              <a:rPr lang="en-US" sz="2800" b="1" dirty="0" smtClean="0">
                <a:solidFill>
                  <a:srgbClr val="FF0000"/>
                </a:solidFill>
              </a:rPr>
              <a:t>Q: </a:t>
            </a:r>
            <a:r>
              <a:rPr lang="en-US" sz="2800" dirty="0" smtClean="0"/>
              <a:t>What happens, exactly, when a </a:t>
            </a:r>
            <a:r>
              <a:rPr lang="en-US" sz="2800" dirty="0" smtClean="0">
                <a:solidFill>
                  <a:srgbClr val="FF0000"/>
                </a:solidFill>
              </a:rPr>
              <a:t>forward-bias voltage</a:t>
            </a:r>
            <a:r>
              <a:rPr lang="en-US" sz="2800" dirty="0" smtClean="0"/>
              <a:t> (</a:t>
            </a:r>
            <a:r>
              <a:rPr lang="en-US" sz="2800" i="1" dirty="0" smtClean="0"/>
              <a:t>V</a:t>
            </a:r>
            <a:r>
              <a:rPr lang="en-US" sz="2800" i="1" baseline="-25000" dirty="0" smtClean="0"/>
              <a:t>F</a:t>
            </a:r>
            <a:r>
              <a:rPr lang="en-US" sz="2800" dirty="0" smtClean="0"/>
              <a:t>) is applied to the </a:t>
            </a:r>
            <a:r>
              <a:rPr lang="en-US" sz="2800" i="1" dirty="0" err="1" smtClean="0"/>
              <a:t>pn</a:t>
            </a:r>
            <a:r>
              <a:rPr lang="en-US" sz="2800" dirty="0" smtClean="0"/>
              <a:t>-junction?</a:t>
            </a:r>
          </a:p>
          <a:p>
            <a:pPr lvl="1" eaLnBrk="1" hangingPunct="1">
              <a:lnSpc>
                <a:spcPct val="90000"/>
              </a:lnSpc>
            </a:pPr>
            <a:r>
              <a:rPr lang="en-US" sz="2800" b="1" dirty="0" smtClean="0">
                <a:solidFill>
                  <a:srgbClr val="008000"/>
                </a:solidFill>
              </a:rPr>
              <a:t>step #1:</a:t>
            </a:r>
            <a:r>
              <a:rPr lang="en-US" sz="2800" dirty="0" smtClean="0"/>
              <a:t> Initially, a small forward-bias voltage (</a:t>
            </a:r>
            <a:r>
              <a:rPr lang="en-US" sz="2800" i="1" dirty="0" smtClean="0"/>
              <a:t>V</a:t>
            </a:r>
            <a:r>
              <a:rPr lang="en-US" sz="2800" i="1" baseline="-25000" dirty="0" smtClean="0"/>
              <a:t>F</a:t>
            </a:r>
            <a:r>
              <a:rPr lang="en-US" sz="2800" dirty="0" smtClean="0"/>
              <a:t>) is applied.  It, because of its polarity, </a:t>
            </a:r>
            <a:r>
              <a:rPr lang="en-US" sz="2800" dirty="0" smtClean="0">
                <a:solidFill>
                  <a:srgbClr val="FF0000"/>
                </a:solidFill>
              </a:rPr>
              <a:t>pushes majority carriers (holes in </a:t>
            </a:r>
            <a:r>
              <a:rPr lang="en-US" sz="2800" i="1" dirty="0" smtClean="0">
                <a:solidFill>
                  <a:srgbClr val="FF0000"/>
                </a:solidFill>
              </a:rPr>
              <a:t>p</a:t>
            </a:r>
            <a:r>
              <a:rPr lang="en-US" sz="2800" dirty="0" smtClean="0">
                <a:solidFill>
                  <a:srgbClr val="FF0000"/>
                </a:solidFill>
              </a:rPr>
              <a:t>-region and electrons in </a:t>
            </a:r>
            <a:r>
              <a:rPr lang="en-US" sz="2800" i="1" dirty="0" smtClean="0">
                <a:solidFill>
                  <a:srgbClr val="FF0000"/>
                </a:solidFill>
              </a:rPr>
              <a:t>n</a:t>
            </a:r>
            <a:r>
              <a:rPr lang="en-US" sz="2800" dirty="0" smtClean="0">
                <a:solidFill>
                  <a:srgbClr val="FF0000"/>
                </a:solidFill>
              </a:rPr>
              <a:t>-region) toward the junction</a:t>
            </a:r>
            <a:r>
              <a:rPr lang="en-US" sz="2800" dirty="0" smtClean="0"/>
              <a:t> and reduces width of the depletion zone.</a:t>
            </a:r>
          </a:p>
          <a:p>
            <a:pPr lvl="2" eaLnBrk="1" hangingPunct="1">
              <a:lnSpc>
                <a:spcPct val="90000"/>
              </a:lnSpc>
            </a:pPr>
            <a:r>
              <a:rPr lang="en-US" sz="2800" dirty="0" smtClean="0"/>
              <a:t>Note, however, that this </a:t>
            </a:r>
            <a:r>
              <a:rPr lang="en-US" sz="2800" dirty="0" smtClean="0">
                <a:solidFill>
                  <a:srgbClr val="FF0000"/>
                </a:solidFill>
              </a:rPr>
              <a:t>force is opposed by the built-in voltage</a:t>
            </a:r>
            <a:r>
              <a:rPr lang="en-US" sz="2800" dirty="0" smtClean="0"/>
              <a:t> (</a:t>
            </a:r>
            <a:r>
              <a:rPr lang="en-US" sz="2800" i="1" dirty="0" smtClean="0"/>
              <a:t>V</a:t>
            </a:r>
            <a:r>
              <a:rPr lang="en-US" sz="2800" baseline="-25000" dirty="0" smtClean="0"/>
              <a:t>0</a:t>
            </a:r>
            <a:r>
              <a:rPr lang="en-US" sz="2800" dirty="0" smtClean="0"/>
              <a:t>).</a:t>
            </a:r>
          </a:p>
        </p:txBody>
      </p:sp>
      <p:sp>
        <p:nvSpPr>
          <p:cNvPr id="2" name="Date Placeholder 1"/>
          <p:cNvSpPr>
            <a:spLocks noGrp="1"/>
          </p:cNvSpPr>
          <p:nvPr>
            <p:ph type="dt" sz="half" idx="10"/>
          </p:nvPr>
        </p:nvSpPr>
        <p:spPr/>
        <p:txBody>
          <a:bodyPr/>
          <a:lstStyle/>
          <a:p>
            <a:fld id="{6291847C-5DE6-42EA-9DBE-E2AAB6EFA9E2}"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74</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206300668"/>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6507" name="Rectangle 219"/>
          <p:cNvSpPr>
            <a:spLocks noChangeArrowheads="1"/>
          </p:cNvSpPr>
          <p:nvPr/>
        </p:nvSpPr>
        <p:spPr bwMode="auto">
          <a:xfrm>
            <a:off x="1524000" y="2209800"/>
            <a:ext cx="6019800" cy="2667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4" name="Text Box 2"/>
          <p:cNvSpPr txBox="1">
            <a:spLocks noChangeArrowheads="1"/>
          </p:cNvSpPr>
          <p:nvPr/>
        </p:nvSpPr>
        <p:spPr bwMode="auto">
          <a:xfrm>
            <a:off x="228600" y="6248400"/>
            <a:ext cx="868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400" b="1"/>
              <a:t>Figure:</a:t>
            </a:r>
            <a:r>
              <a:rPr lang="en-US" sz="2400"/>
              <a:t> The </a:t>
            </a:r>
            <a:r>
              <a:rPr lang="en-US" sz="2400" i="1"/>
              <a:t>pn</a:t>
            </a:r>
            <a:r>
              <a:rPr lang="en-US" sz="2400"/>
              <a:t> junction with applied voltage.</a:t>
            </a:r>
          </a:p>
        </p:txBody>
      </p:sp>
      <p:sp>
        <p:nvSpPr>
          <p:cNvPr id="76805" name="Line 3"/>
          <p:cNvSpPr>
            <a:spLocks noChangeShapeType="1"/>
          </p:cNvSpPr>
          <p:nvPr/>
        </p:nvSpPr>
        <p:spPr bwMode="auto">
          <a:xfrm>
            <a:off x="1524000" y="48768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6" name="Oval 4"/>
          <p:cNvSpPr>
            <a:spLocks noChangeArrowheads="1"/>
          </p:cNvSpPr>
          <p:nvPr/>
        </p:nvSpPr>
        <p:spPr bwMode="auto">
          <a:xfrm>
            <a:off x="74676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7" name="Rectangle 5"/>
          <p:cNvSpPr>
            <a:spLocks noChangeArrowheads="1"/>
          </p:cNvSpPr>
          <p:nvPr/>
        </p:nvSpPr>
        <p:spPr bwMode="auto">
          <a:xfrm>
            <a:off x="2438400" y="38862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808" name="Rectangle 6"/>
          <p:cNvSpPr>
            <a:spLocks noChangeArrowheads="1"/>
          </p:cNvSpPr>
          <p:nvPr/>
        </p:nvSpPr>
        <p:spPr bwMode="auto">
          <a:xfrm>
            <a:off x="4572000" y="38862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9" name="Oval 7"/>
          <p:cNvSpPr>
            <a:spLocks noChangeArrowheads="1"/>
          </p:cNvSpPr>
          <p:nvPr/>
        </p:nvSpPr>
        <p:spPr bwMode="auto">
          <a:xfrm>
            <a:off x="14478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0" name="Rectangle 9"/>
          <p:cNvSpPr>
            <a:spLocks noChangeArrowheads="1"/>
          </p:cNvSpPr>
          <p:nvPr/>
        </p:nvSpPr>
        <p:spPr bwMode="auto">
          <a:xfrm>
            <a:off x="44196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1" name="Rectangle 10"/>
          <p:cNvSpPr>
            <a:spLocks noChangeArrowheads="1"/>
          </p:cNvSpPr>
          <p:nvPr/>
        </p:nvSpPr>
        <p:spPr bwMode="auto">
          <a:xfrm>
            <a:off x="4267200" y="38862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2" name="Rectangle 11"/>
          <p:cNvSpPr>
            <a:spLocks noChangeArrowheads="1"/>
          </p:cNvSpPr>
          <p:nvPr/>
        </p:nvSpPr>
        <p:spPr bwMode="auto">
          <a:xfrm>
            <a:off x="4114800" y="38862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6300" name="Rectangle 12"/>
          <p:cNvSpPr>
            <a:spLocks noChangeArrowheads="1"/>
          </p:cNvSpPr>
          <p:nvPr/>
        </p:nvSpPr>
        <p:spPr bwMode="auto">
          <a:xfrm>
            <a:off x="3962400" y="38862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4" name="Rectangle 13"/>
          <p:cNvSpPr>
            <a:spLocks noChangeArrowheads="1"/>
          </p:cNvSpPr>
          <p:nvPr/>
        </p:nvSpPr>
        <p:spPr bwMode="auto">
          <a:xfrm>
            <a:off x="45720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5" name="Rectangle 14"/>
          <p:cNvSpPr>
            <a:spLocks noChangeArrowheads="1"/>
          </p:cNvSpPr>
          <p:nvPr/>
        </p:nvSpPr>
        <p:spPr bwMode="auto">
          <a:xfrm>
            <a:off x="4572000" y="38862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6" name="Rectangle 15"/>
          <p:cNvSpPr>
            <a:spLocks noChangeArrowheads="1"/>
          </p:cNvSpPr>
          <p:nvPr/>
        </p:nvSpPr>
        <p:spPr bwMode="auto">
          <a:xfrm>
            <a:off x="4572000" y="38862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6304" name="Rectangle 16"/>
          <p:cNvSpPr>
            <a:spLocks noChangeArrowheads="1"/>
          </p:cNvSpPr>
          <p:nvPr/>
        </p:nvSpPr>
        <p:spPr bwMode="auto">
          <a:xfrm>
            <a:off x="4572000" y="3886200"/>
            <a:ext cx="6096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16336" name="Group 48"/>
          <p:cNvGrpSpPr>
            <a:grpSpLocks/>
          </p:cNvGrpSpPr>
          <p:nvPr/>
        </p:nvGrpSpPr>
        <p:grpSpPr bwMode="auto">
          <a:xfrm>
            <a:off x="4191000" y="4191000"/>
            <a:ext cx="152400" cy="152400"/>
            <a:chOff x="576" y="2160"/>
            <a:chExt cx="192" cy="192"/>
          </a:xfrm>
        </p:grpSpPr>
        <p:sp>
          <p:nvSpPr>
            <p:cNvPr id="76953" name="Oval 49"/>
            <p:cNvSpPr>
              <a:spLocks noChangeArrowheads="1"/>
            </p:cNvSpPr>
            <p:nvPr/>
          </p:nvSpPr>
          <p:spPr bwMode="auto">
            <a:xfrm>
              <a:off x="576" y="2160"/>
              <a:ext cx="192" cy="192"/>
            </a:xfrm>
            <a:prstGeom prst="ellipse">
              <a:avLst/>
            </a:prstGeom>
            <a:solidFill>
              <a:srgbClr val="FF0000"/>
            </a:solidFill>
            <a:ln w="1270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4" name="Line 50"/>
            <p:cNvSpPr>
              <a:spLocks noChangeShapeType="1"/>
            </p:cNvSpPr>
            <p:nvPr/>
          </p:nvSpPr>
          <p:spPr bwMode="auto">
            <a:xfrm>
              <a:off x="624" y="2256"/>
              <a:ext cx="96" cy="0"/>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313" name="Group 25"/>
          <p:cNvGrpSpPr>
            <a:grpSpLocks/>
          </p:cNvGrpSpPr>
          <p:nvPr/>
        </p:nvGrpSpPr>
        <p:grpSpPr bwMode="auto">
          <a:xfrm>
            <a:off x="3124200" y="4114800"/>
            <a:ext cx="304800" cy="304800"/>
            <a:chOff x="1728" y="2256"/>
            <a:chExt cx="192" cy="192"/>
          </a:xfrm>
        </p:grpSpPr>
        <p:grpSp>
          <p:nvGrpSpPr>
            <p:cNvPr id="76949" name="Group 26"/>
            <p:cNvGrpSpPr>
              <a:grpSpLocks/>
            </p:cNvGrpSpPr>
            <p:nvPr/>
          </p:nvGrpSpPr>
          <p:grpSpPr bwMode="auto">
            <a:xfrm>
              <a:off x="1728" y="2256"/>
              <a:ext cx="192" cy="192"/>
              <a:chOff x="576" y="2160"/>
              <a:chExt cx="192" cy="192"/>
            </a:xfrm>
          </p:grpSpPr>
          <p:sp>
            <p:nvSpPr>
              <p:cNvPr id="76951" name="Oval 2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2" name="Line 2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50" name="Line 2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333" name="Group 45"/>
          <p:cNvGrpSpPr>
            <a:grpSpLocks/>
          </p:cNvGrpSpPr>
          <p:nvPr/>
        </p:nvGrpSpPr>
        <p:grpSpPr bwMode="auto">
          <a:xfrm>
            <a:off x="3505200" y="4191000"/>
            <a:ext cx="152400" cy="152400"/>
            <a:chOff x="576" y="2160"/>
            <a:chExt cx="192" cy="192"/>
          </a:xfrm>
        </p:grpSpPr>
        <p:sp>
          <p:nvSpPr>
            <p:cNvPr id="76947" name="Oval 4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8" name="Line 4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404" name="Group 116"/>
          <p:cNvGrpSpPr>
            <a:grpSpLocks/>
          </p:cNvGrpSpPr>
          <p:nvPr/>
        </p:nvGrpSpPr>
        <p:grpSpPr bwMode="auto">
          <a:xfrm>
            <a:off x="4800600" y="4191000"/>
            <a:ext cx="152400" cy="152400"/>
            <a:chOff x="1728" y="2256"/>
            <a:chExt cx="192" cy="192"/>
          </a:xfrm>
        </p:grpSpPr>
        <p:grpSp>
          <p:nvGrpSpPr>
            <p:cNvPr id="76943" name="Group 117"/>
            <p:cNvGrpSpPr>
              <a:grpSpLocks/>
            </p:cNvGrpSpPr>
            <p:nvPr/>
          </p:nvGrpSpPr>
          <p:grpSpPr bwMode="auto">
            <a:xfrm>
              <a:off x="1728" y="2256"/>
              <a:ext cx="192" cy="192"/>
              <a:chOff x="576" y="2160"/>
              <a:chExt cx="192" cy="192"/>
            </a:xfrm>
          </p:grpSpPr>
          <p:sp>
            <p:nvSpPr>
              <p:cNvPr id="76945" name="Oval 118"/>
              <p:cNvSpPr>
                <a:spLocks noChangeArrowheads="1"/>
              </p:cNvSpPr>
              <p:nvPr/>
            </p:nvSpPr>
            <p:spPr bwMode="auto">
              <a:xfrm>
                <a:off x="576" y="2160"/>
                <a:ext cx="192" cy="192"/>
              </a:xfrm>
              <a:prstGeom prst="ellipse">
                <a:avLst/>
              </a:prstGeom>
              <a:solidFill>
                <a:srgbClr val="FF0000"/>
              </a:solidFill>
              <a:ln w="1270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6" name="Line 119"/>
              <p:cNvSpPr>
                <a:spLocks noChangeShapeType="1"/>
              </p:cNvSpPr>
              <p:nvPr/>
            </p:nvSpPr>
            <p:spPr bwMode="auto">
              <a:xfrm>
                <a:off x="624" y="2256"/>
                <a:ext cx="96" cy="0"/>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44" name="Line 120"/>
            <p:cNvSpPr>
              <a:spLocks noChangeShapeType="1"/>
            </p:cNvSpPr>
            <p:nvPr/>
          </p:nvSpPr>
          <p:spPr bwMode="auto">
            <a:xfrm>
              <a:off x="1824" y="2304"/>
              <a:ext cx="0" cy="96"/>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409" name="Group 121"/>
          <p:cNvGrpSpPr>
            <a:grpSpLocks/>
          </p:cNvGrpSpPr>
          <p:nvPr/>
        </p:nvGrpSpPr>
        <p:grpSpPr bwMode="auto">
          <a:xfrm>
            <a:off x="5410200" y="4114800"/>
            <a:ext cx="304800" cy="304800"/>
            <a:chOff x="576" y="2160"/>
            <a:chExt cx="192" cy="192"/>
          </a:xfrm>
        </p:grpSpPr>
        <p:sp>
          <p:nvSpPr>
            <p:cNvPr id="76941" name="Oval 12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2" name="Line 12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16505" name="Rectangle 217"/>
          <p:cNvSpPr>
            <a:spLocks noGrp="1" noChangeArrowheads="1"/>
          </p:cNvSpPr>
          <p:nvPr>
            <p:ph type="title"/>
          </p:nvPr>
        </p:nvSpPr>
        <p:spPr>
          <a:xfrm>
            <a:off x="457200" y="457200"/>
            <a:ext cx="8229600" cy="1295400"/>
          </a:xfrm>
        </p:spPr>
        <p:txBody>
          <a:bodyPr>
            <a:normAutofit fontScale="90000"/>
          </a:bodyPr>
          <a:lstStyle/>
          <a:p>
            <a:pPr eaLnBrk="1" hangingPunct="1"/>
            <a:r>
              <a:rPr lang="en-US" sz="2400" dirty="0" smtClean="0">
                <a:solidFill>
                  <a:srgbClr val="008000"/>
                </a:solidFill>
              </a:rPr>
              <a:t>step #1:</a:t>
            </a:r>
            <a:r>
              <a:rPr lang="en-US" sz="2400" b="0" dirty="0" smtClean="0"/>
              <a:t> Initially, a small forward-bias voltage (</a:t>
            </a:r>
            <a:r>
              <a:rPr lang="en-US" sz="2400" b="0" i="1" dirty="0" smtClean="0"/>
              <a:t>V</a:t>
            </a:r>
            <a:r>
              <a:rPr lang="en-US" sz="2400" b="0" i="1" baseline="-25000" dirty="0" smtClean="0"/>
              <a:t>F</a:t>
            </a:r>
            <a:r>
              <a:rPr lang="en-US" sz="2400" b="0" dirty="0" smtClean="0"/>
              <a:t>) is applied.  It, because of its polarity, </a:t>
            </a:r>
            <a:r>
              <a:rPr lang="en-US" sz="2400" b="0" dirty="0" smtClean="0">
                <a:solidFill>
                  <a:srgbClr val="FF0000"/>
                </a:solidFill>
              </a:rPr>
              <a:t>pushes majority (holes in </a:t>
            </a:r>
            <a:r>
              <a:rPr lang="en-US" sz="2400" b="0" i="1" dirty="0" smtClean="0">
                <a:solidFill>
                  <a:srgbClr val="FF0000"/>
                </a:solidFill>
              </a:rPr>
              <a:t>p</a:t>
            </a:r>
            <a:r>
              <a:rPr lang="en-US" sz="2400" b="0" dirty="0" smtClean="0">
                <a:solidFill>
                  <a:srgbClr val="FF0000"/>
                </a:solidFill>
              </a:rPr>
              <a:t>-region and electrons in </a:t>
            </a:r>
            <a:r>
              <a:rPr lang="en-US" sz="2400" b="0" i="1" dirty="0" smtClean="0">
                <a:solidFill>
                  <a:srgbClr val="FF0000"/>
                </a:solidFill>
              </a:rPr>
              <a:t>n</a:t>
            </a:r>
            <a:r>
              <a:rPr lang="en-US" sz="2400" b="0" dirty="0" smtClean="0">
                <a:solidFill>
                  <a:srgbClr val="FF0000"/>
                </a:solidFill>
              </a:rPr>
              <a:t>-region) toward the junction</a:t>
            </a:r>
            <a:r>
              <a:rPr lang="en-US" sz="2400" b="0" dirty="0" smtClean="0"/>
              <a:t> and reduces width of the depletion zone.</a:t>
            </a:r>
          </a:p>
        </p:txBody>
      </p:sp>
      <p:sp>
        <p:nvSpPr>
          <p:cNvPr id="2" name="Date Placeholder 1"/>
          <p:cNvSpPr>
            <a:spLocks noGrp="1"/>
          </p:cNvSpPr>
          <p:nvPr>
            <p:ph type="dt" sz="half" idx="10"/>
          </p:nvPr>
        </p:nvSpPr>
        <p:spPr/>
        <p:txBody>
          <a:bodyPr/>
          <a:lstStyle/>
          <a:p>
            <a:fld id="{7E3B886D-B850-4F48-9E2D-565467E81E54}"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a:p>
        </p:txBody>
      </p:sp>
      <p:sp>
        <p:nvSpPr>
          <p:cNvPr id="76824" name="Text Box 226"/>
          <p:cNvSpPr txBox="1">
            <a:spLocks noChangeArrowheads="1"/>
          </p:cNvSpPr>
          <p:nvPr/>
        </p:nvSpPr>
        <p:spPr bwMode="auto">
          <a:xfrm>
            <a:off x="5029200" y="1524000"/>
            <a:ext cx="2362200"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800" i="1"/>
              <a:t>V</a:t>
            </a:r>
            <a:r>
              <a:rPr lang="en-US" sz="2800" i="1" baseline="-25000"/>
              <a:t>F</a:t>
            </a:r>
          </a:p>
        </p:txBody>
      </p:sp>
      <p:grpSp>
        <p:nvGrpSpPr>
          <p:cNvPr id="2316516" name="Group 228"/>
          <p:cNvGrpSpPr>
            <a:grpSpLocks/>
          </p:cNvGrpSpPr>
          <p:nvPr/>
        </p:nvGrpSpPr>
        <p:grpSpPr bwMode="auto">
          <a:xfrm>
            <a:off x="4343400" y="1981200"/>
            <a:ext cx="457200" cy="457200"/>
            <a:chOff x="2592" y="1104"/>
            <a:chExt cx="576" cy="576"/>
          </a:xfrm>
        </p:grpSpPr>
        <p:sp>
          <p:nvSpPr>
            <p:cNvPr id="76937" name="Oval 229"/>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8" name="Line 230"/>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9" name="Line 231"/>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0" name="Line 232"/>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47" name="Group 259"/>
          <p:cNvGrpSpPr>
            <a:grpSpLocks/>
          </p:cNvGrpSpPr>
          <p:nvPr/>
        </p:nvGrpSpPr>
        <p:grpSpPr bwMode="auto">
          <a:xfrm>
            <a:off x="4191000" y="4572000"/>
            <a:ext cx="152400" cy="152400"/>
            <a:chOff x="576" y="2160"/>
            <a:chExt cx="192" cy="192"/>
          </a:xfrm>
        </p:grpSpPr>
        <p:sp>
          <p:nvSpPr>
            <p:cNvPr id="76935" name="Oval 260"/>
            <p:cNvSpPr>
              <a:spLocks noChangeArrowheads="1"/>
            </p:cNvSpPr>
            <p:nvPr/>
          </p:nvSpPr>
          <p:spPr bwMode="auto">
            <a:xfrm>
              <a:off x="576" y="2160"/>
              <a:ext cx="192" cy="192"/>
            </a:xfrm>
            <a:prstGeom prst="ellipse">
              <a:avLst/>
            </a:prstGeom>
            <a:solidFill>
              <a:srgbClr val="FF0000"/>
            </a:solidFill>
            <a:ln w="1270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6" name="Line 261"/>
            <p:cNvSpPr>
              <a:spLocks noChangeShapeType="1"/>
            </p:cNvSpPr>
            <p:nvPr/>
          </p:nvSpPr>
          <p:spPr bwMode="auto">
            <a:xfrm>
              <a:off x="624" y="2256"/>
              <a:ext cx="96" cy="0"/>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50" name="Group 262"/>
          <p:cNvGrpSpPr>
            <a:grpSpLocks/>
          </p:cNvGrpSpPr>
          <p:nvPr/>
        </p:nvGrpSpPr>
        <p:grpSpPr bwMode="auto">
          <a:xfrm>
            <a:off x="4191000" y="4953000"/>
            <a:ext cx="152400" cy="152400"/>
            <a:chOff x="576" y="2160"/>
            <a:chExt cx="192" cy="192"/>
          </a:xfrm>
        </p:grpSpPr>
        <p:sp>
          <p:nvSpPr>
            <p:cNvPr id="76933" name="Oval 263"/>
            <p:cNvSpPr>
              <a:spLocks noChangeArrowheads="1"/>
            </p:cNvSpPr>
            <p:nvPr/>
          </p:nvSpPr>
          <p:spPr bwMode="auto">
            <a:xfrm>
              <a:off x="576" y="2160"/>
              <a:ext cx="192" cy="192"/>
            </a:xfrm>
            <a:prstGeom prst="ellipse">
              <a:avLst/>
            </a:prstGeom>
            <a:solidFill>
              <a:srgbClr val="FF0000"/>
            </a:solidFill>
            <a:ln w="1270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4" name="Line 264"/>
            <p:cNvSpPr>
              <a:spLocks noChangeShapeType="1"/>
            </p:cNvSpPr>
            <p:nvPr/>
          </p:nvSpPr>
          <p:spPr bwMode="auto">
            <a:xfrm>
              <a:off x="624" y="2256"/>
              <a:ext cx="96" cy="0"/>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53" name="Group 265"/>
          <p:cNvGrpSpPr>
            <a:grpSpLocks/>
          </p:cNvGrpSpPr>
          <p:nvPr/>
        </p:nvGrpSpPr>
        <p:grpSpPr bwMode="auto">
          <a:xfrm>
            <a:off x="4191000" y="5334000"/>
            <a:ext cx="152400" cy="152400"/>
            <a:chOff x="576" y="2160"/>
            <a:chExt cx="192" cy="192"/>
          </a:xfrm>
        </p:grpSpPr>
        <p:sp>
          <p:nvSpPr>
            <p:cNvPr id="76931" name="Oval 266"/>
            <p:cNvSpPr>
              <a:spLocks noChangeArrowheads="1"/>
            </p:cNvSpPr>
            <p:nvPr/>
          </p:nvSpPr>
          <p:spPr bwMode="auto">
            <a:xfrm>
              <a:off x="576" y="2160"/>
              <a:ext cx="192" cy="192"/>
            </a:xfrm>
            <a:prstGeom prst="ellipse">
              <a:avLst/>
            </a:prstGeom>
            <a:solidFill>
              <a:srgbClr val="FF0000"/>
            </a:solidFill>
            <a:ln w="1270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2" name="Line 267"/>
            <p:cNvSpPr>
              <a:spLocks noChangeShapeType="1"/>
            </p:cNvSpPr>
            <p:nvPr/>
          </p:nvSpPr>
          <p:spPr bwMode="auto">
            <a:xfrm>
              <a:off x="624" y="2256"/>
              <a:ext cx="96" cy="0"/>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56" name="Group 268"/>
          <p:cNvGrpSpPr>
            <a:grpSpLocks/>
          </p:cNvGrpSpPr>
          <p:nvPr/>
        </p:nvGrpSpPr>
        <p:grpSpPr bwMode="auto">
          <a:xfrm>
            <a:off x="4800600" y="4572000"/>
            <a:ext cx="152400" cy="152400"/>
            <a:chOff x="1728" y="2256"/>
            <a:chExt cx="192" cy="192"/>
          </a:xfrm>
        </p:grpSpPr>
        <p:grpSp>
          <p:nvGrpSpPr>
            <p:cNvPr id="76927" name="Group 269"/>
            <p:cNvGrpSpPr>
              <a:grpSpLocks/>
            </p:cNvGrpSpPr>
            <p:nvPr/>
          </p:nvGrpSpPr>
          <p:grpSpPr bwMode="auto">
            <a:xfrm>
              <a:off x="1728" y="2256"/>
              <a:ext cx="192" cy="192"/>
              <a:chOff x="576" y="2160"/>
              <a:chExt cx="192" cy="192"/>
            </a:xfrm>
          </p:grpSpPr>
          <p:sp>
            <p:nvSpPr>
              <p:cNvPr id="76929" name="Oval 270"/>
              <p:cNvSpPr>
                <a:spLocks noChangeArrowheads="1"/>
              </p:cNvSpPr>
              <p:nvPr/>
            </p:nvSpPr>
            <p:spPr bwMode="auto">
              <a:xfrm>
                <a:off x="576" y="2160"/>
                <a:ext cx="192" cy="192"/>
              </a:xfrm>
              <a:prstGeom prst="ellipse">
                <a:avLst/>
              </a:prstGeom>
              <a:solidFill>
                <a:srgbClr val="FF0000"/>
              </a:solidFill>
              <a:ln w="1270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0" name="Line 271"/>
              <p:cNvSpPr>
                <a:spLocks noChangeShapeType="1"/>
              </p:cNvSpPr>
              <p:nvPr/>
            </p:nvSpPr>
            <p:spPr bwMode="auto">
              <a:xfrm>
                <a:off x="624" y="2256"/>
                <a:ext cx="96" cy="0"/>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28" name="Line 272"/>
            <p:cNvSpPr>
              <a:spLocks noChangeShapeType="1"/>
            </p:cNvSpPr>
            <p:nvPr/>
          </p:nvSpPr>
          <p:spPr bwMode="auto">
            <a:xfrm>
              <a:off x="1824" y="2304"/>
              <a:ext cx="0" cy="96"/>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61" name="Group 273"/>
          <p:cNvGrpSpPr>
            <a:grpSpLocks/>
          </p:cNvGrpSpPr>
          <p:nvPr/>
        </p:nvGrpSpPr>
        <p:grpSpPr bwMode="auto">
          <a:xfrm>
            <a:off x="4800600" y="4953000"/>
            <a:ext cx="152400" cy="152400"/>
            <a:chOff x="1728" y="2256"/>
            <a:chExt cx="192" cy="192"/>
          </a:xfrm>
        </p:grpSpPr>
        <p:grpSp>
          <p:nvGrpSpPr>
            <p:cNvPr id="76923" name="Group 274"/>
            <p:cNvGrpSpPr>
              <a:grpSpLocks/>
            </p:cNvGrpSpPr>
            <p:nvPr/>
          </p:nvGrpSpPr>
          <p:grpSpPr bwMode="auto">
            <a:xfrm>
              <a:off x="1728" y="2256"/>
              <a:ext cx="192" cy="192"/>
              <a:chOff x="576" y="2160"/>
              <a:chExt cx="192" cy="192"/>
            </a:xfrm>
          </p:grpSpPr>
          <p:sp>
            <p:nvSpPr>
              <p:cNvPr id="76925" name="Oval 275"/>
              <p:cNvSpPr>
                <a:spLocks noChangeArrowheads="1"/>
              </p:cNvSpPr>
              <p:nvPr/>
            </p:nvSpPr>
            <p:spPr bwMode="auto">
              <a:xfrm>
                <a:off x="576" y="2160"/>
                <a:ext cx="192" cy="192"/>
              </a:xfrm>
              <a:prstGeom prst="ellipse">
                <a:avLst/>
              </a:prstGeom>
              <a:solidFill>
                <a:srgbClr val="FF0000"/>
              </a:solidFill>
              <a:ln w="1270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6" name="Line 276"/>
              <p:cNvSpPr>
                <a:spLocks noChangeShapeType="1"/>
              </p:cNvSpPr>
              <p:nvPr/>
            </p:nvSpPr>
            <p:spPr bwMode="auto">
              <a:xfrm>
                <a:off x="624" y="2256"/>
                <a:ext cx="96" cy="0"/>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24" name="Line 277"/>
            <p:cNvSpPr>
              <a:spLocks noChangeShapeType="1"/>
            </p:cNvSpPr>
            <p:nvPr/>
          </p:nvSpPr>
          <p:spPr bwMode="auto">
            <a:xfrm>
              <a:off x="1824" y="2304"/>
              <a:ext cx="0" cy="96"/>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66" name="Group 278"/>
          <p:cNvGrpSpPr>
            <a:grpSpLocks/>
          </p:cNvGrpSpPr>
          <p:nvPr/>
        </p:nvGrpSpPr>
        <p:grpSpPr bwMode="auto">
          <a:xfrm>
            <a:off x="4800600" y="5334000"/>
            <a:ext cx="152400" cy="152400"/>
            <a:chOff x="1728" y="2256"/>
            <a:chExt cx="192" cy="192"/>
          </a:xfrm>
        </p:grpSpPr>
        <p:grpSp>
          <p:nvGrpSpPr>
            <p:cNvPr id="76919" name="Group 279"/>
            <p:cNvGrpSpPr>
              <a:grpSpLocks/>
            </p:cNvGrpSpPr>
            <p:nvPr/>
          </p:nvGrpSpPr>
          <p:grpSpPr bwMode="auto">
            <a:xfrm>
              <a:off x="1728" y="2256"/>
              <a:ext cx="192" cy="192"/>
              <a:chOff x="576" y="2160"/>
              <a:chExt cx="192" cy="192"/>
            </a:xfrm>
          </p:grpSpPr>
          <p:sp>
            <p:nvSpPr>
              <p:cNvPr id="76921" name="Oval 280"/>
              <p:cNvSpPr>
                <a:spLocks noChangeArrowheads="1"/>
              </p:cNvSpPr>
              <p:nvPr/>
            </p:nvSpPr>
            <p:spPr bwMode="auto">
              <a:xfrm>
                <a:off x="576" y="2160"/>
                <a:ext cx="192" cy="192"/>
              </a:xfrm>
              <a:prstGeom prst="ellipse">
                <a:avLst/>
              </a:prstGeom>
              <a:solidFill>
                <a:srgbClr val="FF0000"/>
              </a:solidFill>
              <a:ln w="1270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2" name="Line 281"/>
              <p:cNvSpPr>
                <a:spLocks noChangeShapeType="1"/>
              </p:cNvSpPr>
              <p:nvPr/>
            </p:nvSpPr>
            <p:spPr bwMode="auto">
              <a:xfrm>
                <a:off x="624" y="2256"/>
                <a:ext cx="96" cy="0"/>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20" name="Line 282"/>
            <p:cNvSpPr>
              <a:spLocks noChangeShapeType="1"/>
            </p:cNvSpPr>
            <p:nvPr/>
          </p:nvSpPr>
          <p:spPr bwMode="auto">
            <a:xfrm>
              <a:off x="1824" y="2304"/>
              <a:ext cx="0" cy="96"/>
            </a:xfrm>
            <a:prstGeom prst="line">
              <a:avLst/>
            </a:prstGeom>
            <a:noFill/>
            <a:ln w="127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71" name="Group 283"/>
          <p:cNvGrpSpPr>
            <a:grpSpLocks/>
          </p:cNvGrpSpPr>
          <p:nvPr/>
        </p:nvGrpSpPr>
        <p:grpSpPr bwMode="auto">
          <a:xfrm>
            <a:off x="2514600" y="4114800"/>
            <a:ext cx="304800" cy="304800"/>
            <a:chOff x="1728" y="2256"/>
            <a:chExt cx="192" cy="192"/>
          </a:xfrm>
        </p:grpSpPr>
        <p:grpSp>
          <p:nvGrpSpPr>
            <p:cNvPr id="76915" name="Group 284"/>
            <p:cNvGrpSpPr>
              <a:grpSpLocks/>
            </p:cNvGrpSpPr>
            <p:nvPr/>
          </p:nvGrpSpPr>
          <p:grpSpPr bwMode="auto">
            <a:xfrm>
              <a:off x="1728" y="2256"/>
              <a:ext cx="192" cy="192"/>
              <a:chOff x="576" y="2160"/>
              <a:chExt cx="192" cy="192"/>
            </a:xfrm>
          </p:grpSpPr>
          <p:sp>
            <p:nvSpPr>
              <p:cNvPr id="76917" name="Oval 28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8" name="Line 28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16" name="Line 28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79" name="Group 291"/>
          <p:cNvGrpSpPr>
            <a:grpSpLocks/>
          </p:cNvGrpSpPr>
          <p:nvPr/>
        </p:nvGrpSpPr>
        <p:grpSpPr bwMode="auto">
          <a:xfrm>
            <a:off x="3429000" y="4495800"/>
            <a:ext cx="304800" cy="304800"/>
            <a:chOff x="1728" y="2256"/>
            <a:chExt cx="192" cy="192"/>
          </a:xfrm>
        </p:grpSpPr>
        <p:grpSp>
          <p:nvGrpSpPr>
            <p:cNvPr id="76911" name="Group 292"/>
            <p:cNvGrpSpPr>
              <a:grpSpLocks/>
            </p:cNvGrpSpPr>
            <p:nvPr/>
          </p:nvGrpSpPr>
          <p:grpSpPr bwMode="auto">
            <a:xfrm>
              <a:off x="1728" y="2256"/>
              <a:ext cx="192" cy="192"/>
              <a:chOff x="576" y="2160"/>
              <a:chExt cx="192" cy="192"/>
            </a:xfrm>
          </p:grpSpPr>
          <p:sp>
            <p:nvSpPr>
              <p:cNvPr id="76913" name="Oval 29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4" name="Line 29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12" name="Line 29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84" name="Group 296"/>
          <p:cNvGrpSpPr>
            <a:grpSpLocks/>
          </p:cNvGrpSpPr>
          <p:nvPr/>
        </p:nvGrpSpPr>
        <p:grpSpPr bwMode="auto">
          <a:xfrm>
            <a:off x="3200400" y="4572000"/>
            <a:ext cx="152400" cy="152400"/>
            <a:chOff x="576" y="2160"/>
            <a:chExt cx="192" cy="192"/>
          </a:xfrm>
        </p:grpSpPr>
        <p:sp>
          <p:nvSpPr>
            <p:cNvPr id="76909" name="Oval 29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0" name="Line 29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87" name="Group 299"/>
          <p:cNvGrpSpPr>
            <a:grpSpLocks/>
          </p:cNvGrpSpPr>
          <p:nvPr/>
        </p:nvGrpSpPr>
        <p:grpSpPr bwMode="auto">
          <a:xfrm>
            <a:off x="2819400" y="4495800"/>
            <a:ext cx="304800" cy="304800"/>
            <a:chOff x="1728" y="2256"/>
            <a:chExt cx="192" cy="192"/>
          </a:xfrm>
        </p:grpSpPr>
        <p:grpSp>
          <p:nvGrpSpPr>
            <p:cNvPr id="76905" name="Group 300"/>
            <p:cNvGrpSpPr>
              <a:grpSpLocks/>
            </p:cNvGrpSpPr>
            <p:nvPr/>
          </p:nvGrpSpPr>
          <p:grpSpPr bwMode="auto">
            <a:xfrm>
              <a:off x="1728" y="2256"/>
              <a:ext cx="192" cy="192"/>
              <a:chOff x="576" y="2160"/>
              <a:chExt cx="192" cy="192"/>
            </a:xfrm>
          </p:grpSpPr>
          <p:sp>
            <p:nvSpPr>
              <p:cNvPr id="76907" name="Oval 30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8" name="Line 30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06" name="Line 30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595" name="Group 307"/>
          <p:cNvGrpSpPr>
            <a:grpSpLocks/>
          </p:cNvGrpSpPr>
          <p:nvPr/>
        </p:nvGrpSpPr>
        <p:grpSpPr bwMode="auto">
          <a:xfrm>
            <a:off x="3124200" y="4876800"/>
            <a:ext cx="304800" cy="304800"/>
            <a:chOff x="1728" y="2256"/>
            <a:chExt cx="192" cy="192"/>
          </a:xfrm>
        </p:grpSpPr>
        <p:grpSp>
          <p:nvGrpSpPr>
            <p:cNvPr id="76901" name="Group 308"/>
            <p:cNvGrpSpPr>
              <a:grpSpLocks/>
            </p:cNvGrpSpPr>
            <p:nvPr/>
          </p:nvGrpSpPr>
          <p:grpSpPr bwMode="auto">
            <a:xfrm>
              <a:off x="1728" y="2256"/>
              <a:ext cx="192" cy="192"/>
              <a:chOff x="576" y="2160"/>
              <a:chExt cx="192" cy="192"/>
            </a:xfrm>
          </p:grpSpPr>
          <p:sp>
            <p:nvSpPr>
              <p:cNvPr id="76903" name="Oval 30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4" name="Line 31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02" name="Line 31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00" name="Group 312"/>
          <p:cNvGrpSpPr>
            <a:grpSpLocks/>
          </p:cNvGrpSpPr>
          <p:nvPr/>
        </p:nvGrpSpPr>
        <p:grpSpPr bwMode="auto">
          <a:xfrm>
            <a:off x="3505200" y="4953000"/>
            <a:ext cx="152400" cy="152400"/>
            <a:chOff x="576" y="2160"/>
            <a:chExt cx="192" cy="192"/>
          </a:xfrm>
        </p:grpSpPr>
        <p:sp>
          <p:nvSpPr>
            <p:cNvPr id="76899" name="Oval 31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0" name="Line 31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03" name="Group 315"/>
          <p:cNvGrpSpPr>
            <a:grpSpLocks/>
          </p:cNvGrpSpPr>
          <p:nvPr/>
        </p:nvGrpSpPr>
        <p:grpSpPr bwMode="auto">
          <a:xfrm>
            <a:off x="2514600" y="4876800"/>
            <a:ext cx="304800" cy="304800"/>
            <a:chOff x="1728" y="2256"/>
            <a:chExt cx="192" cy="192"/>
          </a:xfrm>
        </p:grpSpPr>
        <p:grpSp>
          <p:nvGrpSpPr>
            <p:cNvPr id="76895" name="Group 316"/>
            <p:cNvGrpSpPr>
              <a:grpSpLocks/>
            </p:cNvGrpSpPr>
            <p:nvPr/>
          </p:nvGrpSpPr>
          <p:grpSpPr bwMode="auto">
            <a:xfrm>
              <a:off x="1728" y="2256"/>
              <a:ext cx="192" cy="192"/>
              <a:chOff x="576" y="2160"/>
              <a:chExt cx="192" cy="192"/>
            </a:xfrm>
          </p:grpSpPr>
          <p:sp>
            <p:nvSpPr>
              <p:cNvPr id="76897" name="Oval 31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8" name="Line 31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96" name="Line 31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11" name="Group 323"/>
          <p:cNvGrpSpPr>
            <a:grpSpLocks/>
          </p:cNvGrpSpPr>
          <p:nvPr/>
        </p:nvGrpSpPr>
        <p:grpSpPr bwMode="auto">
          <a:xfrm>
            <a:off x="3429000" y="5257800"/>
            <a:ext cx="304800" cy="304800"/>
            <a:chOff x="1728" y="2256"/>
            <a:chExt cx="192" cy="192"/>
          </a:xfrm>
        </p:grpSpPr>
        <p:grpSp>
          <p:nvGrpSpPr>
            <p:cNvPr id="76891" name="Group 324"/>
            <p:cNvGrpSpPr>
              <a:grpSpLocks/>
            </p:cNvGrpSpPr>
            <p:nvPr/>
          </p:nvGrpSpPr>
          <p:grpSpPr bwMode="auto">
            <a:xfrm>
              <a:off x="1728" y="2256"/>
              <a:ext cx="192" cy="192"/>
              <a:chOff x="576" y="2160"/>
              <a:chExt cx="192" cy="192"/>
            </a:xfrm>
          </p:grpSpPr>
          <p:sp>
            <p:nvSpPr>
              <p:cNvPr id="76893" name="Oval 32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4" name="Line 32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92" name="Line 32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19" name="Group 331"/>
          <p:cNvGrpSpPr>
            <a:grpSpLocks/>
          </p:cNvGrpSpPr>
          <p:nvPr/>
        </p:nvGrpSpPr>
        <p:grpSpPr bwMode="auto">
          <a:xfrm>
            <a:off x="2819400" y="5257800"/>
            <a:ext cx="304800" cy="304800"/>
            <a:chOff x="1728" y="2256"/>
            <a:chExt cx="192" cy="192"/>
          </a:xfrm>
        </p:grpSpPr>
        <p:grpSp>
          <p:nvGrpSpPr>
            <p:cNvPr id="76887" name="Group 332"/>
            <p:cNvGrpSpPr>
              <a:grpSpLocks/>
            </p:cNvGrpSpPr>
            <p:nvPr/>
          </p:nvGrpSpPr>
          <p:grpSpPr bwMode="auto">
            <a:xfrm>
              <a:off x="1728" y="2256"/>
              <a:ext cx="192" cy="192"/>
              <a:chOff x="576" y="2160"/>
              <a:chExt cx="192" cy="192"/>
            </a:xfrm>
          </p:grpSpPr>
          <p:sp>
            <p:nvSpPr>
              <p:cNvPr id="76889" name="Oval 33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0" name="Line 33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88" name="Line 33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24" name="Group 336"/>
          <p:cNvGrpSpPr>
            <a:grpSpLocks/>
          </p:cNvGrpSpPr>
          <p:nvPr/>
        </p:nvGrpSpPr>
        <p:grpSpPr bwMode="auto">
          <a:xfrm>
            <a:off x="2590800" y="5334000"/>
            <a:ext cx="152400" cy="152400"/>
            <a:chOff x="576" y="2160"/>
            <a:chExt cx="192" cy="192"/>
          </a:xfrm>
        </p:grpSpPr>
        <p:sp>
          <p:nvSpPr>
            <p:cNvPr id="76885" name="Oval 33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6" name="Line 33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27" name="Group 339"/>
          <p:cNvGrpSpPr>
            <a:grpSpLocks/>
          </p:cNvGrpSpPr>
          <p:nvPr/>
        </p:nvGrpSpPr>
        <p:grpSpPr bwMode="auto">
          <a:xfrm>
            <a:off x="6019800" y="4114800"/>
            <a:ext cx="304800" cy="304800"/>
            <a:chOff x="576" y="2160"/>
            <a:chExt cx="192" cy="192"/>
          </a:xfrm>
        </p:grpSpPr>
        <p:sp>
          <p:nvSpPr>
            <p:cNvPr id="76883" name="Oval 34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4" name="Line 34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30" name="Group 342"/>
          <p:cNvGrpSpPr>
            <a:grpSpLocks/>
          </p:cNvGrpSpPr>
          <p:nvPr/>
        </p:nvGrpSpPr>
        <p:grpSpPr bwMode="auto">
          <a:xfrm>
            <a:off x="6400800" y="4191000"/>
            <a:ext cx="152400" cy="152400"/>
            <a:chOff x="1728" y="2256"/>
            <a:chExt cx="192" cy="192"/>
          </a:xfrm>
        </p:grpSpPr>
        <p:grpSp>
          <p:nvGrpSpPr>
            <p:cNvPr id="76879" name="Group 343"/>
            <p:cNvGrpSpPr>
              <a:grpSpLocks/>
            </p:cNvGrpSpPr>
            <p:nvPr/>
          </p:nvGrpSpPr>
          <p:grpSpPr bwMode="auto">
            <a:xfrm>
              <a:off x="1728" y="2256"/>
              <a:ext cx="192" cy="192"/>
              <a:chOff x="576" y="2160"/>
              <a:chExt cx="192" cy="192"/>
            </a:xfrm>
          </p:grpSpPr>
          <p:sp>
            <p:nvSpPr>
              <p:cNvPr id="76881" name="Oval 34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2" name="Line 34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80" name="Line 34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35" name="Group 347"/>
          <p:cNvGrpSpPr>
            <a:grpSpLocks/>
          </p:cNvGrpSpPr>
          <p:nvPr/>
        </p:nvGrpSpPr>
        <p:grpSpPr bwMode="auto">
          <a:xfrm>
            <a:off x="5715000" y="4495800"/>
            <a:ext cx="304800" cy="304800"/>
            <a:chOff x="576" y="2160"/>
            <a:chExt cx="192" cy="192"/>
          </a:xfrm>
        </p:grpSpPr>
        <p:sp>
          <p:nvSpPr>
            <p:cNvPr id="76877" name="Oval 34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8" name="Line 34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38" name="Group 350"/>
          <p:cNvGrpSpPr>
            <a:grpSpLocks/>
          </p:cNvGrpSpPr>
          <p:nvPr/>
        </p:nvGrpSpPr>
        <p:grpSpPr bwMode="auto">
          <a:xfrm>
            <a:off x="5486400" y="4572000"/>
            <a:ext cx="152400" cy="152400"/>
            <a:chOff x="1728" y="2256"/>
            <a:chExt cx="192" cy="192"/>
          </a:xfrm>
        </p:grpSpPr>
        <p:grpSp>
          <p:nvGrpSpPr>
            <p:cNvPr id="76873" name="Group 351"/>
            <p:cNvGrpSpPr>
              <a:grpSpLocks/>
            </p:cNvGrpSpPr>
            <p:nvPr/>
          </p:nvGrpSpPr>
          <p:grpSpPr bwMode="auto">
            <a:xfrm>
              <a:off x="1728" y="2256"/>
              <a:ext cx="192" cy="192"/>
              <a:chOff x="576" y="2160"/>
              <a:chExt cx="192" cy="192"/>
            </a:xfrm>
          </p:grpSpPr>
          <p:sp>
            <p:nvSpPr>
              <p:cNvPr id="76875" name="Oval 35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6" name="Line 35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74" name="Line 35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43" name="Group 355"/>
          <p:cNvGrpSpPr>
            <a:grpSpLocks/>
          </p:cNvGrpSpPr>
          <p:nvPr/>
        </p:nvGrpSpPr>
        <p:grpSpPr bwMode="auto">
          <a:xfrm>
            <a:off x="6324600" y="4495800"/>
            <a:ext cx="304800" cy="304800"/>
            <a:chOff x="576" y="2160"/>
            <a:chExt cx="192" cy="192"/>
          </a:xfrm>
        </p:grpSpPr>
        <p:sp>
          <p:nvSpPr>
            <p:cNvPr id="76871" name="Oval 35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2" name="Line 35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51" name="Group 363"/>
          <p:cNvGrpSpPr>
            <a:grpSpLocks/>
          </p:cNvGrpSpPr>
          <p:nvPr/>
        </p:nvGrpSpPr>
        <p:grpSpPr bwMode="auto">
          <a:xfrm>
            <a:off x="5410200" y="4876800"/>
            <a:ext cx="304800" cy="304800"/>
            <a:chOff x="576" y="2160"/>
            <a:chExt cx="192" cy="192"/>
          </a:xfrm>
        </p:grpSpPr>
        <p:sp>
          <p:nvSpPr>
            <p:cNvPr id="76869" name="Oval 36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0" name="Line 36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59" name="Group 371"/>
          <p:cNvGrpSpPr>
            <a:grpSpLocks/>
          </p:cNvGrpSpPr>
          <p:nvPr/>
        </p:nvGrpSpPr>
        <p:grpSpPr bwMode="auto">
          <a:xfrm>
            <a:off x="6019800" y="4876800"/>
            <a:ext cx="304800" cy="304800"/>
            <a:chOff x="576" y="2160"/>
            <a:chExt cx="192" cy="192"/>
          </a:xfrm>
        </p:grpSpPr>
        <p:sp>
          <p:nvSpPr>
            <p:cNvPr id="76867" name="Oval 37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8" name="Line 37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62" name="Group 374"/>
          <p:cNvGrpSpPr>
            <a:grpSpLocks/>
          </p:cNvGrpSpPr>
          <p:nvPr/>
        </p:nvGrpSpPr>
        <p:grpSpPr bwMode="auto">
          <a:xfrm>
            <a:off x="6400800" y="4953000"/>
            <a:ext cx="152400" cy="152400"/>
            <a:chOff x="1728" y="2256"/>
            <a:chExt cx="192" cy="192"/>
          </a:xfrm>
        </p:grpSpPr>
        <p:grpSp>
          <p:nvGrpSpPr>
            <p:cNvPr id="76863" name="Group 375"/>
            <p:cNvGrpSpPr>
              <a:grpSpLocks/>
            </p:cNvGrpSpPr>
            <p:nvPr/>
          </p:nvGrpSpPr>
          <p:grpSpPr bwMode="auto">
            <a:xfrm>
              <a:off x="1728" y="2256"/>
              <a:ext cx="192" cy="192"/>
              <a:chOff x="576" y="2160"/>
              <a:chExt cx="192" cy="192"/>
            </a:xfrm>
          </p:grpSpPr>
          <p:sp>
            <p:nvSpPr>
              <p:cNvPr id="76865" name="Oval 37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6" name="Line 37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64" name="Line 37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67" name="Group 379"/>
          <p:cNvGrpSpPr>
            <a:grpSpLocks/>
          </p:cNvGrpSpPr>
          <p:nvPr/>
        </p:nvGrpSpPr>
        <p:grpSpPr bwMode="auto">
          <a:xfrm>
            <a:off x="5715000" y="5257800"/>
            <a:ext cx="304800" cy="304800"/>
            <a:chOff x="576" y="2160"/>
            <a:chExt cx="192" cy="192"/>
          </a:xfrm>
        </p:grpSpPr>
        <p:sp>
          <p:nvSpPr>
            <p:cNvPr id="76861" name="Oval 38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2" name="Line 38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75" name="Group 387"/>
          <p:cNvGrpSpPr>
            <a:grpSpLocks/>
          </p:cNvGrpSpPr>
          <p:nvPr/>
        </p:nvGrpSpPr>
        <p:grpSpPr bwMode="auto">
          <a:xfrm>
            <a:off x="6324600" y="5257800"/>
            <a:ext cx="304800" cy="304800"/>
            <a:chOff x="576" y="2160"/>
            <a:chExt cx="192" cy="192"/>
          </a:xfrm>
        </p:grpSpPr>
        <p:sp>
          <p:nvSpPr>
            <p:cNvPr id="76859" name="Oval 38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0" name="Line 38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6678" name="Group 390"/>
          <p:cNvGrpSpPr>
            <a:grpSpLocks/>
          </p:cNvGrpSpPr>
          <p:nvPr/>
        </p:nvGrpSpPr>
        <p:grpSpPr bwMode="auto">
          <a:xfrm>
            <a:off x="6096000" y="5334000"/>
            <a:ext cx="152400" cy="152400"/>
            <a:chOff x="1728" y="2256"/>
            <a:chExt cx="192" cy="192"/>
          </a:xfrm>
        </p:grpSpPr>
        <p:grpSp>
          <p:nvGrpSpPr>
            <p:cNvPr id="76855" name="Group 391"/>
            <p:cNvGrpSpPr>
              <a:grpSpLocks/>
            </p:cNvGrpSpPr>
            <p:nvPr/>
          </p:nvGrpSpPr>
          <p:grpSpPr bwMode="auto">
            <a:xfrm>
              <a:off x="1728" y="2256"/>
              <a:ext cx="192" cy="192"/>
              <a:chOff x="576" y="2160"/>
              <a:chExt cx="192" cy="192"/>
            </a:xfrm>
          </p:grpSpPr>
          <p:sp>
            <p:nvSpPr>
              <p:cNvPr id="76857" name="Oval 39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8" name="Line 39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56" name="Line 39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16684" name="Line 396"/>
          <p:cNvSpPr>
            <a:spLocks noChangeShapeType="1"/>
          </p:cNvSpPr>
          <p:nvPr/>
        </p:nvSpPr>
        <p:spPr bwMode="auto">
          <a:xfrm>
            <a:off x="6248400" y="3505200"/>
            <a:ext cx="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6683" name="Text Box 395"/>
          <p:cNvSpPr txBox="1">
            <a:spLocks noChangeArrowheads="1"/>
          </p:cNvSpPr>
          <p:nvPr/>
        </p:nvSpPr>
        <p:spPr bwMode="auto">
          <a:xfrm>
            <a:off x="228600" y="2682875"/>
            <a:ext cx="8686800" cy="822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a:solidFill>
                  <a:srgbClr val="FF0000"/>
                </a:solidFill>
              </a:rPr>
              <a:t>Note that, in this figure, the smaller circles represent minority carriers and </a:t>
            </a:r>
            <a:r>
              <a:rPr lang="en-US" sz="2400" b="1">
                <a:solidFill>
                  <a:srgbClr val="FF0000"/>
                </a:solidFill>
              </a:rPr>
              <a:t>not bound charges</a:t>
            </a:r>
            <a:r>
              <a:rPr lang="en-US" sz="2400">
                <a:solidFill>
                  <a:srgbClr val="FF0000"/>
                </a:solidFill>
              </a:rPr>
              <a:t> – which are not considered here.</a:t>
            </a:r>
          </a:p>
        </p:txBody>
      </p:sp>
      <p:sp>
        <p:nvSpPr>
          <p:cNvPr id="4" name="Footer Placeholder 3"/>
          <p:cNvSpPr>
            <a:spLocks noGrp="1"/>
          </p:cNvSpPr>
          <p:nvPr>
            <p:ph type="ftr" sz="quarter" idx="11"/>
          </p:nvPr>
        </p:nvSpPr>
        <p:spPr/>
        <p:txBody>
          <a:bodyPr/>
          <a:lstStyle/>
          <a:p>
            <a:r>
              <a:rPr lang="en-US" dirty="0" smtClean="0"/>
              <a:t>Lecture 03</a:t>
            </a:r>
            <a:endParaRPr lang="en-US" dirty="0"/>
          </a:p>
        </p:txBody>
      </p:sp>
      <p:sp>
        <p:nvSpPr>
          <p:cNvPr id="5" name="TextBox 4"/>
          <p:cNvSpPr txBox="1"/>
          <p:nvPr/>
        </p:nvSpPr>
        <p:spPr>
          <a:xfrm>
            <a:off x="1447800" y="5562600"/>
            <a:ext cx="888385" cy="400110"/>
          </a:xfrm>
          <a:prstGeom prst="rect">
            <a:avLst/>
          </a:prstGeom>
          <a:noFill/>
        </p:spPr>
        <p:txBody>
          <a:bodyPr wrap="none" rtlCol="0">
            <a:spAutoFit/>
          </a:bodyPr>
          <a:lstStyle/>
          <a:p>
            <a:r>
              <a:rPr lang="en-US" sz="2000" b="1" dirty="0" smtClean="0"/>
              <a:t>P-type</a:t>
            </a:r>
            <a:endParaRPr lang="en-US" sz="2000" b="1" dirty="0"/>
          </a:p>
        </p:txBody>
      </p:sp>
      <p:sp>
        <p:nvSpPr>
          <p:cNvPr id="158" name="TextBox 157"/>
          <p:cNvSpPr txBox="1"/>
          <p:nvPr/>
        </p:nvSpPr>
        <p:spPr>
          <a:xfrm>
            <a:off x="7016218" y="5542771"/>
            <a:ext cx="947695" cy="400110"/>
          </a:xfrm>
          <a:prstGeom prst="rect">
            <a:avLst/>
          </a:prstGeom>
          <a:noFill/>
        </p:spPr>
        <p:txBody>
          <a:bodyPr wrap="none" rtlCol="0">
            <a:spAutoFit/>
          </a:bodyPr>
          <a:lstStyle/>
          <a:p>
            <a:r>
              <a:rPr lang="en-US" sz="2000" b="1" dirty="0" smtClean="0"/>
              <a:t>N-type</a:t>
            </a:r>
            <a:endParaRPr lang="en-US" sz="2000" b="1" dirty="0"/>
          </a:p>
        </p:txBody>
      </p:sp>
    </p:spTree>
    <p:extLst>
      <p:ext uri="{BB962C8B-B14F-4D97-AF65-F5344CB8AC3E}">
        <p14:creationId xmlns:p14="http://schemas.microsoft.com/office/powerpoint/2010/main" val="6402988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16516"/>
                                        </p:tgtEl>
                                        <p:attrNameLst>
                                          <p:attrName>style.visibility</p:attrName>
                                        </p:attrNameLst>
                                      </p:cBhvr>
                                      <p:to>
                                        <p:strVal val="visible"/>
                                      </p:to>
                                    </p:set>
                                    <p:animEffect transition="in" filter="fade">
                                      <p:cBhvr>
                                        <p:cTn id="7" dur="1000"/>
                                        <p:tgtEl>
                                          <p:spTgt spid="231651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16507"/>
                                        </p:tgtEl>
                                        <p:attrNameLst>
                                          <p:attrName>style.visibility</p:attrName>
                                        </p:attrNameLst>
                                      </p:cBhvr>
                                      <p:to>
                                        <p:strVal val="visible"/>
                                      </p:to>
                                    </p:set>
                                    <p:animEffect transition="in" filter="fade">
                                      <p:cBhvr>
                                        <p:cTn id="11" dur="1000"/>
                                        <p:tgtEl>
                                          <p:spTgt spid="2316507"/>
                                        </p:tgtEl>
                                      </p:cBhvr>
                                    </p:animEffect>
                                  </p:childTnLst>
                                </p:cTn>
                              </p:par>
                            </p:childTnLst>
                          </p:cTn>
                        </p:par>
                        <p:par>
                          <p:cTn id="12" fill="hold" nodeType="afterGroup">
                            <p:stCondLst>
                              <p:cond delay="2000"/>
                            </p:stCondLst>
                            <p:childTnLst>
                              <p:par>
                                <p:cTn id="13" presetID="10" presetClass="exit" presetSubtype="0" fill="hold" grpId="0" nodeType="afterEffect">
                                  <p:stCondLst>
                                    <p:cond delay="0"/>
                                  </p:stCondLst>
                                  <p:childTnLst>
                                    <p:animEffect transition="out" filter="fade">
                                      <p:cBhvr>
                                        <p:cTn id="14" dur="1000"/>
                                        <p:tgtEl>
                                          <p:spTgt spid="2316300"/>
                                        </p:tgtEl>
                                      </p:cBhvr>
                                    </p:animEffect>
                                    <p:set>
                                      <p:cBhvr>
                                        <p:cTn id="15" dur="1" fill="hold">
                                          <p:stCondLst>
                                            <p:cond delay="999"/>
                                          </p:stCondLst>
                                        </p:cTn>
                                        <p:tgtEl>
                                          <p:spTgt spid="231630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2316304"/>
                                        </p:tgtEl>
                                      </p:cBhvr>
                                    </p:animEffect>
                                    <p:set>
                                      <p:cBhvr>
                                        <p:cTn id="18" dur="1" fill="hold">
                                          <p:stCondLst>
                                            <p:cond delay="999"/>
                                          </p:stCondLst>
                                        </p:cTn>
                                        <p:tgtEl>
                                          <p:spTgt spid="2316304"/>
                                        </p:tgtEl>
                                        <p:attrNameLst>
                                          <p:attrName>style.visibility</p:attrName>
                                        </p:attrNameLst>
                                      </p:cBhvr>
                                      <p:to>
                                        <p:strVal val="hidden"/>
                                      </p:to>
                                    </p:set>
                                  </p:childTnLst>
                                </p:cTn>
                              </p:par>
                              <p:par>
                                <p:cTn id="19" presetID="63" presetClass="path" presetSubtype="0" accel="50000" decel="50000" fill="hold" nodeType="withEffect">
                                  <p:stCondLst>
                                    <p:cond delay="0"/>
                                  </p:stCondLst>
                                  <p:childTnLst>
                                    <p:animMotion origin="layout" path="M -3.33333E-6 -4.23317E-7 L 0.00834 -4.23317E-7 " pathEditMode="relative" rAng="0" ptsTypes="AA">
                                      <p:cBhvr>
                                        <p:cTn id="20" dur="1000" fill="hold"/>
                                        <p:tgtEl>
                                          <p:spTgt spid="2316336"/>
                                        </p:tgtEl>
                                        <p:attrNameLst>
                                          <p:attrName>ppt_x</p:attrName>
                                          <p:attrName>ppt_y</p:attrName>
                                        </p:attrNameLst>
                                      </p:cBhvr>
                                      <p:rCtr x="417" y="0"/>
                                    </p:animMotion>
                                  </p:childTnLst>
                                </p:cTn>
                              </p:par>
                              <p:par>
                                <p:cTn id="21" presetID="63" presetClass="path" presetSubtype="0" accel="50000" decel="50000" fill="hold" nodeType="withEffect">
                                  <p:stCondLst>
                                    <p:cond delay="0"/>
                                  </p:stCondLst>
                                  <p:childTnLst>
                                    <p:animMotion origin="layout" path="M -3.33333E-6 2.5746E-6 L 0.00834 2.5746E-6 " pathEditMode="relative" rAng="0" ptsTypes="AA">
                                      <p:cBhvr>
                                        <p:cTn id="22" dur="1000" fill="hold"/>
                                        <p:tgtEl>
                                          <p:spTgt spid="2316547"/>
                                        </p:tgtEl>
                                        <p:attrNameLst>
                                          <p:attrName>ppt_x</p:attrName>
                                          <p:attrName>ppt_y</p:attrName>
                                        </p:attrNameLst>
                                      </p:cBhvr>
                                      <p:rCtr x="417" y="0"/>
                                    </p:animMotion>
                                  </p:childTnLst>
                                </p:cTn>
                              </p:par>
                              <p:par>
                                <p:cTn id="23" presetID="63" presetClass="path" presetSubtype="0" accel="50000" decel="50000" fill="hold" nodeType="withEffect">
                                  <p:stCondLst>
                                    <p:cond delay="0"/>
                                  </p:stCondLst>
                                  <p:childTnLst>
                                    <p:animMotion origin="layout" path="M -3.33333E-6 -4.42748E-6 L 0.00834 -4.42748E-6 " pathEditMode="relative" rAng="0" ptsTypes="AA">
                                      <p:cBhvr>
                                        <p:cTn id="24" dur="1000" fill="hold"/>
                                        <p:tgtEl>
                                          <p:spTgt spid="2316550"/>
                                        </p:tgtEl>
                                        <p:attrNameLst>
                                          <p:attrName>ppt_x</p:attrName>
                                          <p:attrName>ppt_y</p:attrName>
                                        </p:attrNameLst>
                                      </p:cBhvr>
                                      <p:rCtr x="417" y="0"/>
                                    </p:animMotion>
                                  </p:childTnLst>
                                </p:cTn>
                              </p:par>
                              <p:par>
                                <p:cTn id="25" presetID="63" presetClass="path" presetSubtype="0" accel="50000" decel="50000" fill="hold" nodeType="withEffect">
                                  <p:stCondLst>
                                    <p:cond delay="0"/>
                                  </p:stCondLst>
                                  <p:childTnLst>
                                    <p:animMotion origin="layout" path="M -3.33333E-6 -1.42956E-6 L 0.00834 -1.42956E-6 " pathEditMode="relative" rAng="0" ptsTypes="AA">
                                      <p:cBhvr>
                                        <p:cTn id="26" dur="1000" fill="hold"/>
                                        <p:tgtEl>
                                          <p:spTgt spid="2316553"/>
                                        </p:tgtEl>
                                        <p:attrNameLst>
                                          <p:attrName>ppt_x</p:attrName>
                                          <p:attrName>ppt_y</p:attrName>
                                        </p:attrNameLst>
                                      </p:cBhvr>
                                      <p:rCtr x="417" y="0"/>
                                    </p:animMotion>
                                  </p:childTnLst>
                                </p:cTn>
                              </p:par>
                              <p:par>
                                <p:cTn id="27" presetID="35" presetClass="path" presetSubtype="0" accel="50000" decel="50000" fill="hold" nodeType="withEffect">
                                  <p:stCondLst>
                                    <p:cond delay="0"/>
                                  </p:stCondLst>
                                  <p:childTnLst>
                                    <p:animMotion origin="layout" path="M -3.33333E-6 -4.23317E-7 L -0.00833 -4.23317E-7 " pathEditMode="relative" rAng="0" ptsTypes="AA">
                                      <p:cBhvr>
                                        <p:cTn id="28" dur="1000" fill="hold"/>
                                        <p:tgtEl>
                                          <p:spTgt spid="2316404"/>
                                        </p:tgtEl>
                                        <p:attrNameLst>
                                          <p:attrName>ppt_x</p:attrName>
                                          <p:attrName>ppt_y</p:attrName>
                                        </p:attrNameLst>
                                      </p:cBhvr>
                                      <p:rCtr x="-417" y="0"/>
                                    </p:animMotion>
                                  </p:childTnLst>
                                </p:cTn>
                              </p:par>
                              <p:par>
                                <p:cTn id="29" presetID="35" presetClass="path" presetSubtype="0" accel="50000" decel="50000" fill="hold" nodeType="withEffect">
                                  <p:stCondLst>
                                    <p:cond delay="0"/>
                                  </p:stCondLst>
                                  <p:childTnLst>
                                    <p:animMotion origin="layout" path="M -3.33333E-6 2.5746E-6 L -0.00833 2.5746E-6 " pathEditMode="relative" rAng="0" ptsTypes="AA">
                                      <p:cBhvr>
                                        <p:cTn id="30" dur="1000" fill="hold"/>
                                        <p:tgtEl>
                                          <p:spTgt spid="2316556"/>
                                        </p:tgtEl>
                                        <p:attrNameLst>
                                          <p:attrName>ppt_x</p:attrName>
                                          <p:attrName>ppt_y</p:attrName>
                                        </p:attrNameLst>
                                      </p:cBhvr>
                                      <p:rCtr x="-417" y="0"/>
                                    </p:animMotion>
                                  </p:childTnLst>
                                </p:cTn>
                              </p:par>
                              <p:par>
                                <p:cTn id="31" presetID="35" presetClass="path" presetSubtype="0" accel="50000" decel="50000" fill="hold" nodeType="withEffect">
                                  <p:stCondLst>
                                    <p:cond delay="0"/>
                                  </p:stCondLst>
                                  <p:childTnLst>
                                    <p:animMotion origin="layout" path="M -3.33333E-6 -4.42748E-6 L -0.00833 -4.42748E-6 " pathEditMode="relative" rAng="0" ptsTypes="AA">
                                      <p:cBhvr>
                                        <p:cTn id="32" dur="1000" fill="hold"/>
                                        <p:tgtEl>
                                          <p:spTgt spid="2316561"/>
                                        </p:tgtEl>
                                        <p:attrNameLst>
                                          <p:attrName>ppt_x</p:attrName>
                                          <p:attrName>ppt_y</p:attrName>
                                        </p:attrNameLst>
                                      </p:cBhvr>
                                      <p:rCtr x="-417" y="0"/>
                                    </p:animMotion>
                                  </p:childTnLst>
                                </p:cTn>
                              </p:par>
                              <p:par>
                                <p:cTn id="33" presetID="35" presetClass="path" presetSubtype="0" accel="50000" decel="50000" fill="hold" nodeType="withEffect">
                                  <p:stCondLst>
                                    <p:cond delay="0"/>
                                  </p:stCondLst>
                                  <p:childTnLst>
                                    <p:animMotion origin="layout" path="M -3.33333E-6 -1.42956E-6 L -0.00833 -1.42956E-6 " pathEditMode="relative" rAng="0" ptsTypes="AA">
                                      <p:cBhvr>
                                        <p:cTn id="34" dur="1000" fill="hold"/>
                                        <p:tgtEl>
                                          <p:spTgt spid="2316566"/>
                                        </p:tgtEl>
                                        <p:attrNameLst>
                                          <p:attrName>ppt_x</p:attrName>
                                          <p:attrName>ppt_y</p:attrName>
                                        </p:attrNameLst>
                                      </p:cBhvr>
                                      <p:rCtr x="-417" y="0"/>
                                    </p:animMotion>
                                  </p:childTnLst>
                                </p:cTn>
                              </p:par>
                              <p:par>
                                <p:cTn id="35" presetID="63" presetClass="path" presetSubtype="0" accel="50000" decel="50000" fill="hold" nodeType="withEffect">
                                  <p:stCondLst>
                                    <p:cond delay="0"/>
                                  </p:stCondLst>
                                  <p:childTnLst>
                                    <p:animMotion origin="layout" path="M 0 -4.23317E-7 L 0.01667 -4.23317E-7 " pathEditMode="relative" rAng="0" ptsTypes="AA">
                                      <p:cBhvr>
                                        <p:cTn id="36" dur="1000" fill="hold"/>
                                        <p:tgtEl>
                                          <p:spTgt spid="2316333"/>
                                        </p:tgtEl>
                                        <p:attrNameLst>
                                          <p:attrName>ppt_x</p:attrName>
                                          <p:attrName>ppt_y</p:attrName>
                                        </p:attrNameLst>
                                      </p:cBhvr>
                                      <p:rCtr x="833" y="0"/>
                                    </p:animMotion>
                                  </p:childTnLst>
                                </p:cTn>
                              </p:par>
                              <p:par>
                                <p:cTn id="37" presetID="63" presetClass="path" presetSubtype="0" accel="50000" decel="50000" fill="hold" nodeType="withEffect">
                                  <p:stCondLst>
                                    <p:cond delay="0"/>
                                  </p:stCondLst>
                                  <p:childTnLst>
                                    <p:animMotion origin="layout" path="M 3.33333E-6 2.1721E-6 L 0.01666 2.1721E-6 " pathEditMode="relative" rAng="0" ptsTypes="AA">
                                      <p:cBhvr>
                                        <p:cTn id="38" dur="1000" fill="hold"/>
                                        <p:tgtEl>
                                          <p:spTgt spid="2316313"/>
                                        </p:tgtEl>
                                        <p:attrNameLst>
                                          <p:attrName>ppt_x</p:attrName>
                                          <p:attrName>ppt_y</p:attrName>
                                        </p:attrNameLst>
                                      </p:cBhvr>
                                      <p:rCtr x="833" y="0"/>
                                    </p:animMotion>
                                  </p:childTnLst>
                                </p:cTn>
                              </p:par>
                              <p:par>
                                <p:cTn id="39" presetID="63" presetClass="path" presetSubtype="0" accel="50000" decel="50000" fill="hold" nodeType="withEffect">
                                  <p:stCondLst>
                                    <p:cond delay="0"/>
                                  </p:stCondLst>
                                  <p:childTnLst>
                                    <p:animMotion origin="layout" path="M 3.33333E-6 2.1721E-6 L 0.01666 2.1721E-6 " pathEditMode="relative" rAng="0" ptsTypes="AA">
                                      <p:cBhvr>
                                        <p:cTn id="40" dur="1000" fill="hold"/>
                                        <p:tgtEl>
                                          <p:spTgt spid="2316571"/>
                                        </p:tgtEl>
                                        <p:attrNameLst>
                                          <p:attrName>ppt_x</p:attrName>
                                          <p:attrName>ppt_y</p:attrName>
                                        </p:attrNameLst>
                                      </p:cBhvr>
                                      <p:rCtr x="833" y="0"/>
                                    </p:animMotion>
                                  </p:childTnLst>
                                </p:cTn>
                              </p:par>
                              <p:par>
                                <p:cTn id="41" presetID="63" presetClass="path" presetSubtype="0" accel="50000" decel="50000" fill="hold" nodeType="withEffect">
                                  <p:stCondLst>
                                    <p:cond delay="0"/>
                                  </p:stCondLst>
                                  <p:childTnLst>
                                    <p:animMotion origin="layout" path="M 0 -4.23317E-7 L 0.01667 -4.23317E-7 " pathEditMode="relative" rAng="0" ptsTypes="AA">
                                      <p:cBhvr>
                                        <p:cTn id="42" dur="1000" fill="hold"/>
                                        <p:tgtEl>
                                          <p:spTgt spid="2316584"/>
                                        </p:tgtEl>
                                        <p:attrNameLst>
                                          <p:attrName>ppt_x</p:attrName>
                                          <p:attrName>ppt_y</p:attrName>
                                        </p:attrNameLst>
                                      </p:cBhvr>
                                      <p:rCtr x="833" y="0"/>
                                    </p:animMotion>
                                  </p:childTnLst>
                                </p:cTn>
                              </p:par>
                              <p:par>
                                <p:cTn id="43" presetID="63" presetClass="path" presetSubtype="0" accel="50000" decel="50000" fill="hold" nodeType="withEffect">
                                  <p:stCondLst>
                                    <p:cond delay="0"/>
                                  </p:stCondLst>
                                  <p:childTnLst>
                                    <p:animMotion origin="layout" path="M 3.33333E-6 2.1721E-6 L 0.01666 2.1721E-6 " pathEditMode="relative" rAng="0" ptsTypes="AA">
                                      <p:cBhvr>
                                        <p:cTn id="44" dur="1000" fill="hold"/>
                                        <p:tgtEl>
                                          <p:spTgt spid="2316579"/>
                                        </p:tgtEl>
                                        <p:attrNameLst>
                                          <p:attrName>ppt_x</p:attrName>
                                          <p:attrName>ppt_y</p:attrName>
                                        </p:attrNameLst>
                                      </p:cBhvr>
                                      <p:rCtr x="833" y="0"/>
                                    </p:animMotion>
                                  </p:childTnLst>
                                </p:cTn>
                              </p:par>
                              <p:par>
                                <p:cTn id="45" presetID="63" presetClass="path" presetSubtype="0" accel="50000" decel="50000" fill="hold" nodeType="withEffect">
                                  <p:stCondLst>
                                    <p:cond delay="0"/>
                                  </p:stCondLst>
                                  <p:childTnLst>
                                    <p:animMotion origin="layout" path="M 3.33333E-6 2.1721E-6 L 0.01666 2.1721E-6 " pathEditMode="relative" rAng="0" ptsTypes="AA">
                                      <p:cBhvr>
                                        <p:cTn id="46" dur="1000" fill="hold"/>
                                        <p:tgtEl>
                                          <p:spTgt spid="2316587"/>
                                        </p:tgtEl>
                                        <p:attrNameLst>
                                          <p:attrName>ppt_x</p:attrName>
                                          <p:attrName>ppt_y</p:attrName>
                                        </p:attrNameLst>
                                      </p:cBhvr>
                                      <p:rCtr x="833" y="0"/>
                                    </p:animMotion>
                                  </p:childTnLst>
                                </p:cTn>
                              </p:par>
                              <p:par>
                                <p:cTn id="47" presetID="63" presetClass="path" presetSubtype="0" accel="50000" decel="50000" fill="hold" nodeType="withEffect">
                                  <p:stCondLst>
                                    <p:cond delay="0"/>
                                  </p:stCondLst>
                                  <p:childTnLst>
                                    <p:animMotion origin="layout" path="M 0 -4.23317E-7 L 0.01667 -4.23317E-7 " pathEditMode="relative" rAng="0" ptsTypes="AA">
                                      <p:cBhvr>
                                        <p:cTn id="48" dur="1000" fill="hold"/>
                                        <p:tgtEl>
                                          <p:spTgt spid="2316600"/>
                                        </p:tgtEl>
                                        <p:attrNameLst>
                                          <p:attrName>ppt_x</p:attrName>
                                          <p:attrName>ppt_y</p:attrName>
                                        </p:attrNameLst>
                                      </p:cBhvr>
                                      <p:rCtr x="833" y="0"/>
                                    </p:animMotion>
                                  </p:childTnLst>
                                </p:cTn>
                              </p:par>
                              <p:par>
                                <p:cTn id="49" presetID="63" presetClass="path" presetSubtype="0" accel="50000" decel="50000" fill="hold" nodeType="withEffect">
                                  <p:stCondLst>
                                    <p:cond delay="0"/>
                                  </p:stCondLst>
                                  <p:childTnLst>
                                    <p:animMotion origin="layout" path="M 3.33333E-6 2.1721E-6 L 0.01666 2.1721E-6 " pathEditMode="relative" rAng="0" ptsTypes="AA">
                                      <p:cBhvr>
                                        <p:cTn id="50" dur="1000" fill="hold"/>
                                        <p:tgtEl>
                                          <p:spTgt spid="2316595"/>
                                        </p:tgtEl>
                                        <p:attrNameLst>
                                          <p:attrName>ppt_x</p:attrName>
                                          <p:attrName>ppt_y</p:attrName>
                                        </p:attrNameLst>
                                      </p:cBhvr>
                                      <p:rCtr x="833" y="0"/>
                                    </p:animMotion>
                                  </p:childTnLst>
                                </p:cTn>
                              </p:par>
                              <p:par>
                                <p:cTn id="51" presetID="63" presetClass="path" presetSubtype="0" accel="50000" decel="50000" fill="hold" nodeType="withEffect">
                                  <p:stCondLst>
                                    <p:cond delay="0"/>
                                  </p:stCondLst>
                                  <p:childTnLst>
                                    <p:animMotion origin="layout" path="M 3.33333E-6 2.1721E-6 L 0.01666 2.1721E-6 " pathEditMode="relative" rAng="0" ptsTypes="AA">
                                      <p:cBhvr>
                                        <p:cTn id="52" dur="1000" fill="hold"/>
                                        <p:tgtEl>
                                          <p:spTgt spid="2316603"/>
                                        </p:tgtEl>
                                        <p:attrNameLst>
                                          <p:attrName>ppt_x</p:attrName>
                                          <p:attrName>ppt_y</p:attrName>
                                        </p:attrNameLst>
                                      </p:cBhvr>
                                      <p:rCtr x="833" y="0"/>
                                    </p:animMotion>
                                  </p:childTnLst>
                                </p:cTn>
                              </p:par>
                              <p:par>
                                <p:cTn id="53" presetID="63" presetClass="path" presetSubtype="0" accel="50000" decel="50000" fill="hold" nodeType="withEffect">
                                  <p:stCondLst>
                                    <p:cond delay="0"/>
                                  </p:stCondLst>
                                  <p:childTnLst>
                                    <p:animMotion origin="layout" path="M 3.33333E-6 2.1721E-6 L 0.01666 2.1721E-6 " pathEditMode="relative" rAng="0" ptsTypes="AA">
                                      <p:cBhvr>
                                        <p:cTn id="54" dur="1000" fill="hold"/>
                                        <p:tgtEl>
                                          <p:spTgt spid="2316611"/>
                                        </p:tgtEl>
                                        <p:attrNameLst>
                                          <p:attrName>ppt_x</p:attrName>
                                          <p:attrName>ppt_y</p:attrName>
                                        </p:attrNameLst>
                                      </p:cBhvr>
                                      <p:rCtr x="833" y="0"/>
                                    </p:animMotion>
                                  </p:childTnLst>
                                </p:cTn>
                              </p:par>
                              <p:par>
                                <p:cTn id="55" presetID="63" presetClass="path" presetSubtype="0" accel="50000" decel="50000" fill="hold" nodeType="withEffect">
                                  <p:stCondLst>
                                    <p:cond delay="0"/>
                                  </p:stCondLst>
                                  <p:childTnLst>
                                    <p:animMotion origin="layout" path="M 0 -4.23317E-7 L 0.01667 -4.23317E-7 " pathEditMode="relative" rAng="0" ptsTypes="AA">
                                      <p:cBhvr>
                                        <p:cTn id="56" dur="1000" fill="hold"/>
                                        <p:tgtEl>
                                          <p:spTgt spid="2316624"/>
                                        </p:tgtEl>
                                        <p:attrNameLst>
                                          <p:attrName>ppt_x</p:attrName>
                                          <p:attrName>ppt_y</p:attrName>
                                        </p:attrNameLst>
                                      </p:cBhvr>
                                      <p:rCtr x="833" y="0"/>
                                    </p:animMotion>
                                  </p:childTnLst>
                                </p:cTn>
                              </p:par>
                              <p:par>
                                <p:cTn id="57" presetID="63" presetClass="path" presetSubtype="0" accel="50000" decel="50000" fill="hold" nodeType="withEffect">
                                  <p:stCondLst>
                                    <p:cond delay="0"/>
                                  </p:stCondLst>
                                  <p:childTnLst>
                                    <p:animMotion origin="layout" path="M 3.33333E-6 2.1721E-6 L 0.01666 2.1721E-6 " pathEditMode="relative" rAng="0" ptsTypes="AA">
                                      <p:cBhvr>
                                        <p:cTn id="58" dur="1000" fill="hold"/>
                                        <p:tgtEl>
                                          <p:spTgt spid="2316619"/>
                                        </p:tgtEl>
                                        <p:attrNameLst>
                                          <p:attrName>ppt_x</p:attrName>
                                          <p:attrName>ppt_y</p:attrName>
                                        </p:attrNameLst>
                                      </p:cBhvr>
                                      <p:rCtr x="833" y="0"/>
                                    </p:animMotion>
                                  </p:childTnLst>
                                </p:cTn>
                              </p:par>
                              <p:par>
                                <p:cTn id="59" presetID="35" presetClass="path" presetSubtype="0" accel="50000" decel="50000" fill="hold" nodeType="withEffect">
                                  <p:stCondLst>
                                    <p:cond delay="0"/>
                                  </p:stCondLst>
                                  <p:childTnLst>
                                    <p:animMotion origin="layout" path="M 1.11022E-16 -4.23317E-7 L -0.01667 -4.23317E-7 " pathEditMode="relative" rAng="0" ptsTypes="AA">
                                      <p:cBhvr>
                                        <p:cTn id="60" dur="1000" fill="hold"/>
                                        <p:tgtEl>
                                          <p:spTgt spid="2316409"/>
                                        </p:tgtEl>
                                        <p:attrNameLst>
                                          <p:attrName>ppt_x</p:attrName>
                                          <p:attrName>ppt_y</p:attrName>
                                        </p:attrNameLst>
                                      </p:cBhvr>
                                      <p:rCtr x="-833" y="0"/>
                                    </p:animMotion>
                                  </p:childTnLst>
                                </p:cTn>
                              </p:par>
                              <p:par>
                                <p:cTn id="61" presetID="35" presetClass="path" presetSubtype="0" accel="50000" decel="50000" fill="hold" nodeType="withEffect">
                                  <p:stCondLst>
                                    <p:cond delay="0"/>
                                  </p:stCondLst>
                                  <p:childTnLst>
                                    <p:animMotion origin="layout" path="M 1.11022E-16 -4.23317E-7 L -0.01667 -4.23317E-7 " pathEditMode="relative" rAng="0" ptsTypes="AA">
                                      <p:cBhvr>
                                        <p:cTn id="62" dur="1000" fill="hold"/>
                                        <p:tgtEl>
                                          <p:spTgt spid="2316627"/>
                                        </p:tgtEl>
                                        <p:attrNameLst>
                                          <p:attrName>ppt_x</p:attrName>
                                          <p:attrName>ppt_y</p:attrName>
                                        </p:attrNameLst>
                                      </p:cBhvr>
                                      <p:rCtr x="-833" y="0"/>
                                    </p:animMotion>
                                  </p:childTnLst>
                                </p:cTn>
                              </p:par>
                              <p:par>
                                <p:cTn id="63" presetID="35" presetClass="path" presetSubtype="0" accel="50000" decel="50000" fill="hold" nodeType="withEffect">
                                  <p:stCondLst>
                                    <p:cond delay="0"/>
                                  </p:stCondLst>
                                  <p:childTnLst>
                                    <p:animMotion origin="layout" path="M 3.33333E-6 -2.08189E-8 L -0.01667 -2.08189E-8 " pathEditMode="relative" rAng="0" ptsTypes="AA">
                                      <p:cBhvr>
                                        <p:cTn id="64" dur="1000" fill="hold"/>
                                        <p:tgtEl>
                                          <p:spTgt spid="2316630"/>
                                        </p:tgtEl>
                                        <p:attrNameLst>
                                          <p:attrName>ppt_x</p:attrName>
                                          <p:attrName>ppt_y</p:attrName>
                                        </p:attrNameLst>
                                      </p:cBhvr>
                                      <p:rCtr x="-833" y="0"/>
                                    </p:animMotion>
                                  </p:childTnLst>
                                </p:cTn>
                              </p:par>
                              <p:par>
                                <p:cTn id="65" presetID="35" presetClass="path" presetSubtype="0" accel="50000" decel="50000" fill="hold" nodeType="withEffect">
                                  <p:stCondLst>
                                    <p:cond delay="0"/>
                                  </p:stCondLst>
                                  <p:childTnLst>
                                    <p:animMotion origin="layout" path="M 1.11022E-16 -4.23317E-7 L -0.01667 -4.23317E-7 " pathEditMode="relative" rAng="0" ptsTypes="AA">
                                      <p:cBhvr>
                                        <p:cTn id="66" dur="1000" fill="hold"/>
                                        <p:tgtEl>
                                          <p:spTgt spid="2316635"/>
                                        </p:tgtEl>
                                        <p:attrNameLst>
                                          <p:attrName>ppt_x</p:attrName>
                                          <p:attrName>ppt_y</p:attrName>
                                        </p:attrNameLst>
                                      </p:cBhvr>
                                      <p:rCtr x="-833" y="0"/>
                                    </p:animMotion>
                                  </p:childTnLst>
                                </p:cTn>
                              </p:par>
                              <p:par>
                                <p:cTn id="67" presetID="35" presetClass="path" presetSubtype="0" accel="50000" decel="50000" fill="hold" nodeType="withEffect">
                                  <p:stCondLst>
                                    <p:cond delay="0"/>
                                  </p:stCondLst>
                                  <p:childTnLst>
                                    <p:animMotion origin="layout" path="M 3.33333E-6 -2.08189E-8 L -0.01667 -2.08189E-8 " pathEditMode="relative" rAng="0" ptsTypes="AA">
                                      <p:cBhvr>
                                        <p:cTn id="68" dur="1000" fill="hold"/>
                                        <p:tgtEl>
                                          <p:spTgt spid="2316638"/>
                                        </p:tgtEl>
                                        <p:attrNameLst>
                                          <p:attrName>ppt_x</p:attrName>
                                          <p:attrName>ppt_y</p:attrName>
                                        </p:attrNameLst>
                                      </p:cBhvr>
                                      <p:rCtr x="-833" y="0"/>
                                    </p:animMotion>
                                  </p:childTnLst>
                                </p:cTn>
                              </p:par>
                              <p:par>
                                <p:cTn id="69" presetID="35" presetClass="path" presetSubtype="0" accel="50000" decel="50000" fill="hold" nodeType="withEffect">
                                  <p:stCondLst>
                                    <p:cond delay="0"/>
                                  </p:stCondLst>
                                  <p:childTnLst>
                                    <p:animMotion origin="layout" path="M 1.11022E-16 -4.23317E-7 L -0.01667 -4.23317E-7 " pathEditMode="relative" rAng="0" ptsTypes="AA">
                                      <p:cBhvr>
                                        <p:cTn id="70" dur="1000" fill="hold"/>
                                        <p:tgtEl>
                                          <p:spTgt spid="2316643"/>
                                        </p:tgtEl>
                                        <p:attrNameLst>
                                          <p:attrName>ppt_x</p:attrName>
                                          <p:attrName>ppt_y</p:attrName>
                                        </p:attrNameLst>
                                      </p:cBhvr>
                                      <p:rCtr x="-833" y="0"/>
                                    </p:animMotion>
                                  </p:childTnLst>
                                </p:cTn>
                              </p:par>
                              <p:par>
                                <p:cTn id="71" presetID="35" presetClass="path" presetSubtype="0" accel="50000" decel="50000" fill="hold" nodeType="withEffect">
                                  <p:stCondLst>
                                    <p:cond delay="0"/>
                                  </p:stCondLst>
                                  <p:childTnLst>
                                    <p:animMotion origin="layout" path="M 1.11022E-16 -4.23317E-7 L -0.01667 -4.23317E-7 " pathEditMode="relative" rAng="0" ptsTypes="AA">
                                      <p:cBhvr>
                                        <p:cTn id="72" dur="1000" fill="hold"/>
                                        <p:tgtEl>
                                          <p:spTgt spid="2316651"/>
                                        </p:tgtEl>
                                        <p:attrNameLst>
                                          <p:attrName>ppt_x</p:attrName>
                                          <p:attrName>ppt_y</p:attrName>
                                        </p:attrNameLst>
                                      </p:cBhvr>
                                      <p:rCtr x="-833" y="0"/>
                                    </p:animMotion>
                                  </p:childTnLst>
                                </p:cTn>
                              </p:par>
                              <p:par>
                                <p:cTn id="73" presetID="35" presetClass="path" presetSubtype="0" accel="50000" decel="50000" fill="hold" nodeType="withEffect">
                                  <p:stCondLst>
                                    <p:cond delay="0"/>
                                  </p:stCondLst>
                                  <p:childTnLst>
                                    <p:animMotion origin="layout" path="M 1.11022E-16 -4.23317E-7 L -0.01667 -4.23317E-7 " pathEditMode="relative" rAng="0" ptsTypes="AA">
                                      <p:cBhvr>
                                        <p:cTn id="74" dur="1000" fill="hold"/>
                                        <p:tgtEl>
                                          <p:spTgt spid="2316659"/>
                                        </p:tgtEl>
                                        <p:attrNameLst>
                                          <p:attrName>ppt_x</p:attrName>
                                          <p:attrName>ppt_y</p:attrName>
                                        </p:attrNameLst>
                                      </p:cBhvr>
                                      <p:rCtr x="-833" y="0"/>
                                    </p:animMotion>
                                  </p:childTnLst>
                                </p:cTn>
                              </p:par>
                              <p:par>
                                <p:cTn id="75" presetID="35" presetClass="path" presetSubtype="0" accel="50000" decel="50000" fill="hold" nodeType="withEffect">
                                  <p:stCondLst>
                                    <p:cond delay="0"/>
                                  </p:stCondLst>
                                  <p:childTnLst>
                                    <p:animMotion origin="layout" path="M 3.33333E-6 -2.08189E-8 L -0.01667 -2.08189E-8 " pathEditMode="relative" rAng="0" ptsTypes="AA">
                                      <p:cBhvr>
                                        <p:cTn id="76" dur="1000" fill="hold"/>
                                        <p:tgtEl>
                                          <p:spTgt spid="2316662"/>
                                        </p:tgtEl>
                                        <p:attrNameLst>
                                          <p:attrName>ppt_x</p:attrName>
                                          <p:attrName>ppt_y</p:attrName>
                                        </p:attrNameLst>
                                      </p:cBhvr>
                                      <p:rCtr x="-833" y="0"/>
                                    </p:animMotion>
                                  </p:childTnLst>
                                </p:cTn>
                              </p:par>
                              <p:par>
                                <p:cTn id="77" presetID="35" presetClass="path" presetSubtype="0" accel="50000" decel="50000" fill="hold" nodeType="withEffect">
                                  <p:stCondLst>
                                    <p:cond delay="0"/>
                                  </p:stCondLst>
                                  <p:childTnLst>
                                    <p:animMotion origin="layout" path="M 1.11022E-16 -4.23317E-7 L -0.01667 -4.23317E-7 " pathEditMode="relative" rAng="0" ptsTypes="AA">
                                      <p:cBhvr>
                                        <p:cTn id="78" dur="1000" fill="hold"/>
                                        <p:tgtEl>
                                          <p:spTgt spid="2316667"/>
                                        </p:tgtEl>
                                        <p:attrNameLst>
                                          <p:attrName>ppt_x</p:attrName>
                                          <p:attrName>ppt_y</p:attrName>
                                        </p:attrNameLst>
                                      </p:cBhvr>
                                      <p:rCtr x="-833" y="0"/>
                                    </p:animMotion>
                                  </p:childTnLst>
                                </p:cTn>
                              </p:par>
                              <p:par>
                                <p:cTn id="79" presetID="35" presetClass="path" presetSubtype="0" accel="50000" decel="50000" fill="hold" nodeType="withEffect">
                                  <p:stCondLst>
                                    <p:cond delay="0"/>
                                  </p:stCondLst>
                                  <p:childTnLst>
                                    <p:animMotion origin="layout" path="M 1.11022E-16 -4.23317E-7 L -0.01667 -4.23317E-7 " pathEditMode="relative" rAng="0" ptsTypes="AA">
                                      <p:cBhvr>
                                        <p:cTn id="80" dur="1000" fill="hold"/>
                                        <p:tgtEl>
                                          <p:spTgt spid="2316675"/>
                                        </p:tgtEl>
                                        <p:attrNameLst>
                                          <p:attrName>ppt_x</p:attrName>
                                          <p:attrName>ppt_y</p:attrName>
                                        </p:attrNameLst>
                                      </p:cBhvr>
                                      <p:rCtr x="-833" y="0"/>
                                    </p:animMotion>
                                  </p:childTnLst>
                                </p:cTn>
                              </p:par>
                              <p:par>
                                <p:cTn id="81" presetID="35" presetClass="path" presetSubtype="0" accel="50000" decel="50000" fill="hold" nodeType="withEffect">
                                  <p:stCondLst>
                                    <p:cond delay="0"/>
                                  </p:stCondLst>
                                  <p:childTnLst>
                                    <p:animMotion origin="layout" path="M 3.33333E-6 -2.08189E-8 L -0.01667 -2.08189E-8 " pathEditMode="relative" rAng="0" ptsTypes="AA">
                                      <p:cBhvr>
                                        <p:cTn id="82" dur="1000" fill="hold"/>
                                        <p:tgtEl>
                                          <p:spTgt spid="2316678"/>
                                        </p:tgtEl>
                                        <p:attrNameLst>
                                          <p:attrName>ppt_x</p:attrName>
                                          <p:attrName>ppt_y</p:attrName>
                                        </p:attrNameLst>
                                      </p:cBhvr>
                                      <p:rCtr x="-833" y="0"/>
                                    </p:animMotion>
                                  </p:childTnLst>
                                </p:cTn>
                              </p:par>
                            </p:childTnLst>
                          </p:cTn>
                        </p:par>
                        <p:par>
                          <p:cTn id="83" fill="hold" nodeType="afterGroup">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2316683"/>
                                        </p:tgtEl>
                                        <p:attrNameLst>
                                          <p:attrName>style.visibility</p:attrName>
                                        </p:attrNameLst>
                                      </p:cBhvr>
                                      <p:to>
                                        <p:strVal val="visible"/>
                                      </p:to>
                                    </p:set>
                                    <p:animEffect transition="in" filter="fade">
                                      <p:cBhvr>
                                        <p:cTn id="86" dur="1000"/>
                                        <p:tgtEl>
                                          <p:spTgt spid="2316683"/>
                                        </p:tgtEl>
                                      </p:cBhvr>
                                    </p:animEffect>
                                  </p:childTnLst>
                                </p:cTn>
                              </p:par>
                              <p:par>
                                <p:cTn id="87" presetID="10" presetClass="exit" presetSubtype="0" fill="hold" grpId="0" nodeType="withEffect">
                                  <p:stCondLst>
                                    <p:cond delay="0"/>
                                  </p:stCondLst>
                                  <p:childTnLst>
                                    <p:animEffect transition="out" filter="fade">
                                      <p:cBhvr>
                                        <p:cTn id="88" dur="1000"/>
                                        <p:tgtEl>
                                          <p:spTgt spid="2316505"/>
                                        </p:tgtEl>
                                      </p:cBhvr>
                                    </p:animEffect>
                                    <p:set>
                                      <p:cBhvr>
                                        <p:cTn id="89" dur="1" fill="hold">
                                          <p:stCondLst>
                                            <p:cond delay="999"/>
                                          </p:stCondLst>
                                        </p:cTn>
                                        <p:tgtEl>
                                          <p:spTgt spid="231650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2316336"/>
                                        </p:tgtEl>
                                      </p:cBhvr>
                                    </p:animEffect>
                                    <p:set>
                                      <p:cBhvr>
                                        <p:cTn id="92" dur="1" fill="hold">
                                          <p:stCondLst>
                                            <p:cond delay="999"/>
                                          </p:stCondLst>
                                        </p:cTn>
                                        <p:tgtEl>
                                          <p:spTgt spid="231633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1000"/>
                                        <p:tgtEl>
                                          <p:spTgt spid="2316404"/>
                                        </p:tgtEl>
                                      </p:cBhvr>
                                    </p:animEffect>
                                    <p:set>
                                      <p:cBhvr>
                                        <p:cTn id="95" dur="1" fill="hold">
                                          <p:stCondLst>
                                            <p:cond delay="999"/>
                                          </p:stCondLst>
                                        </p:cTn>
                                        <p:tgtEl>
                                          <p:spTgt spid="2316404"/>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1000"/>
                                        <p:tgtEl>
                                          <p:spTgt spid="2316547"/>
                                        </p:tgtEl>
                                      </p:cBhvr>
                                    </p:animEffect>
                                    <p:set>
                                      <p:cBhvr>
                                        <p:cTn id="98" dur="1" fill="hold">
                                          <p:stCondLst>
                                            <p:cond delay="999"/>
                                          </p:stCondLst>
                                        </p:cTn>
                                        <p:tgtEl>
                                          <p:spTgt spid="231654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1000"/>
                                        <p:tgtEl>
                                          <p:spTgt spid="2316550"/>
                                        </p:tgtEl>
                                      </p:cBhvr>
                                    </p:animEffect>
                                    <p:set>
                                      <p:cBhvr>
                                        <p:cTn id="101" dur="1" fill="hold">
                                          <p:stCondLst>
                                            <p:cond delay="999"/>
                                          </p:stCondLst>
                                        </p:cTn>
                                        <p:tgtEl>
                                          <p:spTgt spid="231655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1000"/>
                                        <p:tgtEl>
                                          <p:spTgt spid="2316553"/>
                                        </p:tgtEl>
                                      </p:cBhvr>
                                    </p:animEffect>
                                    <p:set>
                                      <p:cBhvr>
                                        <p:cTn id="104" dur="1" fill="hold">
                                          <p:stCondLst>
                                            <p:cond delay="999"/>
                                          </p:stCondLst>
                                        </p:cTn>
                                        <p:tgtEl>
                                          <p:spTgt spid="231655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1000"/>
                                        <p:tgtEl>
                                          <p:spTgt spid="2316556"/>
                                        </p:tgtEl>
                                      </p:cBhvr>
                                    </p:animEffect>
                                    <p:set>
                                      <p:cBhvr>
                                        <p:cTn id="107" dur="1" fill="hold">
                                          <p:stCondLst>
                                            <p:cond delay="999"/>
                                          </p:stCondLst>
                                        </p:cTn>
                                        <p:tgtEl>
                                          <p:spTgt spid="2316556"/>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1000"/>
                                        <p:tgtEl>
                                          <p:spTgt spid="2316561"/>
                                        </p:tgtEl>
                                      </p:cBhvr>
                                    </p:animEffect>
                                    <p:set>
                                      <p:cBhvr>
                                        <p:cTn id="110" dur="1" fill="hold">
                                          <p:stCondLst>
                                            <p:cond delay="999"/>
                                          </p:stCondLst>
                                        </p:cTn>
                                        <p:tgtEl>
                                          <p:spTgt spid="2316561"/>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1000"/>
                                        <p:tgtEl>
                                          <p:spTgt spid="2316566"/>
                                        </p:tgtEl>
                                      </p:cBhvr>
                                    </p:animEffect>
                                    <p:set>
                                      <p:cBhvr>
                                        <p:cTn id="113" dur="1" fill="hold">
                                          <p:stCondLst>
                                            <p:cond delay="999"/>
                                          </p:stCondLst>
                                        </p:cTn>
                                        <p:tgtEl>
                                          <p:spTgt spid="2316566"/>
                                        </p:tgtEl>
                                        <p:attrNameLst>
                                          <p:attrName>style.visibility</p:attrName>
                                        </p:attrNameLst>
                                      </p:cBhvr>
                                      <p:to>
                                        <p:strVal val="hidden"/>
                                      </p:to>
                                    </p:set>
                                  </p:childTnLst>
                                </p:cTn>
                              </p:par>
                            </p:childTnLst>
                          </p:cTn>
                        </p:par>
                        <p:par>
                          <p:cTn id="114" fill="hold" nodeType="afterGroup">
                            <p:stCondLst>
                              <p:cond delay="4000"/>
                            </p:stCondLst>
                            <p:childTnLst>
                              <p:par>
                                <p:cTn id="115" presetID="10" presetClass="entr" presetSubtype="0" fill="hold" grpId="0" nodeType="afterEffect">
                                  <p:stCondLst>
                                    <p:cond delay="0"/>
                                  </p:stCondLst>
                                  <p:childTnLst>
                                    <p:set>
                                      <p:cBhvr>
                                        <p:cTn id="116" dur="1" fill="hold">
                                          <p:stCondLst>
                                            <p:cond delay="0"/>
                                          </p:stCondLst>
                                        </p:cTn>
                                        <p:tgtEl>
                                          <p:spTgt spid="2316684"/>
                                        </p:tgtEl>
                                        <p:attrNameLst>
                                          <p:attrName>style.visibility</p:attrName>
                                        </p:attrNameLst>
                                      </p:cBhvr>
                                      <p:to>
                                        <p:strVal val="visible"/>
                                      </p:to>
                                    </p:set>
                                    <p:animEffect transition="in" filter="fade">
                                      <p:cBhvr>
                                        <p:cTn id="117" dur="1000"/>
                                        <p:tgtEl>
                                          <p:spTgt spid="2316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6507" grpId="0" animBg="1"/>
      <p:bldP spid="2316300" grpId="0" animBg="1"/>
      <p:bldP spid="2316304" grpId="0" animBg="1"/>
      <p:bldP spid="2316505" grpId="0"/>
      <p:bldP spid="2316684" grpId="0" animBg="1"/>
      <p:bldP spid="231668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ChangeArrowheads="1"/>
          </p:cNvSpPr>
          <p:nvPr/>
        </p:nvSpPr>
        <p:spPr bwMode="auto">
          <a:xfrm>
            <a:off x="1524000" y="2209800"/>
            <a:ext cx="6019800" cy="2667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Text Box 2"/>
          <p:cNvSpPr txBox="1">
            <a:spLocks noChangeArrowheads="1"/>
          </p:cNvSpPr>
          <p:nvPr/>
        </p:nvSpPr>
        <p:spPr bwMode="auto">
          <a:xfrm>
            <a:off x="228600" y="6248400"/>
            <a:ext cx="868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400" b="1"/>
              <a:t>Figure:</a:t>
            </a:r>
            <a:r>
              <a:rPr lang="en-US" sz="2400"/>
              <a:t> The </a:t>
            </a:r>
            <a:r>
              <a:rPr lang="en-US" sz="2400" i="1"/>
              <a:t>pn</a:t>
            </a:r>
            <a:r>
              <a:rPr lang="en-US" sz="2400"/>
              <a:t> junction with applied voltage.</a:t>
            </a:r>
          </a:p>
        </p:txBody>
      </p:sp>
      <p:sp>
        <p:nvSpPr>
          <p:cNvPr id="77829" name="Line 4"/>
          <p:cNvSpPr>
            <a:spLocks noChangeShapeType="1"/>
          </p:cNvSpPr>
          <p:nvPr/>
        </p:nvSpPr>
        <p:spPr bwMode="auto">
          <a:xfrm>
            <a:off x="1524000" y="48768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0" name="Oval 5"/>
          <p:cNvSpPr>
            <a:spLocks noChangeArrowheads="1"/>
          </p:cNvSpPr>
          <p:nvPr/>
        </p:nvSpPr>
        <p:spPr bwMode="auto">
          <a:xfrm>
            <a:off x="74676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1" name="Rectangle 6"/>
          <p:cNvSpPr>
            <a:spLocks noChangeArrowheads="1"/>
          </p:cNvSpPr>
          <p:nvPr/>
        </p:nvSpPr>
        <p:spPr bwMode="auto">
          <a:xfrm>
            <a:off x="2438400" y="38862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2" name="Rectangle 7"/>
          <p:cNvSpPr>
            <a:spLocks noChangeArrowheads="1"/>
          </p:cNvSpPr>
          <p:nvPr/>
        </p:nvSpPr>
        <p:spPr bwMode="auto">
          <a:xfrm>
            <a:off x="4572000" y="38862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3" name="Oval 8"/>
          <p:cNvSpPr>
            <a:spLocks noChangeArrowheads="1"/>
          </p:cNvSpPr>
          <p:nvPr/>
        </p:nvSpPr>
        <p:spPr bwMode="auto">
          <a:xfrm>
            <a:off x="14478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4" name="Rectangle 9"/>
          <p:cNvSpPr>
            <a:spLocks noChangeArrowheads="1"/>
          </p:cNvSpPr>
          <p:nvPr/>
        </p:nvSpPr>
        <p:spPr bwMode="auto">
          <a:xfrm>
            <a:off x="44196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7322" name="Rectangle 10"/>
          <p:cNvSpPr>
            <a:spLocks noChangeArrowheads="1"/>
          </p:cNvSpPr>
          <p:nvPr/>
        </p:nvSpPr>
        <p:spPr bwMode="auto">
          <a:xfrm>
            <a:off x="4267200" y="38862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7323" name="Rectangle 11"/>
          <p:cNvSpPr>
            <a:spLocks noChangeArrowheads="1"/>
          </p:cNvSpPr>
          <p:nvPr/>
        </p:nvSpPr>
        <p:spPr bwMode="auto">
          <a:xfrm>
            <a:off x="4114800" y="38862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7" name="Rectangle 13"/>
          <p:cNvSpPr>
            <a:spLocks noChangeArrowheads="1"/>
          </p:cNvSpPr>
          <p:nvPr/>
        </p:nvSpPr>
        <p:spPr bwMode="auto">
          <a:xfrm>
            <a:off x="45720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7326" name="Rectangle 14"/>
          <p:cNvSpPr>
            <a:spLocks noChangeArrowheads="1"/>
          </p:cNvSpPr>
          <p:nvPr/>
        </p:nvSpPr>
        <p:spPr bwMode="auto">
          <a:xfrm>
            <a:off x="4572000" y="3886200"/>
            <a:ext cx="3048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7327" name="Rectangle 15"/>
          <p:cNvSpPr>
            <a:spLocks noChangeArrowheads="1"/>
          </p:cNvSpPr>
          <p:nvPr/>
        </p:nvSpPr>
        <p:spPr bwMode="auto">
          <a:xfrm>
            <a:off x="4572000" y="3886200"/>
            <a:ext cx="4572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17332" name="Group 20"/>
          <p:cNvGrpSpPr>
            <a:grpSpLocks/>
          </p:cNvGrpSpPr>
          <p:nvPr/>
        </p:nvGrpSpPr>
        <p:grpSpPr bwMode="auto">
          <a:xfrm>
            <a:off x="3276600" y="4114800"/>
            <a:ext cx="304800" cy="304800"/>
            <a:chOff x="1728" y="2256"/>
            <a:chExt cx="192" cy="192"/>
          </a:xfrm>
        </p:grpSpPr>
        <p:grpSp>
          <p:nvGrpSpPr>
            <p:cNvPr id="77951" name="Group 21"/>
            <p:cNvGrpSpPr>
              <a:grpSpLocks/>
            </p:cNvGrpSpPr>
            <p:nvPr/>
          </p:nvGrpSpPr>
          <p:grpSpPr bwMode="auto">
            <a:xfrm>
              <a:off x="1728" y="2256"/>
              <a:ext cx="192" cy="192"/>
              <a:chOff x="576" y="2160"/>
              <a:chExt cx="192" cy="192"/>
            </a:xfrm>
          </p:grpSpPr>
          <p:sp>
            <p:nvSpPr>
              <p:cNvPr id="77953" name="Oval 2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4" name="Line 2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952" name="Line 2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337" name="Group 25"/>
          <p:cNvGrpSpPr>
            <a:grpSpLocks/>
          </p:cNvGrpSpPr>
          <p:nvPr/>
        </p:nvGrpSpPr>
        <p:grpSpPr bwMode="auto">
          <a:xfrm>
            <a:off x="3657600" y="4191000"/>
            <a:ext cx="152400" cy="152400"/>
            <a:chOff x="576" y="2160"/>
            <a:chExt cx="192" cy="192"/>
          </a:xfrm>
        </p:grpSpPr>
        <p:sp>
          <p:nvSpPr>
            <p:cNvPr id="77949" name="Oval 2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0" name="Line 2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345" name="Group 33"/>
          <p:cNvGrpSpPr>
            <a:grpSpLocks/>
          </p:cNvGrpSpPr>
          <p:nvPr/>
        </p:nvGrpSpPr>
        <p:grpSpPr bwMode="auto">
          <a:xfrm>
            <a:off x="5257800" y="4114800"/>
            <a:ext cx="304800" cy="304800"/>
            <a:chOff x="576" y="2160"/>
            <a:chExt cx="192" cy="192"/>
          </a:xfrm>
        </p:grpSpPr>
        <p:sp>
          <p:nvSpPr>
            <p:cNvPr id="77947" name="Oval 3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48" name="Line 3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843" name="Rectangle 49"/>
          <p:cNvSpPr>
            <a:spLocks noGrp="1" noChangeArrowheads="1"/>
          </p:cNvSpPr>
          <p:nvPr>
            <p:ph type="title"/>
          </p:nvPr>
        </p:nvSpPr>
        <p:spPr>
          <a:xfrm>
            <a:off x="774699" y="427567"/>
            <a:ext cx="7683501" cy="1295400"/>
          </a:xfrm>
        </p:spPr>
        <p:txBody>
          <a:bodyPr>
            <a:noAutofit/>
          </a:bodyPr>
          <a:lstStyle/>
          <a:p>
            <a:pPr eaLnBrk="1" hangingPunct="1"/>
            <a:r>
              <a:rPr lang="en-US" sz="2400" dirty="0" smtClean="0">
                <a:solidFill>
                  <a:srgbClr val="008000"/>
                </a:solidFill>
              </a:rPr>
              <a:t>step #2:</a:t>
            </a:r>
            <a:r>
              <a:rPr lang="en-US" sz="2400" b="0" dirty="0" smtClean="0"/>
              <a:t> As the magnitude of </a:t>
            </a:r>
            <a:r>
              <a:rPr lang="en-US" sz="2400" b="0" i="1" dirty="0" smtClean="0"/>
              <a:t>V</a:t>
            </a:r>
            <a:r>
              <a:rPr lang="en-US" sz="2400" b="0" i="1" baseline="-25000" dirty="0" smtClean="0"/>
              <a:t>F</a:t>
            </a:r>
            <a:r>
              <a:rPr lang="en-US" sz="2400" b="0" dirty="0" smtClean="0"/>
              <a:t> increases, the </a:t>
            </a:r>
            <a:r>
              <a:rPr lang="en-US" sz="2400" b="0" dirty="0" smtClean="0">
                <a:solidFill>
                  <a:srgbClr val="FF0000"/>
                </a:solidFill>
              </a:rPr>
              <a:t>depletion zone becomes thin enough</a:t>
            </a:r>
            <a:r>
              <a:rPr lang="en-US" sz="2400" b="0" dirty="0" smtClean="0"/>
              <a:t> such that the barrier voltage (</a:t>
            </a:r>
            <a:r>
              <a:rPr lang="en-US" sz="2400" b="0" i="1" dirty="0" smtClean="0"/>
              <a:t>V</a:t>
            </a:r>
            <a:r>
              <a:rPr lang="en-US" sz="2400" b="0" baseline="-25000" dirty="0" smtClean="0"/>
              <a:t>0</a:t>
            </a:r>
            <a:r>
              <a:rPr lang="en-US" sz="2400" b="0" dirty="0" smtClean="0"/>
              <a:t> – </a:t>
            </a:r>
            <a:r>
              <a:rPr lang="en-US" sz="2400" b="0" i="1" dirty="0" smtClean="0"/>
              <a:t>V</a:t>
            </a:r>
            <a:r>
              <a:rPr lang="en-US" sz="2400" b="0" i="1" baseline="-25000" dirty="0" smtClean="0"/>
              <a:t>F</a:t>
            </a:r>
            <a:r>
              <a:rPr lang="en-US" sz="2400" b="0" dirty="0" smtClean="0"/>
              <a:t>) cannot stop diffusion current – as described in previous slides.</a:t>
            </a:r>
          </a:p>
        </p:txBody>
      </p:sp>
      <p:sp>
        <p:nvSpPr>
          <p:cNvPr id="2" name="Date Placeholder 1"/>
          <p:cNvSpPr>
            <a:spLocks noGrp="1"/>
          </p:cNvSpPr>
          <p:nvPr>
            <p:ph type="dt" sz="half" idx="10"/>
          </p:nvPr>
        </p:nvSpPr>
        <p:spPr/>
        <p:txBody>
          <a:bodyPr/>
          <a:lstStyle/>
          <a:p>
            <a:fld id="{77065CBC-87F2-4FEC-9C79-4EA0817E8987}"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76</a:t>
            </a:fld>
            <a:endParaRPr lang="en-US"/>
          </a:p>
        </p:txBody>
      </p:sp>
      <p:sp>
        <p:nvSpPr>
          <p:cNvPr id="77844" name="Text Box 57"/>
          <p:cNvSpPr txBox="1">
            <a:spLocks noChangeArrowheads="1"/>
          </p:cNvSpPr>
          <p:nvPr/>
        </p:nvSpPr>
        <p:spPr bwMode="auto">
          <a:xfrm>
            <a:off x="5029200" y="1524000"/>
            <a:ext cx="2362200"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800" i="1"/>
              <a:t>V</a:t>
            </a:r>
            <a:r>
              <a:rPr lang="en-US" sz="2800" i="1" baseline="-25000"/>
              <a:t>F</a:t>
            </a:r>
          </a:p>
        </p:txBody>
      </p:sp>
      <p:grpSp>
        <p:nvGrpSpPr>
          <p:cNvPr id="77845" name="Group 58"/>
          <p:cNvGrpSpPr>
            <a:grpSpLocks/>
          </p:cNvGrpSpPr>
          <p:nvPr/>
        </p:nvGrpSpPr>
        <p:grpSpPr bwMode="auto">
          <a:xfrm>
            <a:off x="4343400" y="1981200"/>
            <a:ext cx="457200" cy="457200"/>
            <a:chOff x="2592" y="1104"/>
            <a:chExt cx="576" cy="576"/>
          </a:xfrm>
        </p:grpSpPr>
        <p:sp>
          <p:nvSpPr>
            <p:cNvPr id="77943" name="Oval 59"/>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44" name="Line 60"/>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45" name="Line 61"/>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46" name="Line 62"/>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513" name="Group 201"/>
          <p:cNvGrpSpPr>
            <a:grpSpLocks/>
          </p:cNvGrpSpPr>
          <p:nvPr/>
        </p:nvGrpSpPr>
        <p:grpSpPr bwMode="auto">
          <a:xfrm>
            <a:off x="4191000" y="1828800"/>
            <a:ext cx="762000" cy="758825"/>
            <a:chOff x="2592" y="1104"/>
            <a:chExt cx="576" cy="576"/>
          </a:xfrm>
        </p:grpSpPr>
        <p:sp>
          <p:nvSpPr>
            <p:cNvPr id="77939" name="Oval 202"/>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40" name="Line 203"/>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41" name="Line 204"/>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42" name="Line 205"/>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518" name="Group 206"/>
          <p:cNvGrpSpPr>
            <a:grpSpLocks/>
          </p:cNvGrpSpPr>
          <p:nvPr/>
        </p:nvGrpSpPr>
        <p:grpSpPr bwMode="auto">
          <a:xfrm>
            <a:off x="4114800" y="1752600"/>
            <a:ext cx="914400" cy="914400"/>
            <a:chOff x="2592" y="1104"/>
            <a:chExt cx="576" cy="576"/>
          </a:xfrm>
        </p:grpSpPr>
        <p:sp>
          <p:nvSpPr>
            <p:cNvPr id="77935" name="Oval 207"/>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36" name="Line 208"/>
            <p:cNvSpPr>
              <a:spLocks noChangeShapeType="1"/>
            </p:cNvSpPr>
            <p:nvPr/>
          </p:nvSpPr>
          <p:spPr bwMode="auto">
            <a:xfrm>
              <a:off x="2784"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37" name="Line 209"/>
            <p:cNvSpPr>
              <a:spLocks noChangeShapeType="1"/>
            </p:cNvSpPr>
            <p:nvPr/>
          </p:nvSpPr>
          <p:spPr bwMode="auto">
            <a:xfrm>
              <a:off x="2688" y="1392"/>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38" name="Line 210"/>
            <p:cNvSpPr>
              <a:spLocks noChangeShapeType="1"/>
            </p:cNvSpPr>
            <p:nvPr/>
          </p:nvSpPr>
          <p:spPr bwMode="auto">
            <a:xfrm>
              <a:off x="2976"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03" name="Group 291"/>
          <p:cNvGrpSpPr>
            <a:grpSpLocks/>
          </p:cNvGrpSpPr>
          <p:nvPr/>
        </p:nvGrpSpPr>
        <p:grpSpPr bwMode="auto">
          <a:xfrm>
            <a:off x="2667000" y="4114800"/>
            <a:ext cx="304800" cy="304800"/>
            <a:chOff x="1728" y="2256"/>
            <a:chExt cx="192" cy="192"/>
          </a:xfrm>
        </p:grpSpPr>
        <p:grpSp>
          <p:nvGrpSpPr>
            <p:cNvPr id="77931" name="Group 292"/>
            <p:cNvGrpSpPr>
              <a:grpSpLocks/>
            </p:cNvGrpSpPr>
            <p:nvPr/>
          </p:nvGrpSpPr>
          <p:grpSpPr bwMode="auto">
            <a:xfrm>
              <a:off x="1728" y="2256"/>
              <a:ext cx="192" cy="192"/>
              <a:chOff x="576" y="2160"/>
              <a:chExt cx="192" cy="192"/>
            </a:xfrm>
          </p:grpSpPr>
          <p:sp>
            <p:nvSpPr>
              <p:cNvPr id="77933" name="Oval 29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34" name="Line 29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932" name="Line 29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11" name="Group 299"/>
          <p:cNvGrpSpPr>
            <a:grpSpLocks/>
          </p:cNvGrpSpPr>
          <p:nvPr/>
        </p:nvGrpSpPr>
        <p:grpSpPr bwMode="auto">
          <a:xfrm>
            <a:off x="3581400" y="4495800"/>
            <a:ext cx="304800" cy="304800"/>
            <a:chOff x="1728" y="2256"/>
            <a:chExt cx="192" cy="192"/>
          </a:xfrm>
        </p:grpSpPr>
        <p:grpSp>
          <p:nvGrpSpPr>
            <p:cNvPr id="77927" name="Group 300"/>
            <p:cNvGrpSpPr>
              <a:grpSpLocks/>
            </p:cNvGrpSpPr>
            <p:nvPr/>
          </p:nvGrpSpPr>
          <p:grpSpPr bwMode="auto">
            <a:xfrm>
              <a:off x="1728" y="2256"/>
              <a:ext cx="192" cy="192"/>
              <a:chOff x="576" y="2160"/>
              <a:chExt cx="192" cy="192"/>
            </a:xfrm>
          </p:grpSpPr>
          <p:sp>
            <p:nvSpPr>
              <p:cNvPr id="77929" name="Oval 30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30" name="Line 30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928" name="Line 30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16" name="Group 304"/>
          <p:cNvGrpSpPr>
            <a:grpSpLocks/>
          </p:cNvGrpSpPr>
          <p:nvPr/>
        </p:nvGrpSpPr>
        <p:grpSpPr bwMode="auto">
          <a:xfrm>
            <a:off x="3352800" y="4572000"/>
            <a:ext cx="152400" cy="152400"/>
            <a:chOff x="576" y="2160"/>
            <a:chExt cx="192" cy="192"/>
          </a:xfrm>
        </p:grpSpPr>
        <p:sp>
          <p:nvSpPr>
            <p:cNvPr id="77925" name="Oval 30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6" name="Line 30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19" name="Group 307"/>
          <p:cNvGrpSpPr>
            <a:grpSpLocks/>
          </p:cNvGrpSpPr>
          <p:nvPr/>
        </p:nvGrpSpPr>
        <p:grpSpPr bwMode="auto">
          <a:xfrm>
            <a:off x="2971800" y="4495800"/>
            <a:ext cx="304800" cy="304800"/>
            <a:chOff x="1728" y="2256"/>
            <a:chExt cx="192" cy="192"/>
          </a:xfrm>
        </p:grpSpPr>
        <p:grpSp>
          <p:nvGrpSpPr>
            <p:cNvPr id="77921" name="Group 308"/>
            <p:cNvGrpSpPr>
              <a:grpSpLocks/>
            </p:cNvGrpSpPr>
            <p:nvPr/>
          </p:nvGrpSpPr>
          <p:grpSpPr bwMode="auto">
            <a:xfrm>
              <a:off x="1728" y="2256"/>
              <a:ext cx="192" cy="192"/>
              <a:chOff x="576" y="2160"/>
              <a:chExt cx="192" cy="192"/>
            </a:xfrm>
          </p:grpSpPr>
          <p:sp>
            <p:nvSpPr>
              <p:cNvPr id="77923" name="Oval 30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4" name="Line 31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922" name="Line 31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27" name="Group 315"/>
          <p:cNvGrpSpPr>
            <a:grpSpLocks/>
          </p:cNvGrpSpPr>
          <p:nvPr/>
        </p:nvGrpSpPr>
        <p:grpSpPr bwMode="auto">
          <a:xfrm>
            <a:off x="3276600" y="4876800"/>
            <a:ext cx="304800" cy="304800"/>
            <a:chOff x="1728" y="2256"/>
            <a:chExt cx="192" cy="192"/>
          </a:xfrm>
        </p:grpSpPr>
        <p:grpSp>
          <p:nvGrpSpPr>
            <p:cNvPr id="77917" name="Group 316"/>
            <p:cNvGrpSpPr>
              <a:grpSpLocks/>
            </p:cNvGrpSpPr>
            <p:nvPr/>
          </p:nvGrpSpPr>
          <p:grpSpPr bwMode="auto">
            <a:xfrm>
              <a:off x="1728" y="2256"/>
              <a:ext cx="192" cy="192"/>
              <a:chOff x="576" y="2160"/>
              <a:chExt cx="192" cy="192"/>
            </a:xfrm>
          </p:grpSpPr>
          <p:sp>
            <p:nvSpPr>
              <p:cNvPr id="77919" name="Oval 31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0" name="Line 31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918" name="Line 31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32" name="Group 320"/>
          <p:cNvGrpSpPr>
            <a:grpSpLocks/>
          </p:cNvGrpSpPr>
          <p:nvPr/>
        </p:nvGrpSpPr>
        <p:grpSpPr bwMode="auto">
          <a:xfrm>
            <a:off x="3657600" y="4953000"/>
            <a:ext cx="152400" cy="152400"/>
            <a:chOff x="576" y="2160"/>
            <a:chExt cx="192" cy="192"/>
          </a:xfrm>
        </p:grpSpPr>
        <p:sp>
          <p:nvSpPr>
            <p:cNvPr id="77915" name="Oval 32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16" name="Line 32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35" name="Group 323"/>
          <p:cNvGrpSpPr>
            <a:grpSpLocks/>
          </p:cNvGrpSpPr>
          <p:nvPr/>
        </p:nvGrpSpPr>
        <p:grpSpPr bwMode="auto">
          <a:xfrm>
            <a:off x="2667000" y="4876800"/>
            <a:ext cx="304800" cy="304800"/>
            <a:chOff x="1728" y="2256"/>
            <a:chExt cx="192" cy="192"/>
          </a:xfrm>
        </p:grpSpPr>
        <p:grpSp>
          <p:nvGrpSpPr>
            <p:cNvPr id="77911" name="Group 324"/>
            <p:cNvGrpSpPr>
              <a:grpSpLocks/>
            </p:cNvGrpSpPr>
            <p:nvPr/>
          </p:nvGrpSpPr>
          <p:grpSpPr bwMode="auto">
            <a:xfrm>
              <a:off x="1728" y="2256"/>
              <a:ext cx="192" cy="192"/>
              <a:chOff x="576" y="2160"/>
              <a:chExt cx="192" cy="192"/>
            </a:xfrm>
          </p:grpSpPr>
          <p:sp>
            <p:nvSpPr>
              <p:cNvPr id="77913" name="Oval 32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14" name="Line 32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912" name="Line 32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43" name="Group 331"/>
          <p:cNvGrpSpPr>
            <a:grpSpLocks/>
          </p:cNvGrpSpPr>
          <p:nvPr/>
        </p:nvGrpSpPr>
        <p:grpSpPr bwMode="auto">
          <a:xfrm>
            <a:off x="3581400" y="5257800"/>
            <a:ext cx="304800" cy="304800"/>
            <a:chOff x="1728" y="2256"/>
            <a:chExt cx="192" cy="192"/>
          </a:xfrm>
        </p:grpSpPr>
        <p:grpSp>
          <p:nvGrpSpPr>
            <p:cNvPr id="77907" name="Group 332"/>
            <p:cNvGrpSpPr>
              <a:grpSpLocks/>
            </p:cNvGrpSpPr>
            <p:nvPr/>
          </p:nvGrpSpPr>
          <p:grpSpPr bwMode="auto">
            <a:xfrm>
              <a:off x="1728" y="2256"/>
              <a:ext cx="192" cy="192"/>
              <a:chOff x="576" y="2160"/>
              <a:chExt cx="192" cy="192"/>
            </a:xfrm>
          </p:grpSpPr>
          <p:sp>
            <p:nvSpPr>
              <p:cNvPr id="77909" name="Oval 33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10" name="Line 33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908" name="Line 33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51" name="Group 339"/>
          <p:cNvGrpSpPr>
            <a:grpSpLocks/>
          </p:cNvGrpSpPr>
          <p:nvPr/>
        </p:nvGrpSpPr>
        <p:grpSpPr bwMode="auto">
          <a:xfrm>
            <a:off x="2971800" y="5257800"/>
            <a:ext cx="304800" cy="304800"/>
            <a:chOff x="1728" y="2256"/>
            <a:chExt cx="192" cy="192"/>
          </a:xfrm>
        </p:grpSpPr>
        <p:grpSp>
          <p:nvGrpSpPr>
            <p:cNvPr id="77903" name="Group 340"/>
            <p:cNvGrpSpPr>
              <a:grpSpLocks/>
            </p:cNvGrpSpPr>
            <p:nvPr/>
          </p:nvGrpSpPr>
          <p:grpSpPr bwMode="auto">
            <a:xfrm>
              <a:off x="1728" y="2256"/>
              <a:ext cx="192" cy="192"/>
              <a:chOff x="576" y="2160"/>
              <a:chExt cx="192" cy="192"/>
            </a:xfrm>
          </p:grpSpPr>
          <p:sp>
            <p:nvSpPr>
              <p:cNvPr id="77905" name="Oval 34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06" name="Line 34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904" name="Line 34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56" name="Group 344"/>
          <p:cNvGrpSpPr>
            <a:grpSpLocks/>
          </p:cNvGrpSpPr>
          <p:nvPr/>
        </p:nvGrpSpPr>
        <p:grpSpPr bwMode="auto">
          <a:xfrm>
            <a:off x="2743200" y="5334000"/>
            <a:ext cx="152400" cy="152400"/>
            <a:chOff x="576" y="2160"/>
            <a:chExt cx="192" cy="192"/>
          </a:xfrm>
        </p:grpSpPr>
        <p:sp>
          <p:nvSpPr>
            <p:cNvPr id="77901" name="Oval 34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02" name="Line 34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59" name="Group 347"/>
          <p:cNvGrpSpPr>
            <a:grpSpLocks/>
          </p:cNvGrpSpPr>
          <p:nvPr/>
        </p:nvGrpSpPr>
        <p:grpSpPr bwMode="auto">
          <a:xfrm>
            <a:off x="5867400" y="4114800"/>
            <a:ext cx="304800" cy="304800"/>
            <a:chOff x="576" y="2160"/>
            <a:chExt cx="192" cy="192"/>
          </a:xfrm>
        </p:grpSpPr>
        <p:sp>
          <p:nvSpPr>
            <p:cNvPr id="77899" name="Oval 34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00" name="Line 34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62" name="Group 350"/>
          <p:cNvGrpSpPr>
            <a:grpSpLocks/>
          </p:cNvGrpSpPr>
          <p:nvPr/>
        </p:nvGrpSpPr>
        <p:grpSpPr bwMode="auto">
          <a:xfrm>
            <a:off x="6248400" y="4191000"/>
            <a:ext cx="152400" cy="152400"/>
            <a:chOff x="1728" y="2256"/>
            <a:chExt cx="192" cy="192"/>
          </a:xfrm>
        </p:grpSpPr>
        <p:grpSp>
          <p:nvGrpSpPr>
            <p:cNvPr id="77895" name="Group 351"/>
            <p:cNvGrpSpPr>
              <a:grpSpLocks/>
            </p:cNvGrpSpPr>
            <p:nvPr/>
          </p:nvGrpSpPr>
          <p:grpSpPr bwMode="auto">
            <a:xfrm>
              <a:off x="1728" y="2256"/>
              <a:ext cx="192" cy="192"/>
              <a:chOff x="576" y="2160"/>
              <a:chExt cx="192" cy="192"/>
            </a:xfrm>
          </p:grpSpPr>
          <p:sp>
            <p:nvSpPr>
              <p:cNvPr id="77897" name="Oval 35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98" name="Line 35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896" name="Line 35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67" name="Group 355"/>
          <p:cNvGrpSpPr>
            <a:grpSpLocks/>
          </p:cNvGrpSpPr>
          <p:nvPr/>
        </p:nvGrpSpPr>
        <p:grpSpPr bwMode="auto">
          <a:xfrm>
            <a:off x="5562600" y="4495800"/>
            <a:ext cx="304800" cy="304800"/>
            <a:chOff x="576" y="2160"/>
            <a:chExt cx="192" cy="192"/>
          </a:xfrm>
        </p:grpSpPr>
        <p:sp>
          <p:nvSpPr>
            <p:cNvPr id="77893" name="Oval 35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94" name="Line 35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70" name="Group 358"/>
          <p:cNvGrpSpPr>
            <a:grpSpLocks/>
          </p:cNvGrpSpPr>
          <p:nvPr/>
        </p:nvGrpSpPr>
        <p:grpSpPr bwMode="auto">
          <a:xfrm>
            <a:off x="5334000" y="4572000"/>
            <a:ext cx="152400" cy="152400"/>
            <a:chOff x="1728" y="2256"/>
            <a:chExt cx="192" cy="192"/>
          </a:xfrm>
        </p:grpSpPr>
        <p:grpSp>
          <p:nvGrpSpPr>
            <p:cNvPr id="77889" name="Group 359"/>
            <p:cNvGrpSpPr>
              <a:grpSpLocks/>
            </p:cNvGrpSpPr>
            <p:nvPr/>
          </p:nvGrpSpPr>
          <p:grpSpPr bwMode="auto">
            <a:xfrm>
              <a:off x="1728" y="2256"/>
              <a:ext cx="192" cy="192"/>
              <a:chOff x="576" y="2160"/>
              <a:chExt cx="192" cy="192"/>
            </a:xfrm>
          </p:grpSpPr>
          <p:sp>
            <p:nvSpPr>
              <p:cNvPr id="77891" name="Oval 36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92" name="Line 36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890" name="Line 36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75" name="Group 363"/>
          <p:cNvGrpSpPr>
            <a:grpSpLocks/>
          </p:cNvGrpSpPr>
          <p:nvPr/>
        </p:nvGrpSpPr>
        <p:grpSpPr bwMode="auto">
          <a:xfrm>
            <a:off x="6172200" y="4495800"/>
            <a:ext cx="304800" cy="304800"/>
            <a:chOff x="576" y="2160"/>
            <a:chExt cx="192" cy="192"/>
          </a:xfrm>
        </p:grpSpPr>
        <p:sp>
          <p:nvSpPr>
            <p:cNvPr id="77887" name="Oval 36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8" name="Line 36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83" name="Group 371"/>
          <p:cNvGrpSpPr>
            <a:grpSpLocks/>
          </p:cNvGrpSpPr>
          <p:nvPr/>
        </p:nvGrpSpPr>
        <p:grpSpPr bwMode="auto">
          <a:xfrm>
            <a:off x="5257800" y="4876800"/>
            <a:ext cx="304800" cy="304800"/>
            <a:chOff x="576" y="2160"/>
            <a:chExt cx="192" cy="192"/>
          </a:xfrm>
        </p:grpSpPr>
        <p:sp>
          <p:nvSpPr>
            <p:cNvPr id="77885" name="Oval 37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6" name="Line 37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91" name="Group 379"/>
          <p:cNvGrpSpPr>
            <a:grpSpLocks/>
          </p:cNvGrpSpPr>
          <p:nvPr/>
        </p:nvGrpSpPr>
        <p:grpSpPr bwMode="auto">
          <a:xfrm>
            <a:off x="5867400" y="4876800"/>
            <a:ext cx="304800" cy="304800"/>
            <a:chOff x="576" y="2160"/>
            <a:chExt cx="192" cy="192"/>
          </a:xfrm>
        </p:grpSpPr>
        <p:sp>
          <p:nvSpPr>
            <p:cNvPr id="77883" name="Oval 38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4" name="Line 38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94" name="Group 382"/>
          <p:cNvGrpSpPr>
            <a:grpSpLocks/>
          </p:cNvGrpSpPr>
          <p:nvPr/>
        </p:nvGrpSpPr>
        <p:grpSpPr bwMode="auto">
          <a:xfrm>
            <a:off x="6248400" y="4953000"/>
            <a:ext cx="152400" cy="152400"/>
            <a:chOff x="1728" y="2256"/>
            <a:chExt cx="192" cy="192"/>
          </a:xfrm>
        </p:grpSpPr>
        <p:grpSp>
          <p:nvGrpSpPr>
            <p:cNvPr id="77879" name="Group 383"/>
            <p:cNvGrpSpPr>
              <a:grpSpLocks/>
            </p:cNvGrpSpPr>
            <p:nvPr/>
          </p:nvGrpSpPr>
          <p:grpSpPr bwMode="auto">
            <a:xfrm>
              <a:off x="1728" y="2256"/>
              <a:ext cx="192" cy="192"/>
              <a:chOff x="576" y="2160"/>
              <a:chExt cx="192" cy="192"/>
            </a:xfrm>
          </p:grpSpPr>
          <p:sp>
            <p:nvSpPr>
              <p:cNvPr id="77881" name="Oval 38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2" name="Line 38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880" name="Line 38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699" name="Group 387"/>
          <p:cNvGrpSpPr>
            <a:grpSpLocks/>
          </p:cNvGrpSpPr>
          <p:nvPr/>
        </p:nvGrpSpPr>
        <p:grpSpPr bwMode="auto">
          <a:xfrm>
            <a:off x="5562600" y="5257800"/>
            <a:ext cx="304800" cy="304800"/>
            <a:chOff x="576" y="2160"/>
            <a:chExt cx="192" cy="192"/>
          </a:xfrm>
        </p:grpSpPr>
        <p:sp>
          <p:nvSpPr>
            <p:cNvPr id="77877" name="Oval 38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78" name="Line 38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707" name="Group 395"/>
          <p:cNvGrpSpPr>
            <a:grpSpLocks/>
          </p:cNvGrpSpPr>
          <p:nvPr/>
        </p:nvGrpSpPr>
        <p:grpSpPr bwMode="auto">
          <a:xfrm>
            <a:off x="6172200" y="5257800"/>
            <a:ext cx="304800" cy="304800"/>
            <a:chOff x="576" y="2160"/>
            <a:chExt cx="192" cy="192"/>
          </a:xfrm>
        </p:grpSpPr>
        <p:sp>
          <p:nvSpPr>
            <p:cNvPr id="77875" name="Oval 39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76" name="Line 39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7710" name="Group 398"/>
          <p:cNvGrpSpPr>
            <a:grpSpLocks/>
          </p:cNvGrpSpPr>
          <p:nvPr/>
        </p:nvGrpSpPr>
        <p:grpSpPr bwMode="auto">
          <a:xfrm>
            <a:off x="5943600" y="5334000"/>
            <a:ext cx="152400" cy="152400"/>
            <a:chOff x="1728" y="2256"/>
            <a:chExt cx="192" cy="192"/>
          </a:xfrm>
        </p:grpSpPr>
        <p:grpSp>
          <p:nvGrpSpPr>
            <p:cNvPr id="77871" name="Group 399"/>
            <p:cNvGrpSpPr>
              <a:grpSpLocks/>
            </p:cNvGrpSpPr>
            <p:nvPr/>
          </p:nvGrpSpPr>
          <p:grpSpPr bwMode="auto">
            <a:xfrm>
              <a:off x="1728" y="2256"/>
              <a:ext cx="192" cy="192"/>
              <a:chOff x="576" y="2160"/>
              <a:chExt cx="192" cy="192"/>
            </a:xfrm>
          </p:grpSpPr>
          <p:sp>
            <p:nvSpPr>
              <p:cNvPr id="77873" name="Oval 40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74" name="Line 40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872" name="Line 40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Footer Placeholder 3"/>
          <p:cNvSpPr>
            <a:spLocks noGrp="1"/>
          </p:cNvSpPr>
          <p:nvPr>
            <p:ph type="ftr" sz="quarter" idx="11"/>
          </p:nvPr>
        </p:nvSpPr>
        <p:spPr/>
        <p:txBody>
          <a:bodyPr/>
          <a:lstStyle/>
          <a:p>
            <a:r>
              <a:rPr lang="en-US" smtClean="0"/>
              <a:t>Lecture 03</a:t>
            </a:r>
            <a:endParaRPr lang="en-US"/>
          </a:p>
        </p:txBody>
      </p:sp>
      <p:sp>
        <p:nvSpPr>
          <p:cNvPr id="131" name="TextBox 130"/>
          <p:cNvSpPr txBox="1"/>
          <p:nvPr/>
        </p:nvSpPr>
        <p:spPr>
          <a:xfrm>
            <a:off x="1447800" y="5562600"/>
            <a:ext cx="888385" cy="400110"/>
          </a:xfrm>
          <a:prstGeom prst="rect">
            <a:avLst/>
          </a:prstGeom>
          <a:noFill/>
        </p:spPr>
        <p:txBody>
          <a:bodyPr wrap="none" rtlCol="0">
            <a:spAutoFit/>
          </a:bodyPr>
          <a:lstStyle/>
          <a:p>
            <a:r>
              <a:rPr lang="en-US" sz="2000" b="1" dirty="0" smtClean="0"/>
              <a:t>P-type</a:t>
            </a:r>
            <a:endParaRPr lang="en-US" sz="2000" b="1" dirty="0"/>
          </a:p>
        </p:txBody>
      </p:sp>
      <p:sp>
        <p:nvSpPr>
          <p:cNvPr id="132" name="TextBox 131"/>
          <p:cNvSpPr txBox="1"/>
          <p:nvPr/>
        </p:nvSpPr>
        <p:spPr>
          <a:xfrm>
            <a:off x="7016218" y="5542771"/>
            <a:ext cx="947695" cy="400110"/>
          </a:xfrm>
          <a:prstGeom prst="rect">
            <a:avLst/>
          </a:prstGeom>
          <a:noFill/>
        </p:spPr>
        <p:txBody>
          <a:bodyPr wrap="none" rtlCol="0">
            <a:spAutoFit/>
          </a:bodyPr>
          <a:lstStyle/>
          <a:p>
            <a:r>
              <a:rPr lang="en-US" sz="2000" b="1" dirty="0" smtClean="0"/>
              <a:t>N-type</a:t>
            </a:r>
            <a:endParaRPr lang="en-US" sz="2000" b="1" dirty="0"/>
          </a:p>
        </p:txBody>
      </p:sp>
    </p:spTree>
    <p:extLst>
      <p:ext uri="{BB962C8B-B14F-4D97-AF65-F5344CB8AC3E}">
        <p14:creationId xmlns:p14="http://schemas.microsoft.com/office/powerpoint/2010/main" val="39360298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17513"/>
                                        </p:tgtEl>
                                        <p:attrNameLst>
                                          <p:attrName>style.visibility</p:attrName>
                                        </p:attrNameLst>
                                      </p:cBhvr>
                                      <p:to>
                                        <p:strVal val="visible"/>
                                      </p:to>
                                    </p:set>
                                    <p:animEffect transition="in" filter="fade">
                                      <p:cBhvr>
                                        <p:cTn id="7" dur="1000"/>
                                        <p:tgtEl>
                                          <p:spTgt spid="2317513"/>
                                        </p:tgtEl>
                                      </p:cBhvr>
                                    </p:animEffect>
                                  </p:childTnLst>
                                </p:cTn>
                              </p:par>
                              <p:par>
                                <p:cTn id="8" presetID="10" presetClass="exit" presetSubtype="0" fill="hold" grpId="0" nodeType="withEffect">
                                  <p:stCondLst>
                                    <p:cond delay="0"/>
                                  </p:stCondLst>
                                  <p:childTnLst>
                                    <p:animEffect transition="out" filter="fade">
                                      <p:cBhvr>
                                        <p:cTn id="9" dur="1000"/>
                                        <p:tgtEl>
                                          <p:spTgt spid="2317323"/>
                                        </p:tgtEl>
                                      </p:cBhvr>
                                    </p:animEffect>
                                    <p:set>
                                      <p:cBhvr>
                                        <p:cTn id="10" dur="1" fill="hold">
                                          <p:stCondLst>
                                            <p:cond delay="999"/>
                                          </p:stCondLst>
                                        </p:cTn>
                                        <p:tgtEl>
                                          <p:spTgt spid="23173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2317327"/>
                                        </p:tgtEl>
                                      </p:cBhvr>
                                    </p:animEffect>
                                    <p:set>
                                      <p:cBhvr>
                                        <p:cTn id="13" dur="1" fill="hold">
                                          <p:stCondLst>
                                            <p:cond delay="999"/>
                                          </p:stCondLst>
                                        </p:cTn>
                                        <p:tgtEl>
                                          <p:spTgt spid="2317327"/>
                                        </p:tgtEl>
                                        <p:attrNameLst>
                                          <p:attrName>style.visibility</p:attrName>
                                        </p:attrNameLst>
                                      </p:cBhvr>
                                      <p:to>
                                        <p:strVal val="hidden"/>
                                      </p:to>
                                    </p:se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2317518"/>
                                        </p:tgtEl>
                                        <p:attrNameLst>
                                          <p:attrName>style.visibility</p:attrName>
                                        </p:attrNameLst>
                                      </p:cBhvr>
                                      <p:to>
                                        <p:strVal val="visible"/>
                                      </p:to>
                                    </p:set>
                                    <p:animEffect transition="in" filter="fade">
                                      <p:cBhvr>
                                        <p:cTn id="17" dur="1000"/>
                                        <p:tgtEl>
                                          <p:spTgt spid="2317518"/>
                                        </p:tgtEl>
                                      </p:cBhvr>
                                    </p:animEffect>
                                  </p:childTnLst>
                                </p:cTn>
                              </p:par>
                              <p:par>
                                <p:cTn id="18" presetID="10" presetClass="exit" presetSubtype="0" fill="hold" grpId="0" nodeType="withEffect">
                                  <p:stCondLst>
                                    <p:cond delay="0"/>
                                  </p:stCondLst>
                                  <p:childTnLst>
                                    <p:animEffect transition="out" filter="fade">
                                      <p:cBhvr>
                                        <p:cTn id="19" dur="1000"/>
                                        <p:tgtEl>
                                          <p:spTgt spid="2317322"/>
                                        </p:tgtEl>
                                      </p:cBhvr>
                                    </p:animEffect>
                                    <p:set>
                                      <p:cBhvr>
                                        <p:cTn id="20" dur="1" fill="hold">
                                          <p:stCondLst>
                                            <p:cond delay="999"/>
                                          </p:stCondLst>
                                        </p:cTn>
                                        <p:tgtEl>
                                          <p:spTgt spid="2317322"/>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1000"/>
                                        <p:tgtEl>
                                          <p:spTgt spid="2317326"/>
                                        </p:tgtEl>
                                      </p:cBhvr>
                                    </p:animEffect>
                                    <p:set>
                                      <p:cBhvr>
                                        <p:cTn id="23" dur="1" fill="hold">
                                          <p:stCondLst>
                                            <p:cond delay="999"/>
                                          </p:stCondLst>
                                        </p:cTn>
                                        <p:tgtEl>
                                          <p:spTgt spid="2317326"/>
                                        </p:tgtEl>
                                        <p:attrNameLst>
                                          <p:attrName>style.visibility</p:attrName>
                                        </p:attrNameLst>
                                      </p:cBhvr>
                                      <p:to>
                                        <p:strVal val="hidden"/>
                                      </p:to>
                                    </p:set>
                                  </p:childTnLst>
                                </p:cTn>
                              </p:par>
                            </p:childTnLst>
                          </p:cTn>
                        </p:par>
                        <p:par>
                          <p:cTn id="24" fill="hold" nodeType="afterGroup">
                            <p:stCondLst>
                              <p:cond delay="2000"/>
                            </p:stCondLst>
                            <p:childTnLst>
                              <p:par>
                                <p:cTn id="25" presetID="63" presetClass="path" presetSubtype="0" accel="50000" decel="50000" fill="hold" nodeType="afterEffect">
                                  <p:stCondLst>
                                    <p:cond delay="0"/>
                                  </p:stCondLst>
                                  <p:childTnLst>
                                    <p:animMotion origin="layout" path="M -3.33333E-6 -4.23317E-7 L 0.04167 -4.23317E-7 " pathEditMode="relative" rAng="0" ptsTypes="AA">
                                      <p:cBhvr>
                                        <p:cTn id="26" dur="1000" fill="hold"/>
                                        <p:tgtEl>
                                          <p:spTgt spid="2317337"/>
                                        </p:tgtEl>
                                        <p:attrNameLst>
                                          <p:attrName>ppt_x</p:attrName>
                                          <p:attrName>ppt_y</p:attrName>
                                        </p:attrNameLst>
                                      </p:cBhvr>
                                      <p:rCtr x="2083" y="0"/>
                                    </p:animMotion>
                                  </p:childTnLst>
                                </p:cTn>
                              </p:par>
                              <p:par>
                                <p:cTn id="27" presetID="63" presetClass="path" presetSubtype="0" accel="50000" decel="50000" fill="hold" nodeType="withEffect">
                                  <p:stCondLst>
                                    <p:cond delay="0"/>
                                  </p:stCondLst>
                                  <p:childTnLst>
                                    <p:animMotion origin="layout" path="M -3.33333E-6 2.5746E-6 L 0.04167 2.5746E-6 " pathEditMode="relative" rAng="0" ptsTypes="AA">
                                      <p:cBhvr>
                                        <p:cTn id="28" dur="1000" fill="hold"/>
                                        <p:tgtEl>
                                          <p:spTgt spid="2317332"/>
                                        </p:tgtEl>
                                        <p:attrNameLst>
                                          <p:attrName>ppt_x</p:attrName>
                                          <p:attrName>ppt_y</p:attrName>
                                        </p:attrNameLst>
                                      </p:cBhvr>
                                      <p:rCtr x="2083" y="0"/>
                                    </p:animMotion>
                                  </p:childTnLst>
                                </p:cTn>
                              </p:par>
                              <p:par>
                                <p:cTn id="29" presetID="35" presetClass="path" presetSubtype="0" accel="50000" decel="50000" fill="hold" nodeType="withEffect">
                                  <p:stCondLst>
                                    <p:cond delay="0"/>
                                  </p:stCondLst>
                                  <p:childTnLst>
                                    <p:animMotion origin="layout" path="M 3.33333E-6 -4.23317E-7 L -0.04167 -4.23317E-7 " pathEditMode="relative" rAng="0" ptsTypes="AA">
                                      <p:cBhvr>
                                        <p:cTn id="30" dur="1000" fill="hold"/>
                                        <p:tgtEl>
                                          <p:spTgt spid="2317345"/>
                                        </p:tgtEl>
                                        <p:attrNameLst>
                                          <p:attrName>ppt_x</p:attrName>
                                          <p:attrName>ppt_y</p:attrName>
                                        </p:attrNameLst>
                                      </p:cBhvr>
                                      <p:rCtr x="-2083" y="0"/>
                                    </p:animMotion>
                                  </p:childTnLst>
                                </p:cTn>
                              </p:par>
                              <p:par>
                                <p:cTn id="31" presetID="63" presetClass="path" presetSubtype="0" accel="50000" decel="50000" fill="hold" nodeType="withEffect">
                                  <p:stCondLst>
                                    <p:cond delay="0"/>
                                  </p:stCondLst>
                                  <p:childTnLst>
                                    <p:animMotion origin="layout" path="M -3.33333E-6 2.5746E-6 L 0.04167 2.5746E-6 " pathEditMode="relative" rAng="0" ptsTypes="AA">
                                      <p:cBhvr>
                                        <p:cTn id="32" dur="1000" fill="hold"/>
                                        <p:tgtEl>
                                          <p:spTgt spid="2317603"/>
                                        </p:tgtEl>
                                        <p:attrNameLst>
                                          <p:attrName>ppt_x</p:attrName>
                                          <p:attrName>ppt_y</p:attrName>
                                        </p:attrNameLst>
                                      </p:cBhvr>
                                      <p:rCtr x="2083" y="0"/>
                                    </p:animMotion>
                                  </p:childTnLst>
                                </p:cTn>
                              </p:par>
                              <p:par>
                                <p:cTn id="33" presetID="63" presetClass="path" presetSubtype="0" accel="50000" decel="50000" fill="hold" nodeType="withEffect">
                                  <p:stCondLst>
                                    <p:cond delay="0"/>
                                  </p:stCondLst>
                                  <p:childTnLst>
                                    <p:animMotion origin="layout" path="M -3.33333E-6 -4.23317E-7 L 0.04167 -4.23317E-7 " pathEditMode="relative" rAng="0" ptsTypes="AA">
                                      <p:cBhvr>
                                        <p:cTn id="34" dur="1000" fill="hold"/>
                                        <p:tgtEl>
                                          <p:spTgt spid="2317616"/>
                                        </p:tgtEl>
                                        <p:attrNameLst>
                                          <p:attrName>ppt_x</p:attrName>
                                          <p:attrName>ppt_y</p:attrName>
                                        </p:attrNameLst>
                                      </p:cBhvr>
                                      <p:rCtr x="2083" y="0"/>
                                    </p:animMotion>
                                  </p:childTnLst>
                                </p:cTn>
                              </p:par>
                              <p:par>
                                <p:cTn id="35" presetID="63" presetClass="path" presetSubtype="0" accel="50000" decel="50000" fill="hold" nodeType="withEffect">
                                  <p:stCondLst>
                                    <p:cond delay="0"/>
                                  </p:stCondLst>
                                  <p:childTnLst>
                                    <p:animMotion origin="layout" path="M -3.33333E-6 2.5746E-6 L 0.04167 2.5746E-6 " pathEditMode="relative" rAng="0" ptsTypes="AA">
                                      <p:cBhvr>
                                        <p:cTn id="36" dur="1000" fill="hold"/>
                                        <p:tgtEl>
                                          <p:spTgt spid="2317611"/>
                                        </p:tgtEl>
                                        <p:attrNameLst>
                                          <p:attrName>ppt_x</p:attrName>
                                          <p:attrName>ppt_y</p:attrName>
                                        </p:attrNameLst>
                                      </p:cBhvr>
                                      <p:rCtr x="2083" y="0"/>
                                    </p:animMotion>
                                  </p:childTnLst>
                                </p:cTn>
                              </p:par>
                              <p:par>
                                <p:cTn id="37" presetID="63" presetClass="path" presetSubtype="0" accel="50000" decel="50000" fill="hold" nodeType="withEffect">
                                  <p:stCondLst>
                                    <p:cond delay="0"/>
                                  </p:stCondLst>
                                  <p:childTnLst>
                                    <p:animMotion origin="layout" path="M -3.33333E-6 2.5746E-6 L 0.04167 2.5746E-6 " pathEditMode="relative" rAng="0" ptsTypes="AA">
                                      <p:cBhvr>
                                        <p:cTn id="38" dur="1000" fill="hold"/>
                                        <p:tgtEl>
                                          <p:spTgt spid="2317619"/>
                                        </p:tgtEl>
                                        <p:attrNameLst>
                                          <p:attrName>ppt_x</p:attrName>
                                          <p:attrName>ppt_y</p:attrName>
                                        </p:attrNameLst>
                                      </p:cBhvr>
                                      <p:rCtr x="2083" y="0"/>
                                    </p:animMotion>
                                  </p:childTnLst>
                                </p:cTn>
                              </p:par>
                              <p:par>
                                <p:cTn id="39" presetID="63" presetClass="path" presetSubtype="0" accel="50000" decel="50000" fill="hold" nodeType="withEffect">
                                  <p:stCondLst>
                                    <p:cond delay="0"/>
                                  </p:stCondLst>
                                  <p:childTnLst>
                                    <p:animMotion origin="layout" path="M -3.33333E-6 -4.23317E-7 L 0.04167 -4.23317E-7 " pathEditMode="relative" rAng="0" ptsTypes="AA">
                                      <p:cBhvr>
                                        <p:cTn id="40" dur="1000" fill="hold"/>
                                        <p:tgtEl>
                                          <p:spTgt spid="2317632"/>
                                        </p:tgtEl>
                                        <p:attrNameLst>
                                          <p:attrName>ppt_x</p:attrName>
                                          <p:attrName>ppt_y</p:attrName>
                                        </p:attrNameLst>
                                      </p:cBhvr>
                                      <p:rCtr x="2083" y="0"/>
                                    </p:animMotion>
                                  </p:childTnLst>
                                </p:cTn>
                              </p:par>
                              <p:par>
                                <p:cTn id="41" presetID="63" presetClass="path" presetSubtype="0" accel="50000" decel="50000" fill="hold" nodeType="withEffect">
                                  <p:stCondLst>
                                    <p:cond delay="0"/>
                                  </p:stCondLst>
                                  <p:childTnLst>
                                    <p:animMotion origin="layout" path="M -3.33333E-6 2.5746E-6 L 0.04167 2.5746E-6 " pathEditMode="relative" rAng="0" ptsTypes="AA">
                                      <p:cBhvr>
                                        <p:cTn id="42" dur="1000" fill="hold"/>
                                        <p:tgtEl>
                                          <p:spTgt spid="2317627"/>
                                        </p:tgtEl>
                                        <p:attrNameLst>
                                          <p:attrName>ppt_x</p:attrName>
                                          <p:attrName>ppt_y</p:attrName>
                                        </p:attrNameLst>
                                      </p:cBhvr>
                                      <p:rCtr x="2083" y="0"/>
                                    </p:animMotion>
                                  </p:childTnLst>
                                </p:cTn>
                              </p:par>
                              <p:par>
                                <p:cTn id="43" presetID="63" presetClass="path" presetSubtype="0" accel="50000" decel="50000" fill="hold" nodeType="withEffect">
                                  <p:stCondLst>
                                    <p:cond delay="0"/>
                                  </p:stCondLst>
                                  <p:childTnLst>
                                    <p:animMotion origin="layout" path="M -3.33333E-6 2.5746E-6 L 0.04167 2.5746E-6 " pathEditMode="relative" rAng="0" ptsTypes="AA">
                                      <p:cBhvr>
                                        <p:cTn id="44" dur="1000" fill="hold"/>
                                        <p:tgtEl>
                                          <p:spTgt spid="2317635"/>
                                        </p:tgtEl>
                                        <p:attrNameLst>
                                          <p:attrName>ppt_x</p:attrName>
                                          <p:attrName>ppt_y</p:attrName>
                                        </p:attrNameLst>
                                      </p:cBhvr>
                                      <p:rCtr x="2083" y="0"/>
                                    </p:animMotion>
                                  </p:childTnLst>
                                </p:cTn>
                              </p:par>
                              <p:par>
                                <p:cTn id="45" presetID="63" presetClass="path" presetSubtype="0" accel="50000" decel="50000" fill="hold" nodeType="withEffect">
                                  <p:stCondLst>
                                    <p:cond delay="0"/>
                                  </p:stCondLst>
                                  <p:childTnLst>
                                    <p:animMotion origin="layout" path="M -3.33333E-6 2.5746E-6 L 0.04167 2.5746E-6 " pathEditMode="relative" rAng="0" ptsTypes="AA">
                                      <p:cBhvr>
                                        <p:cTn id="46" dur="1000" fill="hold"/>
                                        <p:tgtEl>
                                          <p:spTgt spid="2317643"/>
                                        </p:tgtEl>
                                        <p:attrNameLst>
                                          <p:attrName>ppt_x</p:attrName>
                                          <p:attrName>ppt_y</p:attrName>
                                        </p:attrNameLst>
                                      </p:cBhvr>
                                      <p:rCtr x="2083" y="0"/>
                                    </p:animMotion>
                                  </p:childTnLst>
                                </p:cTn>
                              </p:par>
                              <p:par>
                                <p:cTn id="47" presetID="63" presetClass="path" presetSubtype="0" accel="50000" decel="50000" fill="hold" nodeType="withEffect">
                                  <p:stCondLst>
                                    <p:cond delay="0"/>
                                  </p:stCondLst>
                                  <p:childTnLst>
                                    <p:animMotion origin="layout" path="M -3.33333E-6 -4.23317E-7 L 0.04167 -4.23317E-7 " pathEditMode="relative" rAng="0" ptsTypes="AA">
                                      <p:cBhvr>
                                        <p:cTn id="48" dur="1000" fill="hold"/>
                                        <p:tgtEl>
                                          <p:spTgt spid="2317656"/>
                                        </p:tgtEl>
                                        <p:attrNameLst>
                                          <p:attrName>ppt_x</p:attrName>
                                          <p:attrName>ppt_y</p:attrName>
                                        </p:attrNameLst>
                                      </p:cBhvr>
                                      <p:rCtr x="2083" y="0"/>
                                    </p:animMotion>
                                  </p:childTnLst>
                                </p:cTn>
                              </p:par>
                              <p:par>
                                <p:cTn id="49" presetID="63" presetClass="path" presetSubtype="0" accel="50000" decel="50000" fill="hold" nodeType="withEffect">
                                  <p:stCondLst>
                                    <p:cond delay="0"/>
                                  </p:stCondLst>
                                  <p:childTnLst>
                                    <p:animMotion origin="layout" path="M -3.33333E-6 2.5746E-6 L 0.04167 2.5746E-6 " pathEditMode="relative" rAng="0" ptsTypes="AA">
                                      <p:cBhvr>
                                        <p:cTn id="50" dur="1000" fill="hold"/>
                                        <p:tgtEl>
                                          <p:spTgt spid="2317651"/>
                                        </p:tgtEl>
                                        <p:attrNameLst>
                                          <p:attrName>ppt_x</p:attrName>
                                          <p:attrName>ppt_y</p:attrName>
                                        </p:attrNameLst>
                                      </p:cBhvr>
                                      <p:rCtr x="2083" y="0"/>
                                    </p:animMotion>
                                  </p:childTnLst>
                                </p:cTn>
                              </p:par>
                              <p:par>
                                <p:cTn id="51" presetID="35" presetClass="path" presetSubtype="0" accel="50000" decel="50000" fill="hold" nodeType="withEffect">
                                  <p:stCondLst>
                                    <p:cond delay="0"/>
                                  </p:stCondLst>
                                  <p:childTnLst>
                                    <p:animMotion origin="layout" path="M 3.33333E-6 -4.23317E-7 L -0.04167 -4.23317E-7 " pathEditMode="relative" rAng="0" ptsTypes="AA">
                                      <p:cBhvr>
                                        <p:cTn id="52" dur="1000" fill="hold"/>
                                        <p:tgtEl>
                                          <p:spTgt spid="2317659"/>
                                        </p:tgtEl>
                                        <p:attrNameLst>
                                          <p:attrName>ppt_x</p:attrName>
                                          <p:attrName>ppt_y</p:attrName>
                                        </p:attrNameLst>
                                      </p:cBhvr>
                                      <p:rCtr x="-2083" y="0"/>
                                    </p:animMotion>
                                  </p:childTnLst>
                                </p:cTn>
                              </p:par>
                              <p:par>
                                <p:cTn id="53" presetID="35" presetClass="path" presetSubtype="0" accel="50000" decel="50000" fill="hold" nodeType="withEffect">
                                  <p:stCondLst>
                                    <p:cond delay="0"/>
                                  </p:stCondLst>
                                  <p:childTnLst>
                                    <p:animMotion origin="layout" path="M 3.33333E-6 -4.02498E-6 L -0.04167 -4.02498E-6 " pathEditMode="relative" rAng="0" ptsTypes="AA">
                                      <p:cBhvr>
                                        <p:cTn id="54" dur="1000" fill="hold"/>
                                        <p:tgtEl>
                                          <p:spTgt spid="2317662"/>
                                        </p:tgtEl>
                                        <p:attrNameLst>
                                          <p:attrName>ppt_x</p:attrName>
                                          <p:attrName>ppt_y</p:attrName>
                                        </p:attrNameLst>
                                      </p:cBhvr>
                                      <p:rCtr x="-2083" y="0"/>
                                    </p:animMotion>
                                  </p:childTnLst>
                                </p:cTn>
                              </p:par>
                              <p:par>
                                <p:cTn id="55" presetID="35" presetClass="path" presetSubtype="0" accel="50000" decel="50000" fill="hold" nodeType="withEffect">
                                  <p:stCondLst>
                                    <p:cond delay="0"/>
                                  </p:stCondLst>
                                  <p:childTnLst>
                                    <p:animMotion origin="layout" path="M 3.33333E-6 -4.23317E-7 L -0.04167 -4.23317E-7 " pathEditMode="relative" rAng="0" ptsTypes="AA">
                                      <p:cBhvr>
                                        <p:cTn id="56" dur="1000" fill="hold"/>
                                        <p:tgtEl>
                                          <p:spTgt spid="2317667"/>
                                        </p:tgtEl>
                                        <p:attrNameLst>
                                          <p:attrName>ppt_x</p:attrName>
                                          <p:attrName>ppt_y</p:attrName>
                                        </p:attrNameLst>
                                      </p:cBhvr>
                                      <p:rCtr x="-2083" y="0"/>
                                    </p:animMotion>
                                  </p:childTnLst>
                                </p:cTn>
                              </p:par>
                              <p:par>
                                <p:cTn id="57" presetID="35" presetClass="path" presetSubtype="0" accel="50000" decel="50000" fill="hold" nodeType="withEffect">
                                  <p:stCondLst>
                                    <p:cond delay="0"/>
                                  </p:stCondLst>
                                  <p:childTnLst>
                                    <p:animMotion origin="layout" path="M 3.33333E-6 -4.02498E-6 L -0.04167 -4.02498E-6 " pathEditMode="relative" rAng="0" ptsTypes="AA">
                                      <p:cBhvr>
                                        <p:cTn id="58" dur="1000" fill="hold"/>
                                        <p:tgtEl>
                                          <p:spTgt spid="2317670"/>
                                        </p:tgtEl>
                                        <p:attrNameLst>
                                          <p:attrName>ppt_x</p:attrName>
                                          <p:attrName>ppt_y</p:attrName>
                                        </p:attrNameLst>
                                      </p:cBhvr>
                                      <p:rCtr x="-2083" y="0"/>
                                    </p:animMotion>
                                  </p:childTnLst>
                                </p:cTn>
                              </p:par>
                              <p:par>
                                <p:cTn id="59" presetID="35" presetClass="path" presetSubtype="0" accel="50000" decel="50000" fill="hold" nodeType="withEffect">
                                  <p:stCondLst>
                                    <p:cond delay="0"/>
                                  </p:stCondLst>
                                  <p:childTnLst>
                                    <p:animMotion origin="layout" path="M 3.33333E-6 -4.23317E-7 L -0.04167 -4.23317E-7 " pathEditMode="relative" rAng="0" ptsTypes="AA">
                                      <p:cBhvr>
                                        <p:cTn id="60" dur="1000" fill="hold"/>
                                        <p:tgtEl>
                                          <p:spTgt spid="2317675"/>
                                        </p:tgtEl>
                                        <p:attrNameLst>
                                          <p:attrName>ppt_x</p:attrName>
                                          <p:attrName>ppt_y</p:attrName>
                                        </p:attrNameLst>
                                      </p:cBhvr>
                                      <p:rCtr x="-2083" y="0"/>
                                    </p:animMotion>
                                  </p:childTnLst>
                                </p:cTn>
                              </p:par>
                              <p:par>
                                <p:cTn id="61" presetID="35" presetClass="path" presetSubtype="0" accel="50000" decel="50000" fill="hold" nodeType="withEffect">
                                  <p:stCondLst>
                                    <p:cond delay="0"/>
                                  </p:stCondLst>
                                  <p:childTnLst>
                                    <p:animMotion origin="layout" path="M 3.33333E-6 -4.23317E-7 L -0.04167 -4.23317E-7 " pathEditMode="relative" rAng="0" ptsTypes="AA">
                                      <p:cBhvr>
                                        <p:cTn id="62" dur="1000" fill="hold"/>
                                        <p:tgtEl>
                                          <p:spTgt spid="2317683"/>
                                        </p:tgtEl>
                                        <p:attrNameLst>
                                          <p:attrName>ppt_x</p:attrName>
                                          <p:attrName>ppt_y</p:attrName>
                                        </p:attrNameLst>
                                      </p:cBhvr>
                                      <p:rCtr x="-2083" y="0"/>
                                    </p:animMotion>
                                  </p:childTnLst>
                                </p:cTn>
                              </p:par>
                              <p:par>
                                <p:cTn id="63" presetID="35" presetClass="path" presetSubtype="0" accel="50000" decel="50000" fill="hold" nodeType="withEffect">
                                  <p:stCondLst>
                                    <p:cond delay="0"/>
                                  </p:stCondLst>
                                  <p:childTnLst>
                                    <p:animMotion origin="layout" path="M 3.33333E-6 -4.23317E-7 L -0.04167 -4.23317E-7 " pathEditMode="relative" rAng="0" ptsTypes="AA">
                                      <p:cBhvr>
                                        <p:cTn id="64" dur="1000" fill="hold"/>
                                        <p:tgtEl>
                                          <p:spTgt spid="2317691"/>
                                        </p:tgtEl>
                                        <p:attrNameLst>
                                          <p:attrName>ppt_x</p:attrName>
                                          <p:attrName>ppt_y</p:attrName>
                                        </p:attrNameLst>
                                      </p:cBhvr>
                                      <p:rCtr x="-2083" y="0"/>
                                    </p:animMotion>
                                  </p:childTnLst>
                                </p:cTn>
                              </p:par>
                              <p:par>
                                <p:cTn id="65" presetID="35" presetClass="path" presetSubtype="0" accel="50000" decel="50000" fill="hold" nodeType="withEffect">
                                  <p:stCondLst>
                                    <p:cond delay="0"/>
                                  </p:stCondLst>
                                  <p:childTnLst>
                                    <p:animMotion origin="layout" path="M 3.33333E-6 -4.02498E-6 L -0.04167 -4.02498E-6 " pathEditMode="relative" rAng="0" ptsTypes="AA">
                                      <p:cBhvr>
                                        <p:cTn id="66" dur="1000" fill="hold"/>
                                        <p:tgtEl>
                                          <p:spTgt spid="2317694"/>
                                        </p:tgtEl>
                                        <p:attrNameLst>
                                          <p:attrName>ppt_x</p:attrName>
                                          <p:attrName>ppt_y</p:attrName>
                                        </p:attrNameLst>
                                      </p:cBhvr>
                                      <p:rCtr x="-2083" y="0"/>
                                    </p:animMotion>
                                  </p:childTnLst>
                                </p:cTn>
                              </p:par>
                              <p:par>
                                <p:cTn id="67" presetID="35" presetClass="path" presetSubtype="0" accel="50000" decel="50000" fill="hold" nodeType="withEffect">
                                  <p:stCondLst>
                                    <p:cond delay="0"/>
                                  </p:stCondLst>
                                  <p:childTnLst>
                                    <p:animMotion origin="layout" path="M 3.33333E-6 -4.23317E-7 L -0.04167 -4.23317E-7 " pathEditMode="relative" rAng="0" ptsTypes="AA">
                                      <p:cBhvr>
                                        <p:cTn id="68" dur="1000" fill="hold"/>
                                        <p:tgtEl>
                                          <p:spTgt spid="2317699"/>
                                        </p:tgtEl>
                                        <p:attrNameLst>
                                          <p:attrName>ppt_x</p:attrName>
                                          <p:attrName>ppt_y</p:attrName>
                                        </p:attrNameLst>
                                      </p:cBhvr>
                                      <p:rCtr x="-2083" y="0"/>
                                    </p:animMotion>
                                  </p:childTnLst>
                                </p:cTn>
                              </p:par>
                              <p:par>
                                <p:cTn id="69" presetID="35" presetClass="path" presetSubtype="0" accel="50000" decel="50000" fill="hold" nodeType="withEffect">
                                  <p:stCondLst>
                                    <p:cond delay="0"/>
                                  </p:stCondLst>
                                  <p:childTnLst>
                                    <p:animMotion origin="layout" path="M 3.33333E-6 -4.23317E-7 L -0.04167 -4.23317E-7 " pathEditMode="relative" rAng="0" ptsTypes="AA">
                                      <p:cBhvr>
                                        <p:cTn id="70" dur="1000" fill="hold"/>
                                        <p:tgtEl>
                                          <p:spTgt spid="2317707"/>
                                        </p:tgtEl>
                                        <p:attrNameLst>
                                          <p:attrName>ppt_x</p:attrName>
                                          <p:attrName>ppt_y</p:attrName>
                                        </p:attrNameLst>
                                      </p:cBhvr>
                                      <p:rCtr x="-2083" y="0"/>
                                    </p:animMotion>
                                  </p:childTnLst>
                                </p:cTn>
                              </p:par>
                              <p:par>
                                <p:cTn id="71" presetID="35" presetClass="path" presetSubtype="0" accel="50000" decel="50000" fill="hold" nodeType="withEffect">
                                  <p:stCondLst>
                                    <p:cond delay="0"/>
                                  </p:stCondLst>
                                  <p:childTnLst>
                                    <p:animMotion origin="layout" path="M 3.33333E-6 -4.02498E-6 L -0.04167 -4.02498E-6 " pathEditMode="relative" rAng="0" ptsTypes="AA">
                                      <p:cBhvr>
                                        <p:cTn id="72" dur="1000" fill="hold"/>
                                        <p:tgtEl>
                                          <p:spTgt spid="2317710"/>
                                        </p:tgtEl>
                                        <p:attrNameLst>
                                          <p:attrName>ppt_x</p:attrName>
                                          <p:attrName>ppt_y</p:attrName>
                                        </p:attrNameLst>
                                      </p:cBhvr>
                                      <p:rCtr x="-20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7322" grpId="0" animBg="1"/>
      <p:bldP spid="2317323" grpId="0" animBg="1"/>
      <p:bldP spid="2317326" grpId="0" animBg="1"/>
      <p:bldP spid="231732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ChangeArrowheads="1"/>
          </p:cNvSpPr>
          <p:nvPr/>
        </p:nvSpPr>
        <p:spPr bwMode="auto">
          <a:xfrm>
            <a:off x="1524000" y="2209800"/>
            <a:ext cx="6019800" cy="2667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2" name="Text Box 2"/>
          <p:cNvSpPr txBox="1">
            <a:spLocks noChangeArrowheads="1"/>
          </p:cNvSpPr>
          <p:nvPr/>
        </p:nvSpPr>
        <p:spPr bwMode="auto">
          <a:xfrm>
            <a:off x="228600" y="6248400"/>
            <a:ext cx="868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400" b="1" dirty="0"/>
              <a:t>Figure:</a:t>
            </a:r>
            <a:r>
              <a:rPr lang="en-US" sz="2400" dirty="0"/>
              <a:t> The </a:t>
            </a:r>
            <a:r>
              <a:rPr lang="en-US" sz="2400" i="1" dirty="0" err="1"/>
              <a:t>pn</a:t>
            </a:r>
            <a:r>
              <a:rPr lang="en-US" sz="2400" dirty="0"/>
              <a:t> junction with applied voltage.</a:t>
            </a:r>
          </a:p>
        </p:txBody>
      </p:sp>
      <p:sp>
        <p:nvSpPr>
          <p:cNvPr id="78853" name="Line 4"/>
          <p:cNvSpPr>
            <a:spLocks noChangeShapeType="1"/>
          </p:cNvSpPr>
          <p:nvPr/>
        </p:nvSpPr>
        <p:spPr bwMode="auto">
          <a:xfrm>
            <a:off x="1524000" y="48768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4" name="Oval 5"/>
          <p:cNvSpPr>
            <a:spLocks noChangeArrowheads="1"/>
          </p:cNvSpPr>
          <p:nvPr/>
        </p:nvSpPr>
        <p:spPr bwMode="auto">
          <a:xfrm>
            <a:off x="74676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5" name="Rectangle 6"/>
          <p:cNvSpPr>
            <a:spLocks noChangeArrowheads="1"/>
          </p:cNvSpPr>
          <p:nvPr/>
        </p:nvSpPr>
        <p:spPr bwMode="auto">
          <a:xfrm>
            <a:off x="2438400" y="38862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6" name="Rectangle 7"/>
          <p:cNvSpPr>
            <a:spLocks noChangeArrowheads="1"/>
          </p:cNvSpPr>
          <p:nvPr/>
        </p:nvSpPr>
        <p:spPr bwMode="auto">
          <a:xfrm>
            <a:off x="4572000" y="38862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7" name="Oval 8"/>
          <p:cNvSpPr>
            <a:spLocks noChangeArrowheads="1"/>
          </p:cNvSpPr>
          <p:nvPr/>
        </p:nvSpPr>
        <p:spPr bwMode="auto">
          <a:xfrm>
            <a:off x="14478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8" name="Rectangle 9"/>
          <p:cNvSpPr>
            <a:spLocks noChangeArrowheads="1"/>
          </p:cNvSpPr>
          <p:nvPr/>
        </p:nvSpPr>
        <p:spPr bwMode="auto">
          <a:xfrm>
            <a:off x="44196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9" name="Rectangle 12"/>
          <p:cNvSpPr>
            <a:spLocks noChangeArrowheads="1"/>
          </p:cNvSpPr>
          <p:nvPr/>
        </p:nvSpPr>
        <p:spPr bwMode="auto">
          <a:xfrm>
            <a:off x="45720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18351" name="Group 15"/>
          <p:cNvGrpSpPr>
            <a:grpSpLocks/>
          </p:cNvGrpSpPr>
          <p:nvPr/>
        </p:nvGrpSpPr>
        <p:grpSpPr bwMode="auto">
          <a:xfrm>
            <a:off x="3657600" y="4114800"/>
            <a:ext cx="304800" cy="304800"/>
            <a:chOff x="1728" y="2256"/>
            <a:chExt cx="192" cy="192"/>
          </a:xfrm>
        </p:grpSpPr>
        <p:grpSp>
          <p:nvGrpSpPr>
            <p:cNvPr id="79029" name="Group 16"/>
            <p:cNvGrpSpPr>
              <a:grpSpLocks/>
            </p:cNvGrpSpPr>
            <p:nvPr/>
          </p:nvGrpSpPr>
          <p:grpSpPr bwMode="auto">
            <a:xfrm>
              <a:off x="1728" y="2256"/>
              <a:ext cx="192" cy="192"/>
              <a:chOff x="576" y="2160"/>
              <a:chExt cx="192" cy="192"/>
            </a:xfrm>
          </p:grpSpPr>
          <p:sp>
            <p:nvSpPr>
              <p:cNvPr id="79031" name="Oval 1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2" name="Line 1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030" name="Line 1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61" name="Group 20"/>
          <p:cNvGrpSpPr>
            <a:grpSpLocks/>
          </p:cNvGrpSpPr>
          <p:nvPr/>
        </p:nvGrpSpPr>
        <p:grpSpPr bwMode="auto">
          <a:xfrm>
            <a:off x="4038600" y="4191000"/>
            <a:ext cx="152400" cy="152400"/>
            <a:chOff x="576" y="2160"/>
            <a:chExt cx="192" cy="192"/>
          </a:xfrm>
        </p:grpSpPr>
        <p:sp>
          <p:nvSpPr>
            <p:cNvPr id="79027" name="Oval 2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8" name="Line 2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359" name="Group 23"/>
          <p:cNvGrpSpPr>
            <a:grpSpLocks/>
          </p:cNvGrpSpPr>
          <p:nvPr/>
        </p:nvGrpSpPr>
        <p:grpSpPr bwMode="auto">
          <a:xfrm>
            <a:off x="4876800" y="4114800"/>
            <a:ext cx="304800" cy="304800"/>
            <a:chOff x="576" y="2160"/>
            <a:chExt cx="192" cy="192"/>
          </a:xfrm>
        </p:grpSpPr>
        <p:sp>
          <p:nvSpPr>
            <p:cNvPr id="79025" name="Oval 2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6" name="Line 2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863" name="Line 32"/>
          <p:cNvSpPr>
            <a:spLocks noChangeShapeType="1"/>
          </p:cNvSpPr>
          <p:nvPr/>
        </p:nvSpPr>
        <p:spPr bwMode="auto">
          <a:xfrm flipH="1">
            <a:off x="5410200" y="3657600"/>
            <a:ext cx="5334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4" name="Text Box 33"/>
          <p:cNvSpPr txBox="1">
            <a:spLocks noChangeArrowheads="1"/>
          </p:cNvSpPr>
          <p:nvPr/>
        </p:nvSpPr>
        <p:spPr bwMode="auto">
          <a:xfrm>
            <a:off x="2438400" y="2819400"/>
            <a:ext cx="2057400" cy="701675"/>
          </a:xfrm>
          <a:prstGeom prst="rect">
            <a:avLst/>
          </a:prstGeom>
          <a:noFill/>
          <a:ln>
            <a:noFill/>
          </a:ln>
          <a:effectLst/>
          <a:extLst>
            <a:ext uri="{909E8E84-426E-40DD-AFC4-6F175D3DCCD1}">
              <a14:hiddenFill xmlns:a14="http://schemas.microsoft.com/office/drawing/2010/main">
                <a:solidFill>
                  <a:srgbClr val="FF5050"/>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diffusion         current (</a:t>
            </a:r>
            <a:r>
              <a:rPr lang="en-US" sz="2000" i="1">
                <a:solidFill>
                  <a:srgbClr val="FF0000"/>
                </a:solidFill>
              </a:rPr>
              <a:t>I</a:t>
            </a:r>
            <a:r>
              <a:rPr lang="en-US" sz="2000" i="1" baseline="-25000">
                <a:solidFill>
                  <a:srgbClr val="FF0000"/>
                </a:solidFill>
              </a:rPr>
              <a:t>D</a:t>
            </a:r>
            <a:r>
              <a:rPr lang="en-US" sz="2000">
                <a:solidFill>
                  <a:srgbClr val="FF0000"/>
                </a:solidFill>
              </a:rPr>
              <a:t>)</a:t>
            </a:r>
          </a:p>
        </p:txBody>
      </p:sp>
      <p:sp>
        <p:nvSpPr>
          <p:cNvPr id="78865" name="Text Box 34"/>
          <p:cNvSpPr txBox="1">
            <a:spLocks noChangeArrowheads="1"/>
          </p:cNvSpPr>
          <p:nvPr/>
        </p:nvSpPr>
        <p:spPr bwMode="auto">
          <a:xfrm>
            <a:off x="4648200" y="2819400"/>
            <a:ext cx="2057400" cy="701675"/>
          </a:xfrm>
          <a:prstGeom prst="rect">
            <a:avLst/>
          </a:prstGeom>
          <a:noFill/>
          <a:ln>
            <a:noFill/>
          </a:ln>
          <a:effectLst/>
          <a:extLst>
            <a:ext uri="{909E8E84-426E-40DD-AFC4-6F175D3DCCD1}">
              <a14:hiddenFill xmlns:a14="http://schemas.microsoft.com/office/drawing/2010/main">
                <a:solidFill>
                  <a:srgbClr val="FF5050"/>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drift            current (</a:t>
            </a:r>
            <a:r>
              <a:rPr lang="en-US" sz="2000" i="1">
                <a:solidFill>
                  <a:srgbClr val="FF0000"/>
                </a:solidFill>
              </a:rPr>
              <a:t>I</a:t>
            </a:r>
            <a:r>
              <a:rPr lang="en-US" sz="2000" i="1" baseline="-25000">
                <a:solidFill>
                  <a:srgbClr val="FF0000"/>
                </a:solidFill>
              </a:rPr>
              <a:t>S</a:t>
            </a:r>
            <a:r>
              <a:rPr lang="en-US" sz="2000">
                <a:solidFill>
                  <a:srgbClr val="FF0000"/>
                </a:solidFill>
              </a:rPr>
              <a:t>)</a:t>
            </a:r>
          </a:p>
        </p:txBody>
      </p:sp>
      <p:sp>
        <p:nvSpPr>
          <p:cNvPr id="78866" name="Line 35"/>
          <p:cNvSpPr>
            <a:spLocks noChangeShapeType="1"/>
          </p:cNvSpPr>
          <p:nvPr/>
        </p:nvSpPr>
        <p:spPr bwMode="auto">
          <a:xfrm>
            <a:off x="2743200" y="3657600"/>
            <a:ext cx="1447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7" name="Rectangle 39"/>
          <p:cNvSpPr>
            <a:spLocks noGrp="1" noChangeArrowheads="1"/>
          </p:cNvSpPr>
          <p:nvPr>
            <p:ph type="title"/>
          </p:nvPr>
        </p:nvSpPr>
        <p:spPr>
          <a:xfrm>
            <a:off x="685800" y="395437"/>
            <a:ext cx="7772400" cy="1295400"/>
          </a:xfrm>
        </p:spPr>
        <p:txBody>
          <a:bodyPr>
            <a:normAutofit/>
          </a:bodyPr>
          <a:lstStyle/>
          <a:p>
            <a:pPr eaLnBrk="1" hangingPunct="1"/>
            <a:r>
              <a:rPr lang="en-US" sz="2400" dirty="0" smtClean="0">
                <a:solidFill>
                  <a:srgbClr val="008000"/>
                </a:solidFill>
              </a:rPr>
              <a:t>step #3:</a:t>
            </a:r>
            <a:r>
              <a:rPr lang="en-US" sz="2400" b="0" dirty="0" smtClean="0">
                <a:solidFill>
                  <a:srgbClr val="008000"/>
                </a:solidFill>
              </a:rPr>
              <a:t> </a:t>
            </a:r>
            <a:r>
              <a:rPr lang="en-US" sz="2400" b="0" dirty="0" smtClean="0"/>
              <a:t>Majority carriers (free electrons in </a:t>
            </a:r>
            <a:r>
              <a:rPr lang="en-US" sz="2400" b="0" i="1" dirty="0" smtClean="0"/>
              <a:t>n</a:t>
            </a:r>
            <a:r>
              <a:rPr lang="en-US" sz="2400" b="0" dirty="0" smtClean="0"/>
              <a:t>-region and holes in </a:t>
            </a:r>
            <a:r>
              <a:rPr lang="en-US" sz="2400" b="0" i="1" dirty="0" smtClean="0"/>
              <a:t>p</a:t>
            </a:r>
            <a:r>
              <a:rPr lang="en-US" sz="2400" b="0" dirty="0" smtClean="0"/>
              <a:t>-region) </a:t>
            </a:r>
            <a:r>
              <a:rPr lang="en-US" sz="2400" b="0" dirty="0" smtClean="0">
                <a:solidFill>
                  <a:srgbClr val="FF0000"/>
                </a:solidFill>
              </a:rPr>
              <a:t>cross the junction and become minority charge carriers</a:t>
            </a:r>
            <a:r>
              <a:rPr lang="en-US" sz="2400" b="0" dirty="0" smtClean="0"/>
              <a:t> in the near-neutral region.</a:t>
            </a:r>
          </a:p>
        </p:txBody>
      </p:sp>
      <p:sp>
        <p:nvSpPr>
          <p:cNvPr id="2" name="Date Placeholder 1"/>
          <p:cNvSpPr>
            <a:spLocks noGrp="1"/>
          </p:cNvSpPr>
          <p:nvPr>
            <p:ph type="dt" sz="half" idx="10"/>
          </p:nvPr>
        </p:nvSpPr>
        <p:spPr/>
        <p:txBody>
          <a:bodyPr/>
          <a:lstStyle/>
          <a:p>
            <a:fld id="{ADAFC1F5-18C7-4B50-9314-6EEC942A3BAD}"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77</a:t>
            </a:fld>
            <a:endParaRPr lang="en-US"/>
          </a:p>
        </p:txBody>
      </p:sp>
      <p:sp>
        <p:nvSpPr>
          <p:cNvPr id="78868" name="Text Box 47"/>
          <p:cNvSpPr txBox="1">
            <a:spLocks noChangeArrowheads="1"/>
          </p:cNvSpPr>
          <p:nvPr/>
        </p:nvSpPr>
        <p:spPr bwMode="auto">
          <a:xfrm>
            <a:off x="5029200" y="1524000"/>
            <a:ext cx="2362200"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800" i="1"/>
              <a:t>V</a:t>
            </a:r>
            <a:r>
              <a:rPr lang="en-US" sz="2800" i="1" baseline="-25000"/>
              <a:t>F</a:t>
            </a:r>
          </a:p>
        </p:txBody>
      </p:sp>
      <p:grpSp>
        <p:nvGrpSpPr>
          <p:cNvPr id="78869" name="Group 48"/>
          <p:cNvGrpSpPr>
            <a:grpSpLocks/>
          </p:cNvGrpSpPr>
          <p:nvPr/>
        </p:nvGrpSpPr>
        <p:grpSpPr bwMode="auto">
          <a:xfrm>
            <a:off x="4114800" y="1981200"/>
            <a:ext cx="457200" cy="457200"/>
            <a:chOff x="2592" y="1104"/>
            <a:chExt cx="576" cy="576"/>
          </a:xfrm>
        </p:grpSpPr>
        <p:sp>
          <p:nvSpPr>
            <p:cNvPr id="79021" name="Oval 49"/>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2" name="Line 50"/>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23" name="Line 51"/>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24" name="Line 52"/>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70" name="Group 53"/>
          <p:cNvGrpSpPr>
            <a:grpSpLocks/>
          </p:cNvGrpSpPr>
          <p:nvPr/>
        </p:nvGrpSpPr>
        <p:grpSpPr bwMode="auto">
          <a:xfrm>
            <a:off x="4114800" y="1828800"/>
            <a:ext cx="685800" cy="685800"/>
            <a:chOff x="2592" y="1104"/>
            <a:chExt cx="576" cy="576"/>
          </a:xfrm>
        </p:grpSpPr>
        <p:sp>
          <p:nvSpPr>
            <p:cNvPr id="79017" name="Oval 54"/>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8" name="Line 55"/>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19" name="Line 56"/>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20" name="Line 57"/>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71" name="Group 58"/>
          <p:cNvGrpSpPr>
            <a:grpSpLocks/>
          </p:cNvGrpSpPr>
          <p:nvPr/>
        </p:nvGrpSpPr>
        <p:grpSpPr bwMode="auto">
          <a:xfrm>
            <a:off x="4114800" y="1752600"/>
            <a:ext cx="914400" cy="914400"/>
            <a:chOff x="2592" y="1104"/>
            <a:chExt cx="576" cy="576"/>
          </a:xfrm>
        </p:grpSpPr>
        <p:sp>
          <p:nvSpPr>
            <p:cNvPr id="79013" name="Oval 59"/>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4" name="Line 60"/>
            <p:cNvSpPr>
              <a:spLocks noChangeShapeType="1"/>
            </p:cNvSpPr>
            <p:nvPr/>
          </p:nvSpPr>
          <p:spPr bwMode="auto">
            <a:xfrm>
              <a:off x="2784"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15" name="Line 61"/>
            <p:cNvSpPr>
              <a:spLocks noChangeShapeType="1"/>
            </p:cNvSpPr>
            <p:nvPr/>
          </p:nvSpPr>
          <p:spPr bwMode="auto">
            <a:xfrm>
              <a:off x="2688" y="1392"/>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16" name="Line 62"/>
            <p:cNvSpPr>
              <a:spLocks noChangeShapeType="1"/>
            </p:cNvSpPr>
            <p:nvPr/>
          </p:nvSpPr>
          <p:spPr bwMode="auto">
            <a:xfrm>
              <a:off x="2976"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72" name="Group 63"/>
          <p:cNvGrpSpPr>
            <a:grpSpLocks/>
          </p:cNvGrpSpPr>
          <p:nvPr/>
        </p:nvGrpSpPr>
        <p:grpSpPr bwMode="auto">
          <a:xfrm>
            <a:off x="3048000" y="4114800"/>
            <a:ext cx="304800" cy="304800"/>
            <a:chOff x="1728" y="2256"/>
            <a:chExt cx="192" cy="192"/>
          </a:xfrm>
        </p:grpSpPr>
        <p:grpSp>
          <p:nvGrpSpPr>
            <p:cNvPr id="79009" name="Group 64"/>
            <p:cNvGrpSpPr>
              <a:grpSpLocks/>
            </p:cNvGrpSpPr>
            <p:nvPr/>
          </p:nvGrpSpPr>
          <p:grpSpPr bwMode="auto">
            <a:xfrm>
              <a:off x="1728" y="2256"/>
              <a:ext cx="192" cy="192"/>
              <a:chOff x="576" y="2160"/>
              <a:chExt cx="192" cy="192"/>
            </a:xfrm>
          </p:grpSpPr>
          <p:sp>
            <p:nvSpPr>
              <p:cNvPr id="79011" name="Oval 6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2" name="Line 6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010" name="Line 6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407" name="Group 71"/>
          <p:cNvGrpSpPr>
            <a:grpSpLocks/>
          </p:cNvGrpSpPr>
          <p:nvPr/>
        </p:nvGrpSpPr>
        <p:grpSpPr bwMode="auto">
          <a:xfrm>
            <a:off x="3962400" y="4495800"/>
            <a:ext cx="304800" cy="304800"/>
            <a:chOff x="1728" y="2256"/>
            <a:chExt cx="192" cy="192"/>
          </a:xfrm>
        </p:grpSpPr>
        <p:grpSp>
          <p:nvGrpSpPr>
            <p:cNvPr id="79005" name="Group 72"/>
            <p:cNvGrpSpPr>
              <a:grpSpLocks/>
            </p:cNvGrpSpPr>
            <p:nvPr/>
          </p:nvGrpSpPr>
          <p:grpSpPr bwMode="auto">
            <a:xfrm>
              <a:off x="1728" y="2256"/>
              <a:ext cx="192" cy="192"/>
              <a:chOff x="576" y="2160"/>
              <a:chExt cx="192" cy="192"/>
            </a:xfrm>
          </p:grpSpPr>
          <p:sp>
            <p:nvSpPr>
              <p:cNvPr id="79007" name="Oval 7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8" name="Line 7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006" name="Line 7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74" name="Group 76"/>
          <p:cNvGrpSpPr>
            <a:grpSpLocks/>
          </p:cNvGrpSpPr>
          <p:nvPr/>
        </p:nvGrpSpPr>
        <p:grpSpPr bwMode="auto">
          <a:xfrm>
            <a:off x="3733800" y="4572000"/>
            <a:ext cx="152400" cy="152400"/>
            <a:chOff x="576" y="2160"/>
            <a:chExt cx="192" cy="192"/>
          </a:xfrm>
        </p:grpSpPr>
        <p:sp>
          <p:nvSpPr>
            <p:cNvPr id="79003" name="Oval 7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4" name="Line 7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75" name="Group 79"/>
          <p:cNvGrpSpPr>
            <a:grpSpLocks/>
          </p:cNvGrpSpPr>
          <p:nvPr/>
        </p:nvGrpSpPr>
        <p:grpSpPr bwMode="auto">
          <a:xfrm>
            <a:off x="3352800" y="4495800"/>
            <a:ext cx="304800" cy="304800"/>
            <a:chOff x="1728" y="2256"/>
            <a:chExt cx="192" cy="192"/>
          </a:xfrm>
        </p:grpSpPr>
        <p:grpSp>
          <p:nvGrpSpPr>
            <p:cNvPr id="78999" name="Group 80"/>
            <p:cNvGrpSpPr>
              <a:grpSpLocks/>
            </p:cNvGrpSpPr>
            <p:nvPr/>
          </p:nvGrpSpPr>
          <p:grpSpPr bwMode="auto">
            <a:xfrm>
              <a:off x="1728" y="2256"/>
              <a:ext cx="192" cy="192"/>
              <a:chOff x="576" y="2160"/>
              <a:chExt cx="192" cy="192"/>
            </a:xfrm>
          </p:grpSpPr>
          <p:sp>
            <p:nvSpPr>
              <p:cNvPr id="79001" name="Oval 8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2" name="Line 8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000" name="Line 8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423" name="Group 87"/>
          <p:cNvGrpSpPr>
            <a:grpSpLocks/>
          </p:cNvGrpSpPr>
          <p:nvPr/>
        </p:nvGrpSpPr>
        <p:grpSpPr bwMode="auto">
          <a:xfrm>
            <a:off x="3657600" y="4876800"/>
            <a:ext cx="304800" cy="304800"/>
            <a:chOff x="1728" y="2256"/>
            <a:chExt cx="192" cy="192"/>
          </a:xfrm>
        </p:grpSpPr>
        <p:grpSp>
          <p:nvGrpSpPr>
            <p:cNvPr id="78995" name="Group 88"/>
            <p:cNvGrpSpPr>
              <a:grpSpLocks/>
            </p:cNvGrpSpPr>
            <p:nvPr/>
          </p:nvGrpSpPr>
          <p:grpSpPr bwMode="auto">
            <a:xfrm>
              <a:off x="1728" y="2256"/>
              <a:ext cx="192" cy="192"/>
              <a:chOff x="576" y="2160"/>
              <a:chExt cx="192" cy="192"/>
            </a:xfrm>
          </p:grpSpPr>
          <p:sp>
            <p:nvSpPr>
              <p:cNvPr id="78997" name="Oval 8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8" name="Line 9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96" name="Line 9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77" name="Group 92"/>
          <p:cNvGrpSpPr>
            <a:grpSpLocks/>
          </p:cNvGrpSpPr>
          <p:nvPr/>
        </p:nvGrpSpPr>
        <p:grpSpPr bwMode="auto">
          <a:xfrm>
            <a:off x="4038600" y="4953000"/>
            <a:ext cx="152400" cy="152400"/>
            <a:chOff x="576" y="2160"/>
            <a:chExt cx="192" cy="192"/>
          </a:xfrm>
        </p:grpSpPr>
        <p:sp>
          <p:nvSpPr>
            <p:cNvPr id="78993" name="Oval 9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4" name="Line 9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78" name="Group 95"/>
          <p:cNvGrpSpPr>
            <a:grpSpLocks/>
          </p:cNvGrpSpPr>
          <p:nvPr/>
        </p:nvGrpSpPr>
        <p:grpSpPr bwMode="auto">
          <a:xfrm>
            <a:off x="3048000" y="4876800"/>
            <a:ext cx="304800" cy="304800"/>
            <a:chOff x="1728" y="2256"/>
            <a:chExt cx="192" cy="192"/>
          </a:xfrm>
        </p:grpSpPr>
        <p:grpSp>
          <p:nvGrpSpPr>
            <p:cNvPr id="78989" name="Group 96"/>
            <p:cNvGrpSpPr>
              <a:grpSpLocks/>
            </p:cNvGrpSpPr>
            <p:nvPr/>
          </p:nvGrpSpPr>
          <p:grpSpPr bwMode="auto">
            <a:xfrm>
              <a:off x="1728" y="2256"/>
              <a:ext cx="192" cy="192"/>
              <a:chOff x="576" y="2160"/>
              <a:chExt cx="192" cy="192"/>
            </a:xfrm>
          </p:grpSpPr>
          <p:sp>
            <p:nvSpPr>
              <p:cNvPr id="78991" name="Oval 9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2" name="Line 9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90" name="Line 9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439" name="Group 103"/>
          <p:cNvGrpSpPr>
            <a:grpSpLocks/>
          </p:cNvGrpSpPr>
          <p:nvPr/>
        </p:nvGrpSpPr>
        <p:grpSpPr bwMode="auto">
          <a:xfrm>
            <a:off x="3962400" y="5257800"/>
            <a:ext cx="304800" cy="304800"/>
            <a:chOff x="1728" y="2256"/>
            <a:chExt cx="192" cy="192"/>
          </a:xfrm>
        </p:grpSpPr>
        <p:grpSp>
          <p:nvGrpSpPr>
            <p:cNvPr id="78985" name="Group 104"/>
            <p:cNvGrpSpPr>
              <a:grpSpLocks/>
            </p:cNvGrpSpPr>
            <p:nvPr/>
          </p:nvGrpSpPr>
          <p:grpSpPr bwMode="auto">
            <a:xfrm>
              <a:off x="1728" y="2256"/>
              <a:ext cx="192" cy="192"/>
              <a:chOff x="576" y="2160"/>
              <a:chExt cx="192" cy="192"/>
            </a:xfrm>
          </p:grpSpPr>
          <p:sp>
            <p:nvSpPr>
              <p:cNvPr id="78987" name="Oval 10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88" name="Line 10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86" name="Line 10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80" name="Group 111"/>
          <p:cNvGrpSpPr>
            <a:grpSpLocks/>
          </p:cNvGrpSpPr>
          <p:nvPr/>
        </p:nvGrpSpPr>
        <p:grpSpPr bwMode="auto">
          <a:xfrm>
            <a:off x="3352800" y="5257800"/>
            <a:ext cx="304800" cy="304800"/>
            <a:chOff x="1728" y="2256"/>
            <a:chExt cx="192" cy="192"/>
          </a:xfrm>
        </p:grpSpPr>
        <p:grpSp>
          <p:nvGrpSpPr>
            <p:cNvPr id="78981" name="Group 112"/>
            <p:cNvGrpSpPr>
              <a:grpSpLocks/>
            </p:cNvGrpSpPr>
            <p:nvPr/>
          </p:nvGrpSpPr>
          <p:grpSpPr bwMode="auto">
            <a:xfrm>
              <a:off x="1728" y="2256"/>
              <a:ext cx="192" cy="192"/>
              <a:chOff x="576" y="2160"/>
              <a:chExt cx="192" cy="192"/>
            </a:xfrm>
          </p:grpSpPr>
          <p:sp>
            <p:nvSpPr>
              <p:cNvPr id="78983" name="Oval 11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84" name="Line 11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82" name="Line 11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81" name="Group 116"/>
          <p:cNvGrpSpPr>
            <a:grpSpLocks/>
          </p:cNvGrpSpPr>
          <p:nvPr/>
        </p:nvGrpSpPr>
        <p:grpSpPr bwMode="auto">
          <a:xfrm>
            <a:off x="3124200" y="5334000"/>
            <a:ext cx="152400" cy="152400"/>
            <a:chOff x="576" y="2160"/>
            <a:chExt cx="192" cy="192"/>
          </a:xfrm>
        </p:grpSpPr>
        <p:sp>
          <p:nvSpPr>
            <p:cNvPr id="78979" name="Oval 11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80" name="Line 11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82" name="Group 119"/>
          <p:cNvGrpSpPr>
            <a:grpSpLocks/>
          </p:cNvGrpSpPr>
          <p:nvPr/>
        </p:nvGrpSpPr>
        <p:grpSpPr bwMode="auto">
          <a:xfrm>
            <a:off x="5486400" y="4114800"/>
            <a:ext cx="304800" cy="304800"/>
            <a:chOff x="576" y="2160"/>
            <a:chExt cx="192" cy="192"/>
          </a:xfrm>
        </p:grpSpPr>
        <p:sp>
          <p:nvSpPr>
            <p:cNvPr id="78977" name="Oval 12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78" name="Line 12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83" name="Group 122"/>
          <p:cNvGrpSpPr>
            <a:grpSpLocks/>
          </p:cNvGrpSpPr>
          <p:nvPr/>
        </p:nvGrpSpPr>
        <p:grpSpPr bwMode="auto">
          <a:xfrm>
            <a:off x="5867400" y="4191000"/>
            <a:ext cx="152400" cy="152400"/>
            <a:chOff x="1728" y="2256"/>
            <a:chExt cx="192" cy="192"/>
          </a:xfrm>
        </p:grpSpPr>
        <p:grpSp>
          <p:nvGrpSpPr>
            <p:cNvPr id="78973" name="Group 123"/>
            <p:cNvGrpSpPr>
              <a:grpSpLocks/>
            </p:cNvGrpSpPr>
            <p:nvPr/>
          </p:nvGrpSpPr>
          <p:grpSpPr bwMode="auto">
            <a:xfrm>
              <a:off x="1728" y="2256"/>
              <a:ext cx="192" cy="192"/>
              <a:chOff x="576" y="2160"/>
              <a:chExt cx="192" cy="192"/>
            </a:xfrm>
          </p:grpSpPr>
          <p:sp>
            <p:nvSpPr>
              <p:cNvPr id="78975" name="Oval 12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76" name="Line 12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74" name="Line 12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463" name="Group 127"/>
          <p:cNvGrpSpPr>
            <a:grpSpLocks/>
          </p:cNvGrpSpPr>
          <p:nvPr/>
        </p:nvGrpSpPr>
        <p:grpSpPr bwMode="auto">
          <a:xfrm>
            <a:off x="5181600" y="4495800"/>
            <a:ext cx="304800" cy="304800"/>
            <a:chOff x="576" y="2160"/>
            <a:chExt cx="192" cy="192"/>
          </a:xfrm>
        </p:grpSpPr>
        <p:sp>
          <p:nvSpPr>
            <p:cNvPr id="78971" name="Oval 12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72" name="Line 12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466" name="Group 130"/>
          <p:cNvGrpSpPr>
            <a:grpSpLocks/>
          </p:cNvGrpSpPr>
          <p:nvPr/>
        </p:nvGrpSpPr>
        <p:grpSpPr bwMode="auto">
          <a:xfrm>
            <a:off x="4953000" y="4191000"/>
            <a:ext cx="152400" cy="152400"/>
            <a:chOff x="1728" y="2256"/>
            <a:chExt cx="192" cy="192"/>
          </a:xfrm>
        </p:grpSpPr>
        <p:grpSp>
          <p:nvGrpSpPr>
            <p:cNvPr id="78967" name="Group 131"/>
            <p:cNvGrpSpPr>
              <a:grpSpLocks/>
            </p:cNvGrpSpPr>
            <p:nvPr/>
          </p:nvGrpSpPr>
          <p:grpSpPr bwMode="auto">
            <a:xfrm>
              <a:off x="1728" y="2256"/>
              <a:ext cx="192" cy="192"/>
              <a:chOff x="576" y="2160"/>
              <a:chExt cx="192" cy="192"/>
            </a:xfrm>
          </p:grpSpPr>
          <p:sp>
            <p:nvSpPr>
              <p:cNvPr id="78969" name="Oval 13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70" name="Line 13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68" name="Line 13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86" name="Group 135"/>
          <p:cNvGrpSpPr>
            <a:grpSpLocks/>
          </p:cNvGrpSpPr>
          <p:nvPr/>
        </p:nvGrpSpPr>
        <p:grpSpPr bwMode="auto">
          <a:xfrm>
            <a:off x="5791200" y="4495800"/>
            <a:ext cx="304800" cy="304800"/>
            <a:chOff x="576" y="2160"/>
            <a:chExt cx="192" cy="192"/>
          </a:xfrm>
        </p:grpSpPr>
        <p:sp>
          <p:nvSpPr>
            <p:cNvPr id="78965" name="Oval 13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66" name="Line 13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479" name="Group 143"/>
          <p:cNvGrpSpPr>
            <a:grpSpLocks/>
          </p:cNvGrpSpPr>
          <p:nvPr/>
        </p:nvGrpSpPr>
        <p:grpSpPr bwMode="auto">
          <a:xfrm>
            <a:off x="4876800" y="4876800"/>
            <a:ext cx="304800" cy="304800"/>
            <a:chOff x="576" y="2160"/>
            <a:chExt cx="192" cy="192"/>
          </a:xfrm>
        </p:grpSpPr>
        <p:sp>
          <p:nvSpPr>
            <p:cNvPr id="78963" name="Oval 14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64" name="Line 14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88" name="Group 151"/>
          <p:cNvGrpSpPr>
            <a:grpSpLocks/>
          </p:cNvGrpSpPr>
          <p:nvPr/>
        </p:nvGrpSpPr>
        <p:grpSpPr bwMode="auto">
          <a:xfrm>
            <a:off x="5486400" y="4876800"/>
            <a:ext cx="304800" cy="304800"/>
            <a:chOff x="576" y="2160"/>
            <a:chExt cx="192" cy="192"/>
          </a:xfrm>
        </p:grpSpPr>
        <p:sp>
          <p:nvSpPr>
            <p:cNvPr id="78961" name="Oval 15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62" name="Line 15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89" name="Group 154"/>
          <p:cNvGrpSpPr>
            <a:grpSpLocks/>
          </p:cNvGrpSpPr>
          <p:nvPr/>
        </p:nvGrpSpPr>
        <p:grpSpPr bwMode="auto">
          <a:xfrm>
            <a:off x="5867400" y="4953000"/>
            <a:ext cx="152400" cy="152400"/>
            <a:chOff x="1728" y="2256"/>
            <a:chExt cx="192" cy="192"/>
          </a:xfrm>
        </p:grpSpPr>
        <p:grpSp>
          <p:nvGrpSpPr>
            <p:cNvPr id="78957" name="Group 155"/>
            <p:cNvGrpSpPr>
              <a:grpSpLocks/>
            </p:cNvGrpSpPr>
            <p:nvPr/>
          </p:nvGrpSpPr>
          <p:grpSpPr bwMode="auto">
            <a:xfrm>
              <a:off x="1728" y="2256"/>
              <a:ext cx="192" cy="192"/>
              <a:chOff x="576" y="2160"/>
              <a:chExt cx="192" cy="192"/>
            </a:xfrm>
          </p:grpSpPr>
          <p:sp>
            <p:nvSpPr>
              <p:cNvPr id="78959" name="Oval 15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60" name="Line 15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58" name="Line 15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495" name="Group 159"/>
          <p:cNvGrpSpPr>
            <a:grpSpLocks/>
          </p:cNvGrpSpPr>
          <p:nvPr/>
        </p:nvGrpSpPr>
        <p:grpSpPr bwMode="auto">
          <a:xfrm>
            <a:off x="5181600" y="5257800"/>
            <a:ext cx="304800" cy="304800"/>
            <a:chOff x="576" y="2160"/>
            <a:chExt cx="192" cy="192"/>
          </a:xfrm>
        </p:grpSpPr>
        <p:sp>
          <p:nvSpPr>
            <p:cNvPr id="78955" name="Oval 16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56" name="Line 16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1" name="Group 167"/>
          <p:cNvGrpSpPr>
            <a:grpSpLocks/>
          </p:cNvGrpSpPr>
          <p:nvPr/>
        </p:nvGrpSpPr>
        <p:grpSpPr bwMode="auto">
          <a:xfrm>
            <a:off x="5791200" y="5257800"/>
            <a:ext cx="304800" cy="304800"/>
            <a:chOff x="576" y="2160"/>
            <a:chExt cx="192" cy="192"/>
          </a:xfrm>
        </p:grpSpPr>
        <p:sp>
          <p:nvSpPr>
            <p:cNvPr id="78953" name="Oval 16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54" name="Line 16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2" name="Group 170"/>
          <p:cNvGrpSpPr>
            <a:grpSpLocks/>
          </p:cNvGrpSpPr>
          <p:nvPr/>
        </p:nvGrpSpPr>
        <p:grpSpPr bwMode="auto">
          <a:xfrm>
            <a:off x="5562600" y="5334000"/>
            <a:ext cx="152400" cy="152400"/>
            <a:chOff x="1728" y="2256"/>
            <a:chExt cx="192" cy="192"/>
          </a:xfrm>
        </p:grpSpPr>
        <p:grpSp>
          <p:nvGrpSpPr>
            <p:cNvPr id="78949" name="Group 171"/>
            <p:cNvGrpSpPr>
              <a:grpSpLocks/>
            </p:cNvGrpSpPr>
            <p:nvPr/>
          </p:nvGrpSpPr>
          <p:grpSpPr bwMode="auto">
            <a:xfrm>
              <a:off x="1728" y="2256"/>
              <a:ext cx="192" cy="192"/>
              <a:chOff x="576" y="2160"/>
              <a:chExt cx="192" cy="192"/>
            </a:xfrm>
          </p:grpSpPr>
          <p:sp>
            <p:nvSpPr>
              <p:cNvPr id="78951" name="Oval 17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52" name="Line 17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50" name="Line 17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3" name="Group 183"/>
          <p:cNvGrpSpPr>
            <a:grpSpLocks/>
          </p:cNvGrpSpPr>
          <p:nvPr/>
        </p:nvGrpSpPr>
        <p:grpSpPr bwMode="auto">
          <a:xfrm>
            <a:off x="2743200" y="4495800"/>
            <a:ext cx="304800" cy="304800"/>
            <a:chOff x="1728" y="2256"/>
            <a:chExt cx="192" cy="192"/>
          </a:xfrm>
        </p:grpSpPr>
        <p:grpSp>
          <p:nvGrpSpPr>
            <p:cNvPr id="78945" name="Group 184"/>
            <p:cNvGrpSpPr>
              <a:grpSpLocks/>
            </p:cNvGrpSpPr>
            <p:nvPr/>
          </p:nvGrpSpPr>
          <p:grpSpPr bwMode="auto">
            <a:xfrm>
              <a:off x="1728" y="2256"/>
              <a:ext cx="192" cy="192"/>
              <a:chOff x="576" y="2160"/>
              <a:chExt cx="192" cy="192"/>
            </a:xfrm>
          </p:grpSpPr>
          <p:sp>
            <p:nvSpPr>
              <p:cNvPr id="78947" name="Oval 18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8" name="Line 18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46" name="Line 187"/>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4" name="Group 196"/>
          <p:cNvGrpSpPr>
            <a:grpSpLocks/>
          </p:cNvGrpSpPr>
          <p:nvPr/>
        </p:nvGrpSpPr>
        <p:grpSpPr bwMode="auto">
          <a:xfrm>
            <a:off x="2819400" y="4953000"/>
            <a:ext cx="152400" cy="152400"/>
            <a:chOff x="576" y="2160"/>
            <a:chExt cx="192" cy="192"/>
          </a:xfrm>
        </p:grpSpPr>
        <p:sp>
          <p:nvSpPr>
            <p:cNvPr id="78943" name="Oval 19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4" name="Line 19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5" name="Group 199"/>
          <p:cNvGrpSpPr>
            <a:grpSpLocks/>
          </p:cNvGrpSpPr>
          <p:nvPr/>
        </p:nvGrpSpPr>
        <p:grpSpPr bwMode="auto">
          <a:xfrm>
            <a:off x="2743200" y="5257800"/>
            <a:ext cx="304800" cy="304800"/>
            <a:chOff x="1728" y="2256"/>
            <a:chExt cx="192" cy="192"/>
          </a:xfrm>
        </p:grpSpPr>
        <p:grpSp>
          <p:nvGrpSpPr>
            <p:cNvPr id="78939" name="Group 200"/>
            <p:cNvGrpSpPr>
              <a:grpSpLocks/>
            </p:cNvGrpSpPr>
            <p:nvPr/>
          </p:nvGrpSpPr>
          <p:grpSpPr bwMode="auto">
            <a:xfrm>
              <a:off x="1728" y="2256"/>
              <a:ext cx="192" cy="192"/>
              <a:chOff x="576" y="2160"/>
              <a:chExt cx="192" cy="192"/>
            </a:xfrm>
          </p:grpSpPr>
          <p:sp>
            <p:nvSpPr>
              <p:cNvPr id="78941" name="Oval 20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2" name="Line 20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40" name="Line 20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6" name="Group 223"/>
          <p:cNvGrpSpPr>
            <a:grpSpLocks/>
          </p:cNvGrpSpPr>
          <p:nvPr/>
        </p:nvGrpSpPr>
        <p:grpSpPr bwMode="auto">
          <a:xfrm>
            <a:off x="6096000" y="4114800"/>
            <a:ext cx="304800" cy="304800"/>
            <a:chOff x="576" y="2160"/>
            <a:chExt cx="192" cy="192"/>
          </a:xfrm>
        </p:grpSpPr>
        <p:sp>
          <p:nvSpPr>
            <p:cNvPr id="78937" name="Oval 22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8" name="Line 22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7" name="Group 231"/>
          <p:cNvGrpSpPr>
            <a:grpSpLocks/>
          </p:cNvGrpSpPr>
          <p:nvPr/>
        </p:nvGrpSpPr>
        <p:grpSpPr bwMode="auto">
          <a:xfrm>
            <a:off x="6096000" y="4876800"/>
            <a:ext cx="304800" cy="304800"/>
            <a:chOff x="576" y="2160"/>
            <a:chExt cx="192" cy="192"/>
          </a:xfrm>
        </p:grpSpPr>
        <p:sp>
          <p:nvSpPr>
            <p:cNvPr id="78935" name="Oval 23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6" name="Line 23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8" name="Group 234"/>
          <p:cNvGrpSpPr>
            <a:grpSpLocks/>
          </p:cNvGrpSpPr>
          <p:nvPr/>
        </p:nvGrpSpPr>
        <p:grpSpPr bwMode="auto">
          <a:xfrm>
            <a:off x="6172200" y="5334000"/>
            <a:ext cx="152400" cy="152400"/>
            <a:chOff x="1728" y="2256"/>
            <a:chExt cx="192" cy="192"/>
          </a:xfrm>
        </p:grpSpPr>
        <p:grpSp>
          <p:nvGrpSpPr>
            <p:cNvPr id="78931" name="Group 235"/>
            <p:cNvGrpSpPr>
              <a:grpSpLocks/>
            </p:cNvGrpSpPr>
            <p:nvPr/>
          </p:nvGrpSpPr>
          <p:grpSpPr bwMode="auto">
            <a:xfrm>
              <a:off x="1728" y="2256"/>
              <a:ext cx="192" cy="192"/>
              <a:chOff x="576" y="2160"/>
              <a:chExt cx="192" cy="192"/>
            </a:xfrm>
          </p:grpSpPr>
          <p:sp>
            <p:nvSpPr>
              <p:cNvPr id="78933" name="Oval 23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4" name="Line 23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32" name="Line 23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575" name="Group 239"/>
          <p:cNvGrpSpPr>
            <a:grpSpLocks/>
          </p:cNvGrpSpPr>
          <p:nvPr/>
        </p:nvGrpSpPr>
        <p:grpSpPr bwMode="auto">
          <a:xfrm>
            <a:off x="4038600" y="4572000"/>
            <a:ext cx="152400" cy="152400"/>
            <a:chOff x="576" y="2160"/>
            <a:chExt cx="192" cy="192"/>
          </a:xfrm>
        </p:grpSpPr>
        <p:sp>
          <p:nvSpPr>
            <p:cNvPr id="78929" name="Oval 24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0" name="Line 24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578" name="Group 242"/>
          <p:cNvGrpSpPr>
            <a:grpSpLocks/>
          </p:cNvGrpSpPr>
          <p:nvPr/>
        </p:nvGrpSpPr>
        <p:grpSpPr bwMode="auto">
          <a:xfrm>
            <a:off x="4038600" y="5334000"/>
            <a:ext cx="152400" cy="152400"/>
            <a:chOff x="576" y="2160"/>
            <a:chExt cx="192" cy="192"/>
          </a:xfrm>
        </p:grpSpPr>
        <p:sp>
          <p:nvSpPr>
            <p:cNvPr id="78927" name="Oval 24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28" name="Line 24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901" name="Group 245"/>
          <p:cNvGrpSpPr>
            <a:grpSpLocks/>
          </p:cNvGrpSpPr>
          <p:nvPr/>
        </p:nvGrpSpPr>
        <p:grpSpPr bwMode="auto">
          <a:xfrm>
            <a:off x="4953000" y="4572000"/>
            <a:ext cx="152400" cy="152400"/>
            <a:chOff x="1728" y="2256"/>
            <a:chExt cx="192" cy="192"/>
          </a:xfrm>
        </p:grpSpPr>
        <p:grpSp>
          <p:nvGrpSpPr>
            <p:cNvPr id="78923" name="Group 246"/>
            <p:cNvGrpSpPr>
              <a:grpSpLocks/>
            </p:cNvGrpSpPr>
            <p:nvPr/>
          </p:nvGrpSpPr>
          <p:grpSpPr bwMode="auto">
            <a:xfrm>
              <a:off x="1728" y="2256"/>
              <a:ext cx="192" cy="192"/>
              <a:chOff x="576" y="2160"/>
              <a:chExt cx="192" cy="192"/>
            </a:xfrm>
          </p:grpSpPr>
          <p:sp>
            <p:nvSpPr>
              <p:cNvPr id="78925" name="Oval 24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26" name="Line 24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24" name="Line 249"/>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586" name="Group 250"/>
          <p:cNvGrpSpPr>
            <a:grpSpLocks/>
          </p:cNvGrpSpPr>
          <p:nvPr/>
        </p:nvGrpSpPr>
        <p:grpSpPr bwMode="auto">
          <a:xfrm>
            <a:off x="4953000" y="4953000"/>
            <a:ext cx="152400" cy="152400"/>
            <a:chOff x="1728" y="2256"/>
            <a:chExt cx="192" cy="192"/>
          </a:xfrm>
        </p:grpSpPr>
        <p:grpSp>
          <p:nvGrpSpPr>
            <p:cNvPr id="78919" name="Group 251"/>
            <p:cNvGrpSpPr>
              <a:grpSpLocks/>
            </p:cNvGrpSpPr>
            <p:nvPr/>
          </p:nvGrpSpPr>
          <p:grpSpPr bwMode="auto">
            <a:xfrm>
              <a:off x="1728" y="2256"/>
              <a:ext cx="192" cy="192"/>
              <a:chOff x="576" y="2160"/>
              <a:chExt cx="192" cy="192"/>
            </a:xfrm>
          </p:grpSpPr>
          <p:sp>
            <p:nvSpPr>
              <p:cNvPr id="78921" name="Oval 25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22" name="Line 25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20" name="Line 25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591" name="Group 255"/>
          <p:cNvGrpSpPr>
            <a:grpSpLocks/>
          </p:cNvGrpSpPr>
          <p:nvPr/>
        </p:nvGrpSpPr>
        <p:grpSpPr bwMode="auto">
          <a:xfrm>
            <a:off x="3733800" y="4191000"/>
            <a:ext cx="152400" cy="152400"/>
            <a:chOff x="576" y="2160"/>
            <a:chExt cx="192" cy="192"/>
          </a:xfrm>
        </p:grpSpPr>
        <p:sp>
          <p:nvSpPr>
            <p:cNvPr id="78917" name="Oval 25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18" name="Line 25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594" name="Group 258"/>
          <p:cNvGrpSpPr>
            <a:grpSpLocks/>
          </p:cNvGrpSpPr>
          <p:nvPr/>
        </p:nvGrpSpPr>
        <p:grpSpPr bwMode="auto">
          <a:xfrm>
            <a:off x="3733800" y="4953000"/>
            <a:ext cx="152400" cy="152400"/>
            <a:chOff x="576" y="2160"/>
            <a:chExt cx="192" cy="192"/>
          </a:xfrm>
        </p:grpSpPr>
        <p:sp>
          <p:nvSpPr>
            <p:cNvPr id="78915" name="Oval 25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16" name="Line 26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597" name="Group 261"/>
          <p:cNvGrpSpPr>
            <a:grpSpLocks/>
          </p:cNvGrpSpPr>
          <p:nvPr/>
        </p:nvGrpSpPr>
        <p:grpSpPr bwMode="auto">
          <a:xfrm>
            <a:off x="5257800" y="4572000"/>
            <a:ext cx="152400" cy="152400"/>
            <a:chOff x="1728" y="2256"/>
            <a:chExt cx="192" cy="192"/>
          </a:xfrm>
        </p:grpSpPr>
        <p:grpSp>
          <p:nvGrpSpPr>
            <p:cNvPr id="78911" name="Group 262"/>
            <p:cNvGrpSpPr>
              <a:grpSpLocks/>
            </p:cNvGrpSpPr>
            <p:nvPr/>
          </p:nvGrpSpPr>
          <p:grpSpPr bwMode="auto">
            <a:xfrm>
              <a:off x="1728" y="2256"/>
              <a:ext cx="192" cy="192"/>
              <a:chOff x="576" y="2160"/>
              <a:chExt cx="192" cy="192"/>
            </a:xfrm>
          </p:grpSpPr>
          <p:sp>
            <p:nvSpPr>
              <p:cNvPr id="78913" name="Oval 26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14" name="Line 26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12" name="Line 26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18602" name="Group 266"/>
          <p:cNvGrpSpPr>
            <a:grpSpLocks/>
          </p:cNvGrpSpPr>
          <p:nvPr/>
        </p:nvGrpSpPr>
        <p:grpSpPr bwMode="auto">
          <a:xfrm>
            <a:off x="5257800" y="5334000"/>
            <a:ext cx="152400" cy="152400"/>
            <a:chOff x="1728" y="2256"/>
            <a:chExt cx="192" cy="192"/>
          </a:xfrm>
        </p:grpSpPr>
        <p:grpSp>
          <p:nvGrpSpPr>
            <p:cNvPr id="78907" name="Group 267"/>
            <p:cNvGrpSpPr>
              <a:grpSpLocks/>
            </p:cNvGrpSpPr>
            <p:nvPr/>
          </p:nvGrpSpPr>
          <p:grpSpPr bwMode="auto">
            <a:xfrm>
              <a:off x="1728" y="2256"/>
              <a:ext cx="192" cy="192"/>
              <a:chOff x="576" y="2160"/>
              <a:chExt cx="192" cy="192"/>
            </a:xfrm>
          </p:grpSpPr>
          <p:sp>
            <p:nvSpPr>
              <p:cNvPr id="78909" name="Oval 26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10" name="Line 26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908" name="Line 27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Footer Placeholder 3"/>
          <p:cNvSpPr>
            <a:spLocks noGrp="1"/>
          </p:cNvSpPr>
          <p:nvPr>
            <p:ph type="ftr" sz="quarter" idx="11"/>
          </p:nvPr>
        </p:nvSpPr>
        <p:spPr/>
        <p:txBody>
          <a:bodyPr/>
          <a:lstStyle/>
          <a:p>
            <a:r>
              <a:rPr lang="en-US" smtClean="0"/>
              <a:t>Lecture 03</a:t>
            </a:r>
            <a:endParaRPr lang="en-US"/>
          </a:p>
        </p:txBody>
      </p:sp>
      <p:sp>
        <p:nvSpPr>
          <p:cNvPr id="187" name="TextBox 186"/>
          <p:cNvSpPr txBox="1"/>
          <p:nvPr/>
        </p:nvSpPr>
        <p:spPr>
          <a:xfrm>
            <a:off x="1447800" y="5562600"/>
            <a:ext cx="888385" cy="400110"/>
          </a:xfrm>
          <a:prstGeom prst="rect">
            <a:avLst/>
          </a:prstGeom>
          <a:noFill/>
        </p:spPr>
        <p:txBody>
          <a:bodyPr wrap="none" rtlCol="0">
            <a:spAutoFit/>
          </a:bodyPr>
          <a:lstStyle/>
          <a:p>
            <a:r>
              <a:rPr lang="en-US" sz="2000" b="1" dirty="0" smtClean="0"/>
              <a:t>P-type</a:t>
            </a:r>
            <a:endParaRPr lang="en-US" sz="2000" b="1" dirty="0"/>
          </a:p>
        </p:txBody>
      </p:sp>
      <p:sp>
        <p:nvSpPr>
          <p:cNvPr id="188" name="TextBox 187"/>
          <p:cNvSpPr txBox="1"/>
          <p:nvPr/>
        </p:nvSpPr>
        <p:spPr>
          <a:xfrm>
            <a:off x="7016218" y="5542771"/>
            <a:ext cx="947695" cy="400110"/>
          </a:xfrm>
          <a:prstGeom prst="rect">
            <a:avLst/>
          </a:prstGeom>
          <a:noFill/>
        </p:spPr>
        <p:txBody>
          <a:bodyPr wrap="none" rtlCol="0">
            <a:spAutoFit/>
          </a:bodyPr>
          <a:lstStyle/>
          <a:p>
            <a:r>
              <a:rPr lang="en-US" sz="2000" b="1" dirty="0" smtClean="0"/>
              <a:t>N-type</a:t>
            </a:r>
            <a:endParaRPr lang="en-US" sz="2000" b="1" dirty="0"/>
          </a:p>
        </p:txBody>
      </p:sp>
    </p:spTree>
    <p:extLst>
      <p:ext uri="{BB962C8B-B14F-4D97-AF65-F5344CB8AC3E}">
        <p14:creationId xmlns:p14="http://schemas.microsoft.com/office/powerpoint/2010/main" val="4119266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 2.5746E-6 L 0.1 -0.05552 " pathEditMode="relative" rAng="0" ptsTypes="AA">
                                      <p:cBhvr>
                                        <p:cTn id="6" dur="1000" fill="hold"/>
                                        <p:tgtEl>
                                          <p:spTgt spid="2318407"/>
                                        </p:tgtEl>
                                        <p:attrNameLst>
                                          <p:attrName>ppt_x</p:attrName>
                                          <p:attrName>ppt_y</p:attrName>
                                        </p:attrNameLst>
                                      </p:cBhvr>
                                      <p:rCtr x="5000" y="-2776"/>
                                    </p:animMotion>
                                  </p:childTnLst>
                                </p:cTn>
                              </p:par>
                              <p:par>
                                <p:cTn id="7" presetID="63" presetClass="path" presetSubtype="0" accel="50000" decel="50000" fill="hold" nodeType="withEffect">
                                  <p:stCondLst>
                                    <p:cond delay="0"/>
                                  </p:stCondLst>
                                  <p:childTnLst>
                                    <p:animMotion origin="layout" path="M 0 -1.42956E-6 L 0.1 -0.05552 " pathEditMode="relative" rAng="0" ptsTypes="AA">
                                      <p:cBhvr>
                                        <p:cTn id="8" dur="1000" fill="hold"/>
                                        <p:tgtEl>
                                          <p:spTgt spid="2318439"/>
                                        </p:tgtEl>
                                        <p:attrNameLst>
                                          <p:attrName>ppt_x</p:attrName>
                                          <p:attrName>ppt_y</p:attrName>
                                        </p:attrNameLst>
                                      </p:cBhvr>
                                      <p:rCtr x="5000" y="-2776"/>
                                    </p:animMotion>
                                  </p:childTnLst>
                                </p:cTn>
                              </p:par>
                              <p:par>
                                <p:cTn id="9" presetID="35" presetClass="path" presetSubtype="0" accel="50000" decel="50000" fill="hold" nodeType="withEffect">
                                  <p:stCondLst>
                                    <p:cond delay="0"/>
                                  </p:stCondLst>
                                  <p:childTnLst>
                                    <p:animMotion origin="layout" path="M 0 -4.23317E-7 L -0.1 0.05552 " pathEditMode="relative" rAng="0" ptsTypes="AA">
                                      <p:cBhvr>
                                        <p:cTn id="10" dur="1000" fill="hold"/>
                                        <p:tgtEl>
                                          <p:spTgt spid="2318359"/>
                                        </p:tgtEl>
                                        <p:attrNameLst>
                                          <p:attrName>ppt_x</p:attrName>
                                          <p:attrName>ppt_y</p:attrName>
                                        </p:attrNameLst>
                                      </p:cBhvr>
                                      <p:rCtr x="-5000" y="2776"/>
                                    </p:animMotion>
                                  </p:childTnLst>
                                </p:cTn>
                              </p:par>
                              <p:par>
                                <p:cTn id="11" presetID="35" presetClass="path" presetSubtype="0" accel="50000" decel="50000" fill="hold" nodeType="withEffect">
                                  <p:stCondLst>
                                    <p:cond delay="0"/>
                                  </p:stCondLst>
                                  <p:childTnLst>
                                    <p:animMotion origin="layout" path="M 0 -4.42748E-6 L -0.1 0.05552 " pathEditMode="relative" rAng="0" ptsTypes="AA">
                                      <p:cBhvr>
                                        <p:cTn id="12" dur="1000" fill="hold"/>
                                        <p:tgtEl>
                                          <p:spTgt spid="2318479"/>
                                        </p:tgtEl>
                                        <p:attrNameLst>
                                          <p:attrName>ppt_x</p:attrName>
                                          <p:attrName>ppt_y</p:attrName>
                                        </p:attrNameLst>
                                      </p:cBhvr>
                                      <p:rCtr x="-5000" y="2776"/>
                                    </p:animMotion>
                                  </p:childTnLst>
                                </p:cTn>
                              </p:par>
                              <p:par>
                                <p:cTn id="13" presetID="10" presetClass="exit" presetSubtype="0" fill="hold" nodeType="withEffect">
                                  <p:stCondLst>
                                    <p:cond delay="0"/>
                                  </p:stCondLst>
                                  <p:childTnLst>
                                    <p:animEffect transition="out" filter="fade">
                                      <p:cBhvr>
                                        <p:cTn id="14" dur="2000"/>
                                        <p:tgtEl>
                                          <p:spTgt spid="2318407"/>
                                        </p:tgtEl>
                                      </p:cBhvr>
                                    </p:animEffect>
                                    <p:set>
                                      <p:cBhvr>
                                        <p:cTn id="15" dur="1" fill="hold">
                                          <p:stCondLst>
                                            <p:cond delay="1999"/>
                                          </p:stCondLst>
                                        </p:cTn>
                                        <p:tgtEl>
                                          <p:spTgt spid="231840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2318439"/>
                                        </p:tgtEl>
                                      </p:cBhvr>
                                    </p:animEffect>
                                    <p:set>
                                      <p:cBhvr>
                                        <p:cTn id="18" dur="1" fill="hold">
                                          <p:stCondLst>
                                            <p:cond delay="1999"/>
                                          </p:stCondLst>
                                        </p:cTn>
                                        <p:tgtEl>
                                          <p:spTgt spid="231843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2318479"/>
                                        </p:tgtEl>
                                      </p:cBhvr>
                                    </p:animEffect>
                                    <p:set>
                                      <p:cBhvr>
                                        <p:cTn id="21" dur="1" fill="hold">
                                          <p:stCondLst>
                                            <p:cond delay="1999"/>
                                          </p:stCondLst>
                                        </p:cTn>
                                        <p:tgtEl>
                                          <p:spTgt spid="231847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2318359"/>
                                        </p:tgtEl>
                                      </p:cBhvr>
                                    </p:animEffect>
                                    <p:set>
                                      <p:cBhvr>
                                        <p:cTn id="24" dur="1" fill="hold">
                                          <p:stCondLst>
                                            <p:cond delay="1999"/>
                                          </p:stCondLst>
                                        </p:cTn>
                                        <p:tgtEl>
                                          <p:spTgt spid="231835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318575"/>
                                        </p:tgtEl>
                                        <p:attrNameLst>
                                          <p:attrName>style.visibility</p:attrName>
                                        </p:attrNameLst>
                                      </p:cBhvr>
                                      <p:to>
                                        <p:strVal val="visible"/>
                                      </p:to>
                                    </p:set>
                                    <p:animEffect transition="in" filter="fade">
                                      <p:cBhvr>
                                        <p:cTn id="27" dur="1000"/>
                                        <p:tgtEl>
                                          <p:spTgt spid="2318575"/>
                                        </p:tgtEl>
                                      </p:cBhvr>
                                    </p:animEffect>
                                  </p:childTnLst>
                                </p:cTn>
                              </p:par>
                              <p:par>
                                <p:cTn id="28" presetID="10" presetClass="entr" presetSubtype="0" fill="hold" nodeType="withEffect">
                                  <p:stCondLst>
                                    <p:cond delay="0"/>
                                  </p:stCondLst>
                                  <p:childTnLst>
                                    <p:set>
                                      <p:cBhvr>
                                        <p:cTn id="29" dur="1" fill="hold">
                                          <p:stCondLst>
                                            <p:cond delay="0"/>
                                          </p:stCondLst>
                                        </p:cTn>
                                        <p:tgtEl>
                                          <p:spTgt spid="2318578"/>
                                        </p:tgtEl>
                                        <p:attrNameLst>
                                          <p:attrName>style.visibility</p:attrName>
                                        </p:attrNameLst>
                                      </p:cBhvr>
                                      <p:to>
                                        <p:strVal val="visible"/>
                                      </p:to>
                                    </p:set>
                                    <p:animEffect transition="in" filter="fade">
                                      <p:cBhvr>
                                        <p:cTn id="30" dur="1000"/>
                                        <p:tgtEl>
                                          <p:spTgt spid="2318578"/>
                                        </p:tgtEl>
                                      </p:cBhvr>
                                    </p:animEffect>
                                  </p:childTnLst>
                                </p:cTn>
                              </p:par>
                              <p:par>
                                <p:cTn id="31" presetID="10" presetClass="entr" presetSubtype="0" fill="hold" nodeType="withEffect">
                                  <p:stCondLst>
                                    <p:cond delay="0"/>
                                  </p:stCondLst>
                                  <p:childTnLst>
                                    <p:set>
                                      <p:cBhvr>
                                        <p:cTn id="32" dur="1" fill="hold">
                                          <p:stCondLst>
                                            <p:cond delay="0"/>
                                          </p:stCondLst>
                                        </p:cTn>
                                        <p:tgtEl>
                                          <p:spTgt spid="2318466"/>
                                        </p:tgtEl>
                                        <p:attrNameLst>
                                          <p:attrName>style.visibility</p:attrName>
                                        </p:attrNameLst>
                                      </p:cBhvr>
                                      <p:to>
                                        <p:strVal val="visible"/>
                                      </p:to>
                                    </p:set>
                                    <p:animEffect transition="in" filter="fade">
                                      <p:cBhvr>
                                        <p:cTn id="33" dur="1000"/>
                                        <p:tgtEl>
                                          <p:spTgt spid="2318466"/>
                                        </p:tgtEl>
                                      </p:cBhvr>
                                    </p:animEffect>
                                  </p:childTnLst>
                                </p:cTn>
                              </p:par>
                              <p:par>
                                <p:cTn id="34" presetID="10" presetClass="entr" presetSubtype="0" fill="hold" nodeType="withEffect">
                                  <p:stCondLst>
                                    <p:cond delay="0"/>
                                  </p:stCondLst>
                                  <p:childTnLst>
                                    <p:set>
                                      <p:cBhvr>
                                        <p:cTn id="35" dur="1" fill="hold">
                                          <p:stCondLst>
                                            <p:cond delay="0"/>
                                          </p:stCondLst>
                                        </p:cTn>
                                        <p:tgtEl>
                                          <p:spTgt spid="2318586"/>
                                        </p:tgtEl>
                                        <p:attrNameLst>
                                          <p:attrName>style.visibility</p:attrName>
                                        </p:attrNameLst>
                                      </p:cBhvr>
                                      <p:to>
                                        <p:strVal val="visible"/>
                                      </p:to>
                                    </p:set>
                                    <p:animEffect transition="in" filter="fade">
                                      <p:cBhvr>
                                        <p:cTn id="36" dur="1000"/>
                                        <p:tgtEl>
                                          <p:spTgt spid="2318586"/>
                                        </p:tgtEl>
                                      </p:cBhvr>
                                    </p:animEffect>
                                  </p:childTnLst>
                                </p:cTn>
                              </p:par>
                            </p:childTnLst>
                          </p:cTn>
                        </p:par>
                        <p:par>
                          <p:cTn id="37" fill="hold" nodeType="afterGroup">
                            <p:stCondLst>
                              <p:cond delay="2000"/>
                            </p:stCondLst>
                            <p:childTnLst>
                              <p:par>
                                <p:cTn id="38" presetID="63" presetClass="path" presetSubtype="0" accel="50000" decel="50000" fill="hold" nodeType="afterEffect">
                                  <p:stCondLst>
                                    <p:cond delay="0"/>
                                  </p:stCondLst>
                                  <p:childTnLst>
                                    <p:animMotion origin="layout" path="M 3.33333E-6 -4.23317E-7 L 0.16666 0.05552 " pathEditMode="relative" rAng="0" ptsTypes="AA">
                                      <p:cBhvr>
                                        <p:cTn id="39" dur="1000" fill="hold"/>
                                        <p:tgtEl>
                                          <p:spTgt spid="2318351"/>
                                        </p:tgtEl>
                                        <p:attrNameLst>
                                          <p:attrName>ppt_x</p:attrName>
                                          <p:attrName>ppt_y</p:attrName>
                                        </p:attrNameLst>
                                      </p:cBhvr>
                                      <p:rCtr x="8333" y="2776"/>
                                    </p:animMotion>
                                  </p:childTnLst>
                                </p:cTn>
                              </p:par>
                              <p:par>
                                <p:cTn id="40" presetID="63" presetClass="path" presetSubtype="0" accel="50000" decel="50000" fill="hold" nodeType="withEffect">
                                  <p:stCondLst>
                                    <p:cond delay="0"/>
                                  </p:stCondLst>
                                  <p:childTnLst>
                                    <p:animMotion origin="layout" path="M 3.33333E-6 -4.42748E-6 L 0.16666 0.05552 " pathEditMode="relative" rAng="0" ptsTypes="AA">
                                      <p:cBhvr>
                                        <p:cTn id="41" dur="1000" fill="hold"/>
                                        <p:tgtEl>
                                          <p:spTgt spid="2318423"/>
                                        </p:tgtEl>
                                        <p:attrNameLst>
                                          <p:attrName>ppt_x</p:attrName>
                                          <p:attrName>ppt_y</p:attrName>
                                        </p:attrNameLst>
                                      </p:cBhvr>
                                      <p:rCtr x="8333" y="2776"/>
                                    </p:animMotion>
                                  </p:childTnLst>
                                </p:cTn>
                              </p:par>
                              <p:par>
                                <p:cTn id="42" presetID="35" presetClass="path" presetSubtype="0" accel="50000" decel="50000" fill="hold" nodeType="withEffect">
                                  <p:stCondLst>
                                    <p:cond delay="0"/>
                                  </p:stCondLst>
                                  <p:childTnLst>
                                    <p:animMotion origin="layout" path="M -3.33333E-6 2.5746E-6 L -0.16666 -0.05552 " pathEditMode="relative" rAng="0" ptsTypes="AA">
                                      <p:cBhvr>
                                        <p:cTn id="43" dur="1000" fill="hold"/>
                                        <p:tgtEl>
                                          <p:spTgt spid="2318463"/>
                                        </p:tgtEl>
                                        <p:attrNameLst>
                                          <p:attrName>ppt_x</p:attrName>
                                          <p:attrName>ppt_y</p:attrName>
                                        </p:attrNameLst>
                                      </p:cBhvr>
                                      <p:rCtr x="-8333" y="-2776"/>
                                    </p:animMotion>
                                  </p:childTnLst>
                                </p:cTn>
                              </p:par>
                              <p:par>
                                <p:cTn id="44" presetID="35" presetClass="path" presetSubtype="0" accel="50000" decel="50000" fill="hold" nodeType="withEffect">
                                  <p:stCondLst>
                                    <p:cond delay="0"/>
                                  </p:stCondLst>
                                  <p:childTnLst>
                                    <p:animMotion origin="layout" path="M -3.33333E-6 -1.42956E-6 L -0.16666 -0.05552 " pathEditMode="relative" rAng="0" ptsTypes="AA">
                                      <p:cBhvr>
                                        <p:cTn id="45" dur="1000" fill="hold"/>
                                        <p:tgtEl>
                                          <p:spTgt spid="2318495"/>
                                        </p:tgtEl>
                                        <p:attrNameLst>
                                          <p:attrName>ppt_x</p:attrName>
                                          <p:attrName>ppt_y</p:attrName>
                                        </p:attrNameLst>
                                      </p:cBhvr>
                                      <p:rCtr x="-8333" y="-2776"/>
                                    </p:animMotion>
                                  </p:childTnLst>
                                </p:cTn>
                              </p:par>
                              <p:par>
                                <p:cTn id="46" presetID="10" presetClass="exit" presetSubtype="0" fill="hold" nodeType="withEffect">
                                  <p:stCondLst>
                                    <p:cond delay="0"/>
                                  </p:stCondLst>
                                  <p:childTnLst>
                                    <p:animEffect transition="out" filter="fade">
                                      <p:cBhvr>
                                        <p:cTn id="47" dur="2000"/>
                                        <p:tgtEl>
                                          <p:spTgt spid="2318351"/>
                                        </p:tgtEl>
                                      </p:cBhvr>
                                    </p:animEffect>
                                    <p:set>
                                      <p:cBhvr>
                                        <p:cTn id="48" dur="1" fill="hold">
                                          <p:stCondLst>
                                            <p:cond delay="1999"/>
                                          </p:stCondLst>
                                        </p:cTn>
                                        <p:tgtEl>
                                          <p:spTgt spid="231835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2318463"/>
                                        </p:tgtEl>
                                      </p:cBhvr>
                                    </p:animEffect>
                                    <p:set>
                                      <p:cBhvr>
                                        <p:cTn id="51" dur="1" fill="hold">
                                          <p:stCondLst>
                                            <p:cond delay="1999"/>
                                          </p:stCondLst>
                                        </p:cTn>
                                        <p:tgtEl>
                                          <p:spTgt spid="231846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2318423"/>
                                        </p:tgtEl>
                                      </p:cBhvr>
                                    </p:animEffect>
                                    <p:set>
                                      <p:cBhvr>
                                        <p:cTn id="54" dur="1" fill="hold">
                                          <p:stCondLst>
                                            <p:cond delay="1999"/>
                                          </p:stCondLst>
                                        </p:cTn>
                                        <p:tgtEl>
                                          <p:spTgt spid="231842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2318495"/>
                                        </p:tgtEl>
                                      </p:cBhvr>
                                    </p:animEffect>
                                    <p:set>
                                      <p:cBhvr>
                                        <p:cTn id="57" dur="1" fill="hold">
                                          <p:stCondLst>
                                            <p:cond delay="1999"/>
                                          </p:stCondLst>
                                        </p:cTn>
                                        <p:tgtEl>
                                          <p:spTgt spid="2318495"/>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2318591"/>
                                        </p:tgtEl>
                                        <p:attrNameLst>
                                          <p:attrName>style.visibility</p:attrName>
                                        </p:attrNameLst>
                                      </p:cBhvr>
                                      <p:to>
                                        <p:strVal val="visible"/>
                                      </p:to>
                                    </p:set>
                                    <p:animEffect transition="in" filter="fade">
                                      <p:cBhvr>
                                        <p:cTn id="60" dur="1000"/>
                                        <p:tgtEl>
                                          <p:spTgt spid="2318591"/>
                                        </p:tgtEl>
                                      </p:cBhvr>
                                    </p:animEffect>
                                  </p:childTnLst>
                                </p:cTn>
                              </p:par>
                              <p:par>
                                <p:cTn id="61" presetID="10" presetClass="entr" presetSubtype="0" fill="hold" nodeType="withEffect">
                                  <p:stCondLst>
                                    <p:cond delay="0"/>
                                  </p:stCondLst>
                                  <p:childTnLst>
                                    <p:set>
                                      <p:cBhvr>
                                        <p:cTn id="62" dur="1" fill="hold">
                                          <p:stCondLst>
                                            <p:cond delay="0"/>
                                          </p:stCondLst>
                                        </p:cTn>
                                        <p:tgtEl>
                                          <p:spTgt spid="2318594"/>
                                        </p:tgtEl>
                                        <p:attrNameLst>
                                          <p:attrName>style.visibility</p:attrName>
                                        </p:attrNameLst>
                                      </p:cBhvr>
                                      <p:to>
                                        <p:strVal val="visible"/>
                                      </p:to>
                                    </p:set>
                                    <p:animEffect transition="in" filter="fade">
                                      <p:cBhvr>
                                        <p:cTn id="63" dur="1000"/>
                                        <p:tgtEl>
                                          <p:spTgt spid="2318594"/>
                                        </p:tgtEl>
                                      </p:cBhvr>
                                    </p:animEffect>
                                  </p:childTnLst>
                                </p:cTn>
                              </p:par>
                              <p:par>
                                <p:cTn id="64" presetID="10" presetClass="entr" presetSubtype="0" fill="hold" nodeType="withEffect">
                                  <p:stCondLst>
                                    <p:cond delay="0"/>
                                  </p:stCondLst>
                                  <p:childTnLst>
                                    <p:set>
                                      <p:cBhvr>
                                        <p:cTn id="65" dur="1" fill="hold">
                                          <p:stCondLst>
                                            <p:cond delay="0"/>
                                          </p:stCondLst>
                                        </p:cTn>
                                        <p:tgtEl>
                                          <p:spTgt spid="2318597"/>
                                        </p:tgtEl>
                                        <p:attrNameLst>
                                          <p:attrName>style.visibility</p:attrName>
                                        </p:attrNameLst>
                                      </p:cBhvr>
                                      <p:to>
                                        <p:strVal val="visible"/>
                                      </p:to>
                                    </p:set>
                                    <p:animEffect transition="in" filter="fade">
                                      <p:cBhvr>
                                        <p:cTn id="66" dur="1000"/>
                                        <p:tgtEl>
                                          <p:spTgt spid="2318597"/>
                                        </p:tgtEl>
                                      </p:cBhvr>
                                    </p:animEffect>
                                  </p:childTnLst>
                                </p:cTn>
                              </p:par>
                              <p:par>
                                <p:cTn id="67" presetID="10" presetClass="entr" presetSubtype="0" fill="hold" nodeType="withEffect">
                                  <p:stCondLst>
                                    <p:cond delay="0"/>
                                  </p:stCondLst>
                                  <p:childTnLst>
                                    <p:set>
                                      <p:cBhvr>
                                        <p:cTn id="68" dur="1" fill="hold">
                                          <p:stCondLst>
                                            <p:cond delay="0"/>
                                          </p:stCondLst>
                                        </p:cTn>
                                        <p:tgtEl>
                                          <p:spTgt spid="2318602"/>
                                        </p:tgtEl>
                                        <p:attrNameLst>
                                          <p:attrName>style.visibility</p:attrName>
                                        </p:attrNameLst>
                                      </p:cBhvr>
                                      <p:to>
                                        <p:strVal val="visible"/>
                                      </p:to>
                                    </p:set>
                                    <p:animEffect transition="in" filter="fade">
                                      <p:cBhvr>
                                        <p:cTn id="69" dur="1000"/>
                                        <p:tgtEl>
                                          <p:spTgt spid="231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1410" name="Rectangle 2"/>
          <p:cNvSpPr>
            <a:spLocks noChangeArrowheads="1"/>
          </p:cNvSpPr>
          <p:nvPr/>
        </p:nvSpPr>
        <p:spPr bwMode="auto">
          <a:xfrm>
            <a:off x="1524000" y="2209800"/>
            <a:ext cx="6019800" cy="2667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6" name="Text Box 2"/>
          <p:cNvSpPr txBox="1">
            <a:spLocks noChangeArrowheads="1"/>
          </p:cNvSpPr>
          <p:nvPr/>
        </p:nvSpPr>
        <p:spPr bwMode="auto">
          <a:xfrm>
            <a:off x="228600" y="6248400"/>
            <a:ext cx="868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400" b="1" dirty="0"/>
              <a:t>Figure:</a:t>
            </a:r>
            <a:r>
              <a:rPr lang="en-US" sz="2400" dirty="0"/>
              <a:t> The </a:t>
            </a:r>
            <a:r>
              <a:rPr lang="en-US" sz="2400" i="1" dirty="0" err="1"/>
              <a:t>pn</a:t>
            </a:r>
            <a:r>
              <a:rPr lang="en-US" sz="2400" dirty="0"/>
              <a:t> junction with applied voltage.</a:t>
            </a:r>
          </a:p>
        </p:txBody>
      </p:sp>
      <p:sp>
        <p:nvSpPr>
          <p:cNvPr id="79877" name="Line 4"/>
          <p:cNvSpPr>
            <a:spLocks noChangeShapeType="1"/>
          </p:cNvSpPr>
          <p:nvPr/>
        </p:nvSpPr>
        <p:spPr bwMode="auto">
          <a:xfrm>
            <a:off x="1524000" y="48768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8" name="Oval 5"/>
          <p:cNvSpPr>
            <a:spLocks noChangeArrowheads="1"/>
          </p:cNvSpPr>
          <p:nvPr/>
        </p:nvSpPr>
        <p:spPr bwMode="auto">
          <a:xfrm>
            <a:off x="74676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Rectangle 6"/>
          <p:cNvSpPr>
            <a:spLocks noChangeArrowheads="1"/>
          </p:cNvSpPr>
          <p:nvPr/>
        </p:nvSpPr>
        <p:spPr bwMode="auto">
          <a:xfrm>
            <a:off x="2438400" y="38862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0" name="Rectangle 7"/>
          <p:cNvSpPr>
            <a:spLocks noChangeArrowheads="1"/>
          </p:cNvSpPr>
          <p:nvPr/>
        </p:nvSpPr>
        <p:spPr bwMode="auto">
          <a:xfrm>
            <a:off x="4572000" y="38862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1" name="Oval 8"/>
          <p:cNvSpPr>
            <a:spLocks noChangeArrowheads="1"/>
          </p:cNvSpPr>
          <p:nvPr/>
        </p:nvSpPr>
        <p:spPr bwMode="auto">
          <a:xfrm>
            <a:off x="14478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2" name="Rectangle 9"/>
          <p:cNvSpPr>
            <a:spLocks noChangeArrowheads="1"/>
          </p:cNvSpPr>
          <p:nvPr/>
        </p:nvSpPr>
        <p:spPr bwMode="auto">
          <a:xfrm>
            <a:off x="44196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3" name="Rectangle 10"/>
          <p:cNvSpPr>
            <a:spLocks noChangeArrowheads="1"/>
          </p:cNvSpPr>
          <p:nvPr/>
        </p:nvSpPr>
        <p:spPr bwMode="auto">
          <a:xfrm>
            <a:off x="45720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21419" name="Group 11"/>
          <p:cNvGrpSpPr>
            <a:grpSpLocks/>
          </p:cNvGrpSpPr>
          <p:nvPr/>
        </p:nvGrpSpPr>
        <p:grpSpPr bwMode="auto">
          <a:xfrm>
            <a:off x="4038600" y="4191000"/>
            <a:ext cx="152400" cy="152400"/>
            <a:chOff x="576" y="2160"/>
            <a:chExt cx="192" cy="192"/>
          </a:xfrm>
        </p:grpSpPr>
        <p:sp>
          <p:nvSpPr>
            <p:cNvPr id="80036" name="Oval 1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37" name="Line 1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21430" name="Rectangle 22"/>
          <p:cNvSpPr>
            <a:spLocks noGrp="1" noChangeArrowheads="1"/>
          </p:cNvSpPr>
          <p:nvPr>
            <p:ph type="title"/>
          </p:nvPr>
        </p:nvSpPr>
        <p:spPr>
          <a:xfrm>
            <a:off x="533400" y="376597"/>
            <a:ext cx="8077200" cy="1295400"/>
          </a:xfrm>
        </p:spPr>
        <p:txBody>
          <a:bodyPr>
            <a:normAutofit fontScale="90000"/>
          </a:bodyPr>
          <a:lstStyle/>
          <a:p>
            <a:pPr eaLnBrk="1" hangingPunct="1"/>
            <a:r>
              <a:rPr lang="en-US" sz="2400" dirty="0" smtClean="0">
                <a:solidFill>
                  <a:srgbClr val="008000"/>
                </a:solidFill>
              </a:rPr>
              <a:t>step #4:</a:t>
            </a:r>
            <a:r>
              <a:rPr lang="en-US" sz="2400" dirty="0" smtClean="0"/>
              <a:t> </a:t>
            </a:r>
            <a:r>
              <a:rPr lang="en-US" sz="2400" b="0" dirty="0" smtClean="0"/>
              <a:t>The </a:t>
            </a:r>
            <a:r>
              <a:rPr lang="en-US" sz="2400" b="0" dirty="0" smtClean="0">
                <a:solidFill>
                  <a:srgbClr val="FF0000"/>
                </a:solidFill>
              </a:rPr>
              <a:t>concentration of minority charge carriers increases</a:t>
            </a:r>
            <a:r>
              <a:rPr lang="en-US" sz="2400" b="0" dirty="0" smtClean="0"/>
              <a:t> on either side of the junction.  A </a:t>
            </a:r>
            <a:r>
              <a:rPr lang="en-US" sz="2400" b="0" dirty="0" smtClean="0">
                <a:solidFill>
                  <a:srgbClr val="FF0000"/>
                </a:solidFill>
              </a:rPr>
              <a:t>steady-state gradient</a:t>
            </a:r>
            <a:r>
              <a:rPr lang="en-US" sz="2400" b="0" dirty="0" smtClean="0"/>
              <a:t> is reached as rate of majority carriers crossing the junction equals that of recombination.</a:t>
            </a:r>
          </a:p>
        </p:txBody>
      </p:sp>
      <p:sp>
        <p:nvSpPr>
          <p:cNvPr id="2" name="Date Placeholder 1"/>
          <p:cNvSpPr>
            <a:spLocks noGrp="1"/>
          </p:cNvSpPr>
          <p:nvPr>
            <p:ph type="dt" sz="half" idx="10"/>
          </p:nvPr>
        </p:nvSpPr>
        <p:spPr/>
        <p:txBody>
          <a:bodyPr/>
          <a:lstStyle/>
          <a:p>
            <a:fld id="{4EBCEBAE-EAF0-49FB-A40B-1E84D70B79CC}"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78</a:t>
            </a:fld>
            <a:endParaRPr lang="en-US"/>
          </a:p>
        </p:txBody>
      </p:sp>
      <p:sp>
        <p:nvSpPr>
          <p:cNvPr id="79886" name="Line 23"/>
          <p:cNvSpPr>
            <a:spLocks noChangeShapeType="1"/>
          </p:cNvSpPr>
          <p:nvPr/>
        </p:nvSpPr>
        <p:spPr bwMode="auto">
          <a:xfrm>
            <a:off x="914400" y="41910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Line 24"/>
          <p:cNvSpPr>
            <a:spLocks noChangeShapeType="1"/>
          </p:cNvSpPr>
          <p:nvPr/>
        </p:nvSpPr>
        <p:spPr bwMode="auto">
          <a:xfrm>
            <a:off x="7620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21454" name="Group 46"/>
          <p:cNvGrpSpPr>
            <a:grpSpLocks/>
          </p:cNvGrpSpPr>
          <p:nvPr/>
        </p:nvGrpSpPr>
        <p:grpSpPr bwMode="auto">
          <a:xfrm>
            <a:off x="3048000" y="4114800"/>
            <a:ext cx="304800" cy="304800"/>
            <a:chOff x="1728" y="2256"/>
            <a:chExt cx="192" cy="192"/>
          </a:xfrm>
        </p:grpSpPr>
        <p:grpSp>
          <p:nvGrpSpPr>
            <p:cNvPr id="80032" name="Group 47"/>
            <p:cNvGrpSpPr>
              <a:grpSpLocks/>
            </p:cNvGrpSpPr>
            <p:nvPr/>
          </p:nvGrpSpPr>
          <p:grpSpPr bwMode="auto">
            <a:xfrm>
              <a:off x="1728" y="2256"/>
              <a:ext cx="192" cy="192"/>
              <a:chOff x="576" y="2160"/>
              <a:chExt cx="192" cy="192"/>
            </a:xfrm>
          </p:grpSpPr>
          <p:sp>
            <p:nvSpPr>
              <p:cNvPr id="80034" name="Oval 4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35" name="Line 4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033" name="Line 5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59" name="Group 51"/>
          <p:cNvGrpSpPr>
            <a:grpSpLocks/>
          </p:cNvGrpSpPr>
          <p:nvPr/>
        </p:nvGrpSpPr>
        <p:grpSpPr bwMode="auto">
          <a:xfrm>
            <a:off x="3733800" y="4572000"/>
            <a:ext cx="152400" cy="152400"/>
            <a:chOff x="576" y="2160"/>
            <a:chExt cx="192" cy="192"/>
          </a:xfrm>
        </p:grpSpPr>
        <p:sp>
          <p:nvSpPr>
            <p:cNvPr id="80030" name="Oval 5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31" name="Line 5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62" name="Group 54"/>
          <p:cNvGrpSpPr>
            <a:grpSpLocks/>
          </p:cNvGrpSpPr>
          <p:nvPr/>
        </p:nvGrpSpPr>
        <p:grpSpPr bwMode="auto">
          <a:xfrm>
            <a:off x="3352800" y="4495800"/>
            <a:ext cx="304800" cy="304800"/>
            <a:chOff x="1728" y="2256"/>
            <a:chExt cx="192" cy="192"/>
          </a:xfrm>
        </p:grpSpPr>
        <p:grpSp>
          <p:nvGrpSpPr>
            <p:cNvPr id="80026" name="Group 55"/>
            <p:cNvGrpSpPr>
              <a:grpSpLocks/>
            </p:cNvGrpSpPr>
            <p:nvPr/>
          </p:nvGrpSpPr>
          <p:grpSpPr bwMode="auto">
            <a:xfrm>
              <a:off x="1728" y="2256"/>
              <a:ext cx="192" cy="192"/>
              <a:chOff x="576" y="2160"/>
              <a:chExt cx="192" cy="192"/>
            </a:xfrm>
          </p:grpSpPr>
          <p:sp>
            <p:nvSpPr>
              <p:cNvPr id="80028" name="Oval 5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29" name="Line 5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027" name="Line 58"/>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67" name="Group 59"/>
          <p:cNvGrpSpPr>
            <a:grpSpLocks/>
          </p:cNvGrpSpPr>
          <p:nvPr/>
        </p:nvGrpSpPr>
        <p:grpSpPr bwMode="auto">
          <a:xfrm>
            <a:off x="4038600" y="4953000"/>
            <a:ext cx="152400" cy="152400"/>
            <a:chOff x="576" y="2160"/>
            <a:chExt cx="192" cy="192"/>
          </a:xfrm>
        </p:grpSpPr>
        <p:sp>
          <p:nvSpPr>
            <p:cNvPr id="80024" name="Oval 6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25" name="Line 6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70" name="Group 62"/>
          <p:cNvGrpSpPr>
            <a:grpSpLocks/>
          </p:cNvGrpSpPr>
          <p:nvPr/>
        </p:nvGrpSpPr>
        <p:grpSpPr bwMode="auto">
          <a:xfrm>
            <a:off x="3048000" y="4876800"/>
            <a:ext cx="304800" cy="304800"/>
            <a:chOff x="1728" y="2256"/>
            <a:chExt cx="192" cy="192"/>
          </a:xfrm>
        </p:grpSpPr>
        <p:grpSp>
          <p:nvGrpSpPr>
            <p:cNvPr id="80020" name="Group 63"/>
            <p:cNvGrpSpPr>
              <a:grpSpLocks/>
            </p:cNvGrpSpPr>
            <p:nvPr/>
          </p:nvGrpSpPr>
          <p:grpSpPr bwMode="auto">
            <a:xfrm>
              <a:off x="1728" y="2256"/>
              <a:ext cx="192" cy="192"/>
              <a:chOff x="576" y="2160"/>
              <a:chExt cx="192" cy="192"/>
            </a:xfrm>
          </p:grpSpPr>
          <p:sp>
            <p:nvSpPr>
              <p:cNvPr id="80022" name="Oval 6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23" name="Line 6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021" name="Line 66"/>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75" name="Group 67"/>
          <p:cNvGrpSpPr>
            <a:grpSpLocks/>
          </p:cNvGrpSpPr>
          <p:nvPr/>
        </p:nvGrpSpPr>
        <p:grpSpPr bwMode="auto">
          <a:xfrm>
            <a:off x="3352800" y="5257800"/>
            <a:ext cx="304800" cy="304800"/>
            <a:chOff x="1728" y="2256"/>
            <a:chExt cx="192" cy="192"/>
          </a:xfrm>
        </p:grpSpPr>
        <p:grpSp>
          <p:nvGrpSpPr>
            <p:cNvPr id="80016" name="Group 68"/>
            <p:cNvGrpSpPr>
              <a:grpSpLocks/>
            </p:cNvGrpSpPr>
            <p:nvPr/>
          </p:nvGrpSpPr>
          <p:grpSpPr bwMode="auto">
            <a:xfrm>
              <a:off x="1728" y="2256"/>
              <a:ext cx="192" cy="192"/>
              <a:chOff x="576" y="2160"/>
              <a:chExt cx="192" cy="192"/>
            </a:xfrm>
          </p:grpSpPr>
          <p:sp>
            <p:nvSpPr>
              <p:cNvPr id="80018" name="Oval 6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19" name="Line 7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017" name="Line 7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80" name="Group 72"/>
          <p:cNvGrpSpPr>
            <a:grpSpLocks/>
          </p:cNvGrpSpPr>
          <p:nvPr/>
        </p:nvGrpSpPr>
        <p:grpSpPr bwMode="auto">
          <a:xfrm>
            <a:off x="3124200" y="5334000"/>
            <a:ext cx="152400" cy="152400"/>
            <a:chOff x="576" y="2160"/>
            <a:chExt cx="192" cy="192"/>
          </a:xfrm>
        </p:grpSpPr>
        <p:sp>
          <p:nvSpPr>
            <p:cNvPr id="80014" name="Oval 7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15" name="Line 7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83" name="Group 75"/>
          <p:cNvGrpSpPr>
            <a:grpSpLocks/>
          </p:cNvGrpSpPr>
          <p:nvPr/>
        </p:nvGrpSpPr>
        <p:grpSpPr bwMode="auto">
          <a:xfrm>
            <a:off x="5486400" y="4114800"/>
            <a:ext cx="304800" cy="304800"/>
            <a:chOff x="576" y="2160"/>
            <a:chExt cx="192" cy="192"/>
          </a:xfrm>
        </p:grpSpPr>
        <p:sp>
          <p:nvSpPr>
            <p:cNvPr id="80012" name="Oval 7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13" name="Line 7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86" name="Group 78"/>
          <p:cNvGrpSpPr>
            <a:grpSpLocks/>
          </p:cNvGrpSpPr>
          <p:nvPr/>
        </p:nvGrpSpPr>
        <p:grpSpPr bwMode="auto">
          <a:xfrm>
            <a:off x="5867400" y="4191000"/>
            <a:ext cx="152400" cy="152400"/>
            <a:chOff x="1728" y="2256"/>
            <a:chExt cx="192" cy="192"/>
          </a:xfrm>
        </p:grpSpPr>
        <p:grpSp>
          <p:nvGrpSpPr>
            <p:cNvPr id="80008" name="Group 79"/>
            <p:cNvGrpSpPr>
              <a:grpSpLocks/>
            </p:cNvGrpSpPr>
            <p:nvPr/>
          </p:nvGrpSpPr>
          <p:grpSpPr bwMode="auto">
            <a:xfrm>
              <a:off x="1728" y="2256"/>
              <a:ext cx="192" cy="192"/>
              <a:chOff x="576" y="2160"/>
              <a:chExt cx="192" cy="192"/>
            </a:xfrm>
          </p:grpSpPr>
          <p:sp>
            <p:nvSpPr>
              <p:cNvPr id="80010" name="Oval 8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11" name="Line 8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009" name="Line 8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91" name="Group 83"/>
          <p:cNvGrpSpPr>
            <a:grpSpLocks/>
          </p:cNvGrpSpPr>
          <p:nvPr/>
        </p:nvGrpSpPr>
        <p:grpSpPr bwMode="auto">
          <a:xfrm>
            <a:off x="4953000" y="4191000"/>
            <a:ext cx="152400" cy="152400"/>
            <a:chOff x="1728" y="2256"/>
            <a:chExt cx="192" cy="192"/>
          </a:xfrm>
        </p:grpSpPr>
        <p:grpSp>
          <p:nvGrpSpPr>
            <p:cNvPr id="80004" name="Group 84"/>
            <p:cNvGrpSpPr>
              <a:grpSpLocks/>
            </p:cNvGrpSpPr>
            <p:nvPr/>
          </p:nvGrpSpPr>
          <p:grpSpPr bwMode="auto">
            <a:xfrm>
              <a:off x="1728" y="2256"/>
              <a:ext cx="192" cy="192"/>
              <a:chOff x="576" y="2160"/>
              <a:chExt cx="192" cy="192"/>
            </a:xfrm>
          </p:grpSpPr>
          <p:sp>
            <p:nvSpPr>
              <p:cNvPr id="80006" name="Oval 8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07" name="Line 8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005" name="Line 8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96" name="Group 88"/>
          <p:cNvGrpSpPr>
            <a:grpSpLocks/>
          </p:cNvGrpSpPr>
          <p:nvPr/>
        </p:nvGrpSpPr>
        <p:grpSpPr bwMode="auto">
          <a:xfrm>
            <a:off x="5791200" y="4495800"/>
            <a:ext cx="304800" cy="304800"/>
            <a:chOff x="576" y="2160"/>
            <a:chExt cx="192" cy="192"/>
          </a:xfrm>
        </p:grpSpPr>
        <p:sp>
          <p:nvSpPr>
            <p:cNvPr id="80002" name="Oval 8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03" name="Line 9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99" name="Group 91"/>
          <p:cNvGrpSpPr>
            <a:grpSpLocks/>
          </p:cNvGrpSpPr>
          <p:nvPr/>
        </p:nvGrpSpPr>
        <p:grpSpPr bwMode="auto">
          <a:xfrm>
            <a:off x="5486400" y="4876800"/>
            <a:ext cx="304800" cy="304800"/>
            <a:chOff x="576" y="2160"/>
            <a:chExt cx="192" cy="192"/>
          </a:xfrm>
        </p:grpSpPr>
        <p:sp>
          <p:nvSpPr>
            <p:cNvPr id="80000" name="Oval 9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01" name="Line 9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02" name="Group 94"/>
          <p:cNvGrpSpPr>
            <a:grpSpLocks/>
          </p:cNvGrpSpPr>
          <p:nvPr/>
        </p:nvGrpSpPr>
        <p:grpSpPr bwMode="auto">
          <a:xfrm>
            <a:off x="5867400" y="4953000"/>
            <a:ext cx="152400" cy="152400"/>
            <a:chOff x="1728" y="2256"/>
            <a:chExt cx="192" cy="192"/>
          </a:xfrm>
        </p:grpSpPr>
        <p:grpSp>
          <p:nvGrpSpPr>
            <p:cNvPr id="79996" name="Group 95"/>
            <p:cNvGrpSpPr>
              <a:grpSpLocks/>
            </p:cNvGrpSpPr>
            <p:nvPr/>
          </p:nvGrpSpPr>
          <p:grpSpPr bwMode="auto">
            <a:xfrm>
              <a:off x="1728" y="2256"/>
              <a:ext cx="192" cy="192"/>
              <a:chOff x="576" y="2160"/>
              <a:chExt cx="192" cy="192"/>
            </a:xfrm>
          </p:grpSpPr>
          <p:sp>
            <p:nvSpPr>
              <p:cNvPr id="79998" name="Oval 9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99" name="Line 9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97" name="Line 9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07" name="Group 99"/>
          <p:cNvGrpSpPr>
            <a:grpSpLocks/>
          </p:cNvGrpSpPr>
          <p:nvPr/>
        </p:nvGrpSpPr>
        <p:grpSpPr bwMode="auto">
          <a:xfrm>
            <a:off x="5791200" y="5257800"/>
            <a:ext cx="304800" cy="304800"/>
            <a:chOff x="576" y="2160"/>
            <a:chExt cx="192" cy="192"/>
          </a:xfrm>
        </p:grpSpPr>
        <p:sp>
          <p:nvSpPr>
            <p:cNvPr id="79994" name="Oval 10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95" name="Line 10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10" name="Group 102"/>
          <p:cNvGrpSpPr>
            <a:grpSpLocks/>
          </p:cNvGrpSpPr>
          <p:nvPr/>
        </p:nvGrpSpPr>
        <p:grpSpPr bwMode="auto">
          <a:xfrm>
            <a:off x="5562600" y="5334000"/>
            <a:ext cx="152400" cy="152400"/>
            <a:chOff x="1728" y="2256"/>
            <a:chExt cx="192" cy="192"/>
          </a:xfrm>
        </p:grpSpPr>
        <p:grpSp>
          <p:nvGrpSpPr>
            <p:cNvPr id="79990" name="Group 103"/>
            <p:cNvGrpSpPr>
              <a:grpSpLocks/>
            </p:cNvGrpSpPr>
            <p:nvPr/>
          </p:nvGrpSpPr>
          <p:grpSpPr bwMode="auto">
            <a:xfrm>
              <a:off x="1728" y="2256"/>
              <a:ext cx="192" cy="192"/>
              <a:chOff x="576" y="2160"/>
              <a:chExt cx="192" cy="192"/>
            </a:xfrm>
          </p:grpSpPr>
          <p:sp>
            <p:nvSpPr>
              <p:cNvPr id="79992" name="Oval 10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93" name="Line 10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91" name="Line 10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15" name="Group 107"/>
          <p:cNvGrpSpPr>
            <a:grpSpLocks/>
          </p:cNvGrpSpPr>
          <p:nvPr/>
        </p:nvGrpSpPr>
        <p:grpSpPr bwMode="auto">
          <a:xfrm>
            <a:off x="2743200" y="4495800"/>
            <a:ext cx="304800" cy="304800"/>
            <a:chOff x="1728" y="2256"/>
            <a:chExt cx="192" cy="192"/>
          </a:xfrm>
        </p:grpSpPr>
        <p:grpSp>
          <p:nvGrpSpPr>
            <p:cNvPr id="79986" name="Group 108"/>
            <p:cNvGrpSpPr>
              <a:grpSpLocks/>
            </p:cNvGrpSpPr>
            <p:nvPr/>
          </p:nvGrpSpPr>
          <p:grpSpPr bwMode="auto">
            <a:xfrm>
              <a:off x="1728" y="2256"/>
              <a:ext cx="192" cy="192"/>
              <a:chOff x="576" y="2160"/>
              <a:chExt cx="192" cy="192"/>
            </a:xfrm>
          </p:grpSpPr>
          <p:sp>
            <p:nvSpPr>
              <p:cNvPr id="79988" name="Oval 10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89" name="Line 11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87" name="Line 11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20" name="Group 112"/>
          <p:cNvGrpSpPr>
            <a:grpSpLocks/>
          </p:cNvGrpSpPr>
          <p:nvPr/>
        </p:nvGrpSpPr>
        <p:grpSpPr bwMode="auto">
          <a:xfrm>
            <a:off x="2819400" y="4953000"/>
            <a:ext cx="152400" cy="152400"/>
            <a:chOff x="576" y="2160"/>
            <a:chExt cx="192" cy="192"/>
          </a:xfrm>
        </p:grpSpPr>
        <p:sp>
          <p:nvSpPr>
            <p:cNvPr id="79984" name="Oval 11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85" name="Line 11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23" name="Group 115"/>
          <p:cNvGrpSpPr>
            <a:grpSpLocks/>
          </p:cNvGrpSpPr>
          <p:nvPr/>
        </p:nvGrpSpPr>
        <p:grpSpPr bwMode="auto">
          <a:xfrm>
            <a:off x="2743200" y="5257800"/>
            <a:ext cx="304800" cy="304800"/>
            <a:chOff x="1728" y="2256"/>
            <a:chExt cx="192" cy="192"/>
          </a:xfrm>
        </p:grpSpPr>
        <p:grpSp>
          <p:nvGrpSpPr>
            <p:cNvPr id="79980" name="Group 116"/>
            <p:cNvGrpSpPr>
              <a:grpSpLocks/>
            </p:cNvGrpSpPr>
            <p:nvPr/>
          </p:nvGrpSpPr>
          <p:grpSpPr bwMode="auto">
            <a:xfrm>
              <a:off x="1728" y="2256"/>
              <a:ext cx="192" cy="192"/>
              <a:chOff x="576" y="2160"/>
              <a:chExt cx="192" cy="192"/>
            </a:xfrm>
          </p:grpSpPr>
          <p:sp>
            <p:nvSpPr>
              <p:cNvPr id="79982" name="Oval 11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83" name="Line 11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81" name="Line 11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28" name="Group 120"/>
          <p:cNvGrpSpPr>
            <a:grpSpLocks/>
          </p:cNvGrpSpPr>
          <p:nvPr/>
        </p:nvGrpSpPr>
        <p:grpSpPr bwMode="auto">
          <a:xfrm>
            <a:off x="6096000" y="4114800"/>
            <a:ext cx="304800" cy="304800"/>
            <a:chOff x="576" y="2160"/>
            <a:chExt cx="192" cy="192"/>
          </a:xfrm>
        </p:grpSpPr>
        <p:sp>
          <p:nvSpPr>
            <p:cNvPr id="79978" name="Oval 12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9" name="Line 12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31" name="Group 123"/>
          <p:cNvGrpSpPr>
            <a:grpSpLocks/>
          </p:cNvGrpSpPr>
          <p:nvPr/>
        </p:nvGrpSpPr>
        <p:grpSpPr bwMode="auto">
          <a:xfrm>
            <a:off x="6096000" y="4876800"/>
            <a:ext cx="304800" cy="304800"/>
            <a:chOff x="576" y="2160"/>
            <a:chExt cx="192" cy="192"/>
          </a:xfrm>
        </p:grpSpPr>
        <p:sp>
          <p:nvSpPr>
            <p:cNvPr id="79976" name="Oval 12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7" name="Line 12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34" name="Group 126"/>
          <p:cNvGrpSpPr>
            <a:grpSpLocks/>
          </p:cNvGrpSpPr>
          <p:nvPr/>
        </p:nvGrpSpPr>
        <p:grpSpPr bwMode="auto">
          <a:xfrm>
            <a:off x="6172200" y="5334000"/>
            <a:ext cx="152400" cy="152400"/>
            <a:chOff x="1728" y="2256"/>
            <a:chExt cx="192" cy="192"/>
          </a:xfrm>
        </p:grpSpPr>
        <p:grpSp>
          <p:nvGrpSpPr>
            <p:cNvPr id="79972" name="Group 127"/>
            <p:cNvGrpSpPr>
              <a:grpSpLocks/>
            </p:cNvGrpSpPr>
            <p:nvPr/>
          </p:nvGrpSpPr>
          <p:grpSpPr bwMode="auto">
            <a:xfrm>
              <a:off x="1728" y="2256"/>
              <a:ext cx="192" cy="192"/>
              <a:chOff x="576" y="2160"/>
              <a:chExt cx="192" cy="192"/>
            </a:xfrm>
          </p:grpSpPr>
          <p:sp>
            <p:nvSpPr>
              <p:cNvPr id="79974" name="Oval 12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5" name="Line 12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73" name="Line 13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39" name="Group 131"/>
          <p:cNvGrpSpPr>
            <a:grpSpLocks/>
          </p:cNvGrpSpPr>
          <p:nvPr/>
        </p:nvGrpSpPr>
        <p:grpSpPr bwMode="auto">
          <a:xfrm>
            <a:off x="4038600" y="4572000"/>
            <a:ext cx="152400" cy="152400"/>
            <a:chOff x="576" y="2160"/>
            <a:chExt cx="192" cy="192"/>
          </a:xfrm>
        </p:grpSpPr>
        <p:sp>
          <p:nvSpPr>
            <p:cNvPr id="79970" name="Oval 13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1" name="Line 13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42" name="Group 134"/>
          <p:cNvGrpSpPr>
            <a:grpSpLocks/>
          </p:cNvGrpSpPr>
          <p:nvPr/>
        </p:nvGrpSpPr>
        <p:grpSpPr bwMode="auto">
          <a:xfrm>
            <a:off x="4038600" y="5334000"/>
            <a:ext cx="152400" cy="152400"/>
            <a:chOff x="576" y="2160"/>
            <a:chExt cx="192" cy="192"/>
          </a:xfrm>
        </p:grpSpPr>
        <p:sp>
          <p:nvSpPr>
            <p:cNvPr id="79968" name="Oval 13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69" name="Line 13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45" name="Group 137"/>
          <p:cNvGrpSpPr>
            <a:grpSpLocks/>
          </p:cNvGrpSpPr>
          <p:nvPr/>
        </p:nvGrpSpPr>
        <p:grpSpPr bwMode="auto">
          <a:xfrm>
            <a:off x="4953000" y="4572000"/>
            <a:ext cx="152400" cy="152400"/>
            <a:chOff x="1728" y="2256"/>
            <a:chExt cx="192" cy="192"/>
          </a:xfrm>
        </p:grpSpPr>
        <p:grpSp>
          <p:nvGrpSpPr>
            <p:cNvPr id="79964" name="Group 138"/>
            <p:cNvGrpSpPr>
              <a:grpSpLocks/>
            </p:cNvGrpSpPr>
            <p:nvPr/>
          </p:nvGrpSpPr>
          <p:grpSpPr bwMode="auto">
            <a:xfrm>
              <a:off x="1728" y="2256"/>
              <a:ext cx="192" cy="192"/>
              <a:chOff x="576" y="2160"/>
              <a:chExt cx="192" cy="192"/>
            </a:xfrm>
          </p:grpSpPr>
          <p:sp>
            <p:nvSpPr>
              <p:cNvPr id="79966" name="Oval 13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67" name="Line 14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65" name="Line 141"/>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50" name="Group 142"/>
          <p:cNvGrpSpPr>
            <a:grpSpLocks/>
          </p:cNvGrpSpPr>
          <p:nvPr/>
        </p:nvGrpSpPr>
        <p:grpSpPr bwMode="auto">
          <a:xfrm>
            <a:off x="4953000" y="4953000"/>
            <a:ext cx="152400" cy="152400"/>
            <a:chOff x="1728" y="2256"/>
            <a:chExt cx="192" cy="192"/>
          </a:xfrm>
        </p:grpSpPr>
        <p:grpSp>
          <p:nvGrpSpPr>
            <p:cNvPr id="79960" name="Group 143"/>
            <p:cNvGrpSpPr>
              <a:grpSpLocks/>
            </p:cNvGrpSpPr>
            <p:nvPr/>
          </p:nvGrpSpPr>
          <p:grpSpPr bwMode="auto">
            <a:xfrm>
              <a:off x="1728" y="2256"/>
              <a:ext cx="192" cy="192"/>
              <a:chOff x="576" y="2160"/>
              <a:chExt cx="192" cy="192"/>
            </a:xfrm>
          </p:grpSpPr>
          <p:sp>
            <p:nvSpPr>
              <p:cNvPr id="79962" name="Oval 14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63" name="Line 14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61" name="Line 14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55" name="Group 147"/>
          <p:cNvGrpSpPr>
            <a:grpSpLocks/>
          </p:cNvGrpSpPr>
          <p:nvPr/>
        </p:nvGrpSpPr>
        <p:grpSpPr bwMode="auto">
          <a:xfrm>
            <a:off x="3733800" y="4191000"/>
            <a:ext cx="152400" cy="152400"/>
            <a:chOff x="576" y="2160"/>
            <a:chExt cx="192" cy="192"/>
          </a:xfrm>
        </p:grpSpPr>
        <p:sp>
          <p:nvSpPr>
            <p:cNvPr id="79958" name="Oval 14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59" name="Line 14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58" name="Group 150"/>
          <p:cNvGrpSpPr>
            <a:grpSpLocks/>
          </p:cNvGrpSpPr>
          <p:nvPr/>
        </p:nvGrpSpPr>
        <p:grpSpPr bwMode="auto">
          <a:xfrm>
            <a:off x="3733800" y="4953000"/>
            <a:ext cx="152400" cy="152400"/>
            <a:chOff x="576" y="2160"/>
            <a:chExt cx="192" cy="192"/>
          </a:xfrm>
        </p:grpSpPr>
        <p:sp>
          <p:nvSpPr>
            <p:cNvPr id="79956" name="Oval 15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57" name="Line 15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61" name="Group 153"/>
          <p:cNvGrpSpPr>
            <a:grpSpLocks/>
          </p:cNvGrpSpPr>
          <p:nvPr/>
        </p:nvGrpSpPr>
        <p:grpSpPr bwMode="auto">
          <a:xfrm>
            <a:off x="5257800" y="4572000"/>
            <a:ext cx="152400" cy="152400"/>
            <a:chOff x="1728" y="2256"/>
            <a:chExt cx="192" cy="192"/>
          </a:xfrm>
        </p:grpSpPr>
        <p:grpSp>
          <p:nvGrpSpPr>
            <p:cNvPr id="79952" name="Group 154"/>
            <p:cNvGrpSpPr>
              <a:grpSpLocks/>
            </p:cNvGrpSpPr>
            <p:nvPr/>
          </p:nvGrpSpPr>
          <p:grpSpPr bwMode="auto">
            <a:xfrm>
              <a:off x="1728" y="2256"/>
              <a:ext cx="192" cy="192"/>
              <a:chOff x="576" y="2160"/>
              <a:chExt cx="192" cy="192"/>
            </a:xfrm>
          </p:grpSpPr>
          <p:sp>
            <p:nvSpPr>
              <p:cNvPr id="79954" name="Oval 15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55" name="Line 15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53" name="Line 15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566" name="Group 158"/>
          <p:cNvGrpSpPr>
            <a:grpSpLocks/>
          </p:cNvGrpSpPr>
          <p:nvPr/>
        </p:nvGrpSpPr>
        <p:grpSpPr bwMode="auto">
          <a:xfrm>
            <a:off x="5257800" y="5334000"/>
            <a:ext cx="152400" cy="152400"/>
            <a:chOff x="1728" y="2256"/>
            <a:chExt cx="192" cy="192"/>
          </a:xfrm>
        </p:grpSpPr>
        <p:grpSp>
          <p:nvGrpSpPr>
            <p:cNvPr id="79948" name="Group 159"/>
            <p:cNvGrpSpPr>
              <a:grpSpLocks/>
            </p:cNvGrpSpPr>
            <p:nvPr/>
          </p:nvGrpSpPr>
          <p:grpSpPr bwMode="auto">
            <a:xfrm>
              <a:off x="1728" y="2256"/>
              <a:ext cx="192" cy="192"/>
              <a:chOff x="576" y="2160"/>
              <a:chExt cx="192" cy="192"/>
            </a:xfrm>
          </p:grpSpPr>
          <p:sp>
            <p:nvSpPr>
              <p:cNvPr id="79950" name="Oval 16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51" name="Line 16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49" name="Line 16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17" name="Rectangle 163"/>
          <p:cNvSpPr>
            <a:spLocks noChangeArrowheads="1"/>
          </p:cNvSpPr>
          <p:nvPr/>
        </p:nvSpPr>
        <p:spPr bwMode="auto">
          <a:xfrm>
            <a:off x="0" y="1905000"/>
            <a:ext cx="9144000" cy="4038600"/>
          </a:xfrm>
          <a:prstGeom prst="rect">
            <a:avLst/>
          </a:prstGeom>
          <a:solidFill>
            <a:schemeClr val="bg1">
              <a:alpha val="8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8" name="Line 164"/>
          <p:cNvSpPr>
            <a:spLocks noChangeShapeType="1"/>
          </p:cNvSpPr>
          <p:nvPr/>
        </p:nvSpPr>
        <p:spPr bwMode="auto">
          <a:xfrm flipH="1">
            <a:off x="609600" y="5562600"/>
            <a:ext cx="7620000" cy="0"/>
          </a:xfrm>
          <a:prstGeom prst="line">
            <a:avLst/>
          </a:prstGeom>
          <a:noFill/>
          <a:ln w="76200">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9" name="Line 165"/>
          <p:cNvSpPr>
            <a:spLocks noChangeShapeType="1"/>
          </p:cNvSpPr>
          <p:nvPr/>
        </p:nvSpPr>
        <p:spPr bwMode="auto">
          <a:xfrm>
            <a:off x="1219200" y="3048000"/>
            <a:ext cx="0" cy="3124200"/>
          </a:xfrm>
          <a:prstGeom prst="line">
            <a:avLst/>
          </a:prstGeom>
          <a:noFill/>
          <a:ln w="76200">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20" name="Text Box 166"/>
          <p:cNvSpPr txBox="1">
            <a:spLocks noChangeArrowheads="1"/>
          </p:cNvSpPr>
          <p:nvPr/>
        </p:nvSpPr>
        <p:spPr bwMode="auto">
          <a:xfrm rot="-5400000">
            <a:off x="-411162" y="3992562"/>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3333FF"/>
                </a:solidFill>
              </a:rPr>
              <a:t>minority carrier concentration</a:t>
            </a:r>
          </a:p>
        </p:txBody>
      </p:sp>
      <p:sp>
        <p:nvSpPr>
          <p:cNvPr id="79921" name="Text Box 167"/>
          <p:cNvSpPr txBox="1">
            <a:spLocks noChangeArrowheads="1"/>
          </p:cNvSpPr>
          <p:nvPr/>
        </p:nvSpPr>
        <p:spPr bwMode="auto">
          <a:xfrm>
            <a:off x="1219200" y="5622925"/>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3333FF"/>
                </a:solidFill>
              </a:rPr>
              <a:t>location (</a:t>
            </a:r>
            <a:r>
              <a:rPr lang="en-US" sz="2000" i="1">
                <a:solidFill>
                  <a:srgbClr val="3333FF"/>
                </a:solidFill>
              </a:rPr>
              <a:t>x</a:t>
            </a:r>
            <a:r>
              <a:rPr lang="en-US" sz="2000">
                <a:solidFill>
                  <a:srgbClr val="3333FF"/>
                </a:solidFill>
              </a:rPr>
              <a:t>)</a:t>
            </a:r>
          </a:p>
        </p:txBody>
      </p:sp>
      <p:sp>
        <p:nvSpPr>
          <p:cNvPr id="2321578" name="Rectangle 170"/>
          <p:cNvSpPr>
            <a:spLocks noChangeArrowheads="1"/>
          </p:cNvSpPr>
          <p:nvPr/>
        </p:nvSpPr>
        <p:spPr bwMode="auto">
          <a:xfrm>
            <a:off x="2438400" y="5257800"/>
            <a:ext cx="1981200" cy="304800"/>
          </a:xfrm>
          <a:prstGeom prst="rect">
            <a:avLst/>
          </a:prstGeom>
          <a:solidFill>
            <a:srgbClr val="3333FF">
              <a:alpha val="50195"/>
            </a:srgbClr>
          </a:solidFill>
          <a:ln w="38100" algn="ctr">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579" name="Rectangle 171"/>
          <p:cNvSpPr>
            <a:spLocks noChangeArrowheads="1"/>
          </p:cNvSpPr>
          <p:nvPr/>
        </p:nvSpPr>
        <p:spPr bwMode="auto">
          <a:xfrm>
            <a:off x="4724400" y="4876800"/>
            <a:ext cx="1981200" cy="685800"/>
          </a:xfrm>
          <a:prstGeom prst="rect">
            <a:avLst/>
          </a:prstGeom>
          <a:solidFill>
            <a:srgbClr val="3333FF">
              <a:alpha val="50195"/>
            </a:srgbClr>
          </a:solidFill>
          <a:ln w="38100" algn="ctr">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580" name="Freeform 172"/>
          <p:cNvSpPr>
            <a:spLocks/>
          </p:cNvSpPr>
          <p:nvPr/>
        </p:nvSpPr>
        <p:spPr bwMode="auto">
          <a:xfrm>
            <a:off x="2438400" y="5105400"/>
            <a:ext cx="1981200" cy="457200"/>
          </a:xfrm>
          <a:custGeom>
            <a:avLst/>
            <a:gdLst>
              <a:gd name="T0" fmla="*/ 0 w 1248"/>
              <a:gd name="T1" fmla="*/ 725805000 h 288"/>
              <a:gd name="T2" fmla="*/ 0 w 1248"/>
              <a:gd name="T3" fmla="*/ 241935000 h 288"/>
              <a:gd name="T4" fmla="*/ 2147483647 w 1248"/>
              <a:gd name="T5" fmla="*/ 0 h 288"/>
              <a:gd name="T6" fmla="*/ 2147483647 w 1248"/>
              <a:gd name="T7" fmla="*/ 725805000 h 288"/>
              <a:gd name="T8" fmla="*/ 0 w 1248"/>
              <a:gd name="T9" fmla="*/ 72580500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8" h="288">
                <a:moveTo>
                  <a:pt x="0" y="288"/>
                </a:moveTo>
                <a:lnTo>
                  <a:pt x="0" y="96"/>
                </a:lnTo>
                <a:lnTo>
                  <a:pt x="1248" y="0"/>
                </a:lnTo>
                <a:lnTo>
                  <a:pt x="1248" y="288"/>
                </a:lnTo>
                <a:lnTo>
                  <a:pt x="0" y="288"/>
                </a:lnTo>
                <a:close/>
              </a:path>
            </a:pathLst>
          </a:custGeom>
          <a:solidFill>
            <a:srgbClr val="3333FF">
              <a:alpha val="50195"/>
            </a:srgbClr>
          </a:solidFill>
          <a:ln w="38100" cap="flat" cmpd="sng">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581" name="Freeform 173"/>
          <p:cNvSpPr>
            <a:spLocks/>
          </p:cNvSpPr>
          <p:nvPr/>
        </p:nvSpPr>
        <p:spPr bwMode="auto">
          <a:xfrm>
            <a:off x="2438400" y="4953000"/>
            <a:ext cx="1981200" cy="609600"/>
          </a:xfrm>
          <a:custGeom>
            <a:avLst/>
            <a:gdLst>
              <a:gd name="T0" fmla="*/ 0 w 1248"/>
              <a:gd name="T1" fmla="*/ 967740000 h 384"/>
              <a:gd name="T2" fmla="*/ 0 w 1248"/>
              <a:gd name="T3" fmla="*/ 483870000 h 384"/>
              <a:gd name="T4" fmla="*/ 2147483647 w 1248"/>
              <a:gd name="T5" fmla="*/ 0 h 384"/>
              <a:gd name="T6" fmla="*/ 2147483647 w 1248"/>
              <a:gd name="T7" fmla="*/ 967740000 h 384"/>
              <a:gd name="T8" fmla="*/ 0 w 1248"/>
              <a:gd name="T9" fmla="*/ 967740000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8" h="384">
                <a:moveTo>
                  <a:pt x="0" y="384"/>
                </a:moveTo>
                <a:lnTo>
                  <a:pt x="0" y="192"/>
                </a:lnTo>
                <a:lnTo>
                  <a:pt x="1248" y="0"/>
                </a:lnTo>
                <a:lnTo>
                  <a:pt x="1248" y="384"/>
                </a:lnTo>
                <a:lnTo>
                  <a:pt x="0" y="384"/>
                </a:lnTo>
                <a:close/>
              </a:path>
            </a:pathLst>
          </a:custGeom>
          <a:solidFill>
            <a:srgbClr val="3333FF">
              <a:alpha val="50195"/>
            </a:srgbClr>
          </a:solidFill>
          <a:ln w="38100" cap="flat" cmpd="sng">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582" name="Freeform 174"/>
          <p:cNvSpPr>
            <a:spLocks/>
          </p:cNvSpPr>
          <p:nvPr/>
        </p:nvSpPr>
        <p:spPr bwMode="auto">
          <a:xfrm>
            <a:off x="2438400" y="4800600"/>
            <a:ext cx="1981200" cy="762000"/>
          </a:xfrm>
          <a:custGeom>
            <a:avLst/>
            <a:gdLst>
              <a:gd name="T0" fmla="*/ 0 w 1248"/>
              <a:gd name="T1" fmla="*/ 1088707500 h 480"/>
              <a:gd name="T2" fmla="*/ 0 w 1248"/>
              <a:gd name="T3" fmla="*/ 725805000 h 480"/>
              <a:gd name="T4" fmla="*/ 2147483647 w 1248"/>
              <a:gd name="T5" fmla="*/ 0 h 480"/>
              <a:gd name="T6" fmla="*/ 2147483647 w 1248"/>
              <a:gd name="T7" fmla="*/ 1209675000 h 480"/>
              <a:gd name="T8" fmla="*/ 0 w 1248"/>
              <a:gd name="T9" fmla="*/ 1209675000 h 480"/>
              <a:gd name="T10" fmla="*/ 0 w 1248"/>
              <a:gd name="T11" fmla="*/ 725805000 h 4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8" h="480">
                <a:moveTo>
                  <a:pt x="0" y="432"/>
                </a:moveTo>
                <a:lnTo>
                  <a:pt x="0" y="288"/>
                </a:lnTo>
                <a:lnTo>
                  <a:pt x="1248" y="0"/>
                </a:lnTo>
                <a:lnTo>
                  <a:pt x="1248" y="480"/>
                </a:lnTo>
                <a:lnTo>
                  <a:pt x="0" y="480"/>
                </a:lnTo>
                <a:lnTo>
                  <a:pt x="0" y="288"/>
                </a:lnTo>
              </a:path>
            </a:pathLst>
          </a:custGeom>
          <a:solidFill>
            <a:srgbClr val="3333FF">
              <a:alpha val="50195"/>
            </a:srgbClr>
          </a:solidFill>
          <a:ln w="38100" cap="flat" cmpd="sng">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583" name="Freeform 175"/>
          <p:cNvSpPr>
            <a:spLocks/>
          </p:cNvSpPr>
          <p:nvPr/>
        </p:nvSpPr>
        <p:spPr bwMode="auto">
          <a:xfrm>
            <a:off x="4724400" y="4724400"/>
            <a:ext cx="1981200" cy="838200"/>
          </a:xfrm>
          <a:custGeom>
            <a:avLst/>
            <a:gdLst>
              <a:gd name="T0" fmla="*/ 2147483647 w 1248"/>
              <a:gd name="T1" fmla="*/ 1330642500 h 528"/>
              <a:gd name="T2" fmla="*/ 2147483647 w 1248"/>
              <a:gd name="T3" fmla="*/ 241935000 h 528"/>
              <a:gd name="T4" fmla="*/ 0 w 1248"/>
              <a:gd name="T5" fmla="*/ 0 h 528"/>
              <a:gd name="T6" fmla="*/ 0 w 1248"/>
              <a:gd name="T7" fmla="*/ 1330642500 h 528"/>
              <a:gd name="T8" fmla="*/ 2147483647 w 1248"/>
              <a:gd name="T9" fmla="*/ 1330642500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8" h="528">
                <a:moveTo>
                  <a:pt x="1248" y="528"/>
                </a:moveTo>
                <a:lnTo>
                  <a:pt x="1248" y="96"/>
                </a:lnTo>
                <a:lnTo>
                  <a:pt x="0" y="0"/>
                </a:lnTo>
                <a:lnTo>
                  <a:pt x="0" y="528"/>
                </a:lnTo>
                <a:lnTo>
                  <a:pt x="1248" y="528"/>
                </a:lnTo>
                <a:close/>
              </a:path>
            </a:pathLst>
          </a:custGeom>
          <a:solidFill>
            <a:srgbClr val="3333FF">
              <a:alpha val="50195"/>
            </a:srgbClr>
          </a:solidFill>
          <a:ln w="38100" cap="flat" cmpd="sng">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585" name="Freeform 177"/>
          <p:cNvSpPr>
            <a:spLocks/>
          </p:cNvSpPr>
          <p:nvPr/>
        </p:nvSpPr>
        <p:spPr bwMode="auto">
          <a:xfrm>
            <a:off x="4724400" y="4572000"/>
            <a:ext cx="1981200" cy="990600"/>
          </a:xfrm>
          <a:custGeom>
            <a:avLst/>
            <a:gdLst>
              <a:gd name="T0" fmla="*/ 2147483647 w 1248"/>
              <a:gd name="T1" fmla="*/ 1572577500 h 624"/>
              <a:gd name="T2" fmla="*/ 2147483647 w 1248"/>
              <a:gd name="T3" fmla="*/ 483870000 h 624"/>
              <a:gd name="T4" fmla="*/ 0 w 1248"/>
              <a:gd name="T5" fmla="*/ 0 h 624"/>
              <a:gd name="T6" fmla="*/ 0 w 1248"/>
              <a:gd name="T7" fmla="*/ 1572577500 h 624"/>
              <a:gd name="T8" fmla="*/ 2147483647 w 1248"/>
              <a:gd name="T9" fmla="*/ 1572577500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8" h="624">
                <a:moveTo>
                  <a:pt x="1248" y="624"/>
                </a:moveTo>
                <a:lnTo>
                  <a:pt x="1248" y="192"/>
                </a:lnTo>
                <a:lnTo>
                  <a:pt x="0" y="0"/>
                </a:lnTo>
                <a:lnTo>
                  <a:pt x="0" y="624"/>
                </a:lnTo>
                <a:lnTo>
                  <a:pt x="1248" y="624"/>
                </a:lnTo>
                <a:close/>
              </a:path>
            </a:pathLst>
          </a:custGeom>
          <a:solidFill>
            <a:srgbClr val="3333FF">
              <a:alpha val="50195"/>
            </a:srgbClr>
          </a:solidFill>
          <a:ln w="38100" cap="flat" cmpd="sng">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586" name="Freeform 178"/>
          <p:cNvSpPr>
            <a:spLocks/>
          </p:cNvSpPr>
          <p:nvPr/>
        </p:nvSpPr>
        <p:spPr bwMode="auto">
          <a:xfrm>
            <a:off x="4724400" y="4343400"/>
            <a:ext cx="1981200" cy="1219200"/>
          </a:xfrm>
          <a:custGeom>
            <a:avLst/>
            <a:gdLst>
              <a:gd name="T0" fmla="*/ 2147483647 w 1248"/>
              <a:gd name="T1" fmla="*/ 1935480000 h 768"/>
              <a:gd name="T2" fmla="*/ 2147483647 w 1248"/>
              <a:gd name="T3" fmla="*/ 846772500 h 768"/>
              <a:gd name="T4" fmla="*/ 0 w 1248"/>
              <a:gd name="T5" fmla="*/ 0 h 768"/>
              <a:gd name="T6" fmla="*/ 0 w 1248"/>
              <a:gd name="T7" fmla="*/ 1935480000 h 768"/>
              <a:gd name="T8" fmla="*/ 2147483647 w 1248"/>
              <a:gd name="T9" fmla="*/ 193548000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8" h="768">
                <a:moveTo>
                  <a:pt x="1248" y="768"/>
                </a:moveTo>
                <a:lnTo>
                  <a:pt x="1248" y="336"/>
                </a:lnTo>
                <a:lnTo>
                  <a:pt x="0" y="0"/>
                </a:lnTo>
                <a:lnTo>
                  <a:pt x="0" y="768"/>
                </a:lnTo>
                <a:lnTo>
                  <a:pt x="1248" y="768"/>
                </a:lnTo>
                <a:close/>
              </a:path>
            </a:pathLst>
          </a:custGeom>
          <a:solidFill>
            <a:srgbClr val="3333FF">
              <a:alpha val="50195"/>
            </a:srgbClr>
          </a:solidFill>
          <a:ln w="38100" cap="flat" cmpd="sng">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21439" name="Group 31"/>
          <p:cNvGrpSpPr>
            <a:grpSpLocks/>
          </p:cNvGrpSpPr>
          <p:nvPr/>
        </p:nvGrpSpPr>
        <p:grpSpPr bwMode="auto">
          <a:xfrm>
            <a:off x="4343400" y="1981200"/>
            <a:ext cx="457200" cy="457200"/>
            <a:chOff x="2592" y="1104"/>
            <a:chExt cx="576" cy="576"/>
          </a:xfrm>
        </p:grpSpPr>
        <p:sp>
          <p:nvSpPr>
            <p:cNvPr id="79944" name="Oval 32"/>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5" name="Line 33"/>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46" name="Line 34"/>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47" name="Line 35"/>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44" name="Group 36"/>
          <p:cNvGrpSpPr>
            <a:grpSpLocks/>
          </p:cNvGrpSpPr>
          <p:nvPr/>
        </p:nvGrpSpPr>
        <p:grpSpPr bwMode="auto">
          <a:xfrm>
            <a:off x="4194175" y="1828800"/>
            <a:ext cx="758825" cy="758825"/>
            <a:chOff x="2592" y="1104"/>
            <a:chExt cx="576" cy="576"/>
          </a:xfrm>
        </p:grpSpPr>
        <p:sp>
          <p:nvSpPr>
            <p:cNvPr id="79940" name="Oval 37"/>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1" name="Line 38"/>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42" name="Line 39"/>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43" name="Line 40"/>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1449" name="Group 41"/>
          <p:cNvGrpSpPr>
            <a:grpSpLocks/>
          </p:cNvGrpSpPr>
          <p:nvPr/>
        </p:nvGrpSpPr>
        <p:grpSpPr bwMode="auto">
          <a:xfrm>
            <a:off x="4114800" y="1752600"/>
            <a:ext cx="914400" cy="914400"/>
            <a:chOff x="2592" y="1104"/>
            <a:chExt cx="576" cy="576"/>
          </a:xfrm>
        </p:grpSpPr>
        <p:sp>
          <p:nvSpPr>
            <p:cNvPr id="79936" name="Oval 42"/>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7" name="Line 43"/>
            <p:cNvSpPr>
              <a:spLocks noChangeShapeType="1"/>
            </p:cNvSpPr>
            <p:nvPr/>
          </p:nvSpPr>
          <p:spPr bwMode="auto">
            <a:xfrm>
              <a:off x="2784"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38" name="Line 44"/>
            <p:cNvSpPr>
              <a:spLocks noChangeShapeType="1"/>
            </p:cNvSpPr>
            <p:nvPr/>
          </p:nvSpPr>
          <p:spPr bwMode="auto">
            <a:xfrm>
              <a:off x="2688" y="1392"/>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39" name="Line 45"/>
            <p:cNvSpPr>
              <a:spLocks noChangeShapeType="1"/>
            </p:cNvSpPr>
            <p:nvPr/>
          </p:nvSpPr>
          <p:spPr bwMode="auto">
            <a:xfrm>
              <a:off x="2976"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33" name="Text Box 30"/>
          <p:cNvSpPr txBox="1">
            <a:spLocks noChangeArrowheads="1"/>
          </p:cNvSpPr>
          <p:nvPr/>
        </p:nvSpPr>
        <p:spPr bwMode="auto">
          <a:xfrm>
            <a:off x="5029200" y="1524000"/>
            <a:ext cx="2362200"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800" i="1"/>
              <a:t>V</a:t>
            </a:r>
            <a:r>
              <a:rPr lang="en-US" sz="2800" i="1" baseline="-25000"/>
              <a:t>F</a:t>
            </a:r>
          </a:p>
        </p:txBody>
      </p:sp>
      <p:sp>
        <p:nvSpPr>
          <p:cNvPr id="2321588" name="Line 180"/>
          <p:cNvSpPr>
            <a:spLocks noChangeShapeType="1"/>
          </p:cNvSpPr>
          <p:nvPr/>
        </p:nvSpPr>
        <p:spPr bwMode="auto">
          <a:xfrm>
            <a:off x="5867400" y="3657600"/>
            <a:ext cx="0" cy="1600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587" name="Text Box 179"/>
          <p:cNvSpPr txBox="1">
            <a:spLocks noChangeArrowheads="1"/>
          </p:cNvSpPr>
          <p:nvPr/>
        </p:nvSpPr>
        <p:spPr bwMode="auto">
          <a:xfrm>
            <a:off x="228600" y="2546350"/>
            <a:ext cx="8686800" cy="11874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dirty="0">
                <a:solidFill>
                  <a:srgbClr val="FF0000"/>
                </a:solidFill>
              </a:rPr>
              <a:t>For the open-circuit condition, minority carriers are evenly distributed throughout the non-depletion regions.  This concentration is defined as either </a:t>
            </a:r>
            <a:r>
              <a:rPr lang="en-US" sz="2400" i="1" dirty="0">
                <a:solidFill>
                  <a:srgbClr val="FF0000"/>
                </a:solidFill>
              </a:rPr>
              <a:t>n</a:t>
            </a:r>
            <a:r>
              <a:rPr lang="en-US" sz="2400" i="1" baseline="-25000" dirty="0">
                <a:solidFill>
                  <a:srgbClr val="FF0000"/>
                </a:solidFill>
              </a:rPr>
              <a:t>p</a:t>
            </a:r>
            <a:r>
              <a:rPr lang="en-US" sz="2400" baseline="-25000" dirty="0">
                <a:solidFill>
                  <a:srgbClr val="FF0000"/>
                </a:solidFill>
              </a:rPr>
              <a:t>0</a:t>
            </a:r>
            <a:r>
              <a:rPr lang="en-US" sz="2400" dirty="0">
                <a:solidFill>
                  <a:srgbClr val="FF0000"/>
                </a:solidFill>
              </a:rPr>
              <a:t> or </a:t>
            </a:r>
            <a:r>
              <a:rPr lang="en-US" sz="2400" i="1" dirty="0">
                <a:solidFill>
                  <a:srgbClr val="FF0000"/>
                </a:solidFill>
              </a:rPr>
              <a:t>p</a:t>
            </a:r>
            <a:r>
              <a:rPr lang="en-US" sz="2400" i="1" baseline="-25000" dirty="0">
                <a:solidFill>
                  <a:srgbClr val="FF0000"/>
                </a:solidFill>
              </a:rPr>
              <a:t>n</a:t>
            </a:r>
            <a:r>
              <a:rPr lang="en-US" sz="2400" baseline="-25000" dirty="0">
                <a:solidFill>
                  <a:srgbClr val="FF0000"/>
                </a:solidFill>
              </a:rPr>
              <a:t>0</a:t>
            </a:r>
            <a:r>
              <a:rPr lang="en-US" sz="2400" dirty="0">
                <a:solidFill>
                  <a:srgbClr val="FF0000"/>
                </a:solidFill>
              </a:rPr>
              <a:t>.</a:t>
            </a:r>
          </a:p>
        </p:txBody>
      </p:sp>
      <p:sp>
        <p:nvSpPr>
          <p:cNvPr id="4" name="Rectangle 3"/>
          <p:cNvSpPr/>
          <p:nvPr/>
        </p:nvSpPr>
        <p:spPr>
          <a:xfrm>
            <a:off x="4724400" y="5168384"/>
            <a:ext cx="513282" cy="369332"/>
          </a:xfrm>
          <a:prstGeom prst="rect">
            <a:avLst/>
          </a:prstGeom>
        </p:spPr>
        <p:txBody>
          <a:bodyPr wrap="none">
            <a:spAutoFit/>
          </a:bodyPr>
          <a:lstStyle/>
          <a:p>
            <a:r>
              <a:rPr lang="en-US" dirty="0">
                <a:solidFill>
                  <a:srgbClr val="FF0000"/>
                </a:solidFill>
              </a:rPr>
              <a:t> </a:t>
            </a:r>
            <a:r>
              <a:rPr lang="en-US" i="1" dirty="0">
                <a:solidFill>
                  <a:srgbClr val="FF0000"/>
                </a:solidFill>
              </a:rPr>
              <a:t>p</a:t>
            </a:r>
            <a:r>
              <a:rPr lang="en-US" i="1" baseline="-25000" dirty="0">
                <a:solidFill>
                  <a:srgbClr val="FF0000"/>
                </a:solidFill>
              </a:rPr>
              <a:t>n</a:t>
            </a:r>
            <a:r>
              <a:rPr lang="en-US" baseline="-25000" dirty="0">
                <a:solidFill>
                  <a:srgbClr val="FF0000"/>
                </a:solidFill>
              </a:rPr>
              <a:t>0</a:t>
            </a:r>
            <a:endParaRPr lang="en-US" dirty="0"/>
          </a:p>
        </p:txBody>
      </p:sp>
      <p:sp>
        <p:nvSpPr>
          <p:cNvPr id="5" name="Rectangle 4"/>
          <p:cNvSpPr/>
          <p:nvPr/>
        </p:nvSpPr>
        <p:spPr>
          <a:xfrm>
            <a:off x="3922709" y="5181600"/>
            <a:ext cx="460382" cy="369332"/>
          </a:xfrm>
          <a:prstGeom prst="rect">
            <a:avLst/>
          </a:prstGeom>
        </p:spPr>
        <p:txBody>
          <a:bodyPr wrap="none">
            <a:spAutoFit/>
          </a:bodyPr>
          <a:lstStyle/>
          <a:p>
            <a:r>
              <a:rPr lang="en-US" i="1" dirty="0">
                <a:solidFill>
                  <a:srgbClr val="FF0000"/>
                </a:solidFill>
              </a:rPr>
              <a:t>n</a:t>
            </a:r>
            <a:r>
              <a:rPr lang="en-US" i="1" baseline="-25000" dirty="0">
                <a:solidFill>
                  <a:srgbClr val="FF0000"/>
                </a:solidFill>
              </a:rPr>
              <a:t>p</a:t>
            </a:r>
            <a:r>
              <a:rPr lang="en-US" baseline="-25000" dirty="0">
                <a:solidFill>
                  <a:srgbClr val="FF0000"/>
                </a:solidFill>
              </a:rPr>
              <a:t>0</a:t>
            </a:r>
            <a:endParaRPr lang="en-US" dirty="0"/>
          </a:p>
        </p:txBody>
      </p:sp>
      <p:sp>
        <p:nvSpPr>
          <p:cNvPr id="169" name="Text Box 2"/>
          <p:cNvSpPr txBox="1">
            <a:spLocks noChangeArrowheads="1"/>
          </p:cNvSpPr>
          <p:nvPr/>
        </p:nvSpPr>
        <p:spPr bwMode="auto">
          <a:xfrm>
            <a:off x="228600" y="5883275"/>
            <a:ext cx="86868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400" b="1" dirty="0"/>
              <a:t>Figure:</a:t>
            </a:r>
            <a:r>
              <a:rPr lang="en-US" sz="2400" dirty="0"/>
              <a:t> The </a:t>
            </a:r>
            <a:r>
              <a:rPr lang="en-US" sz="2400" i="1" dirty="0" err="1"/>
              <a:t>pn</a:t>
            </a:r>
            <a:r>
              <a:rPr lang="en-US" sz="2400" dirty="0"/>
              <a:t> junction with no applied voltage (open-circuited terminals).</a:t>
            </a:r>
          </a:p>
        </p:txBody>
      </p:sp>
      <p:sp>
        <p:nvSpPr>
          <p:cNvPr id="6" name="Footer Placeholder 5"/>
          <p:cNvSpPr>
            <a:spLocks noGrp="1"/>
          </p:cNvSpPr>
          <p:nvPr>
            <p:ph type="ftr" sz="quarter" idx="11"/>
          </p:nvPr>
        </p:nvSpPr>
        <p:spPr/>
        <p:txBody>
          <a:bodyPr/>
          <a:lstStyle/>
          <a:p>
            <a:r>
              <a:rPr lang="en-US" smtClean="0"/>
              <a:t>Lecture 03</a:t>
            </a:r>
            <a:endParaRPr lang="en-US"/>
          </a:p>
        </p:txBody>
      </p:sp>
      <p:sp>
        <p:nvSpPr>
          <p:cNvPr id="171" name="TextBox 170"/>
          <p:cNvSpPr txBox="1"/>
          <p:nvPr/>
        </p:nvSpPr>
        <p:spPr>
          <a:xfrm>
            <a:off x="1447800" y="5562600"/>
            <a:ext cx="888385" cy="400110"/>
          </a:xfrm>
          <a:prstGeom prst="rect">
            <a:avLst/>
          </a:prstGeom>
          <a:noFill/>
        </p:spPr>
        <p:txBody>
          <a:bodyPr wrap="none" rtlCol="0">
            <a:spAutoFit/>
          </a:bodyPr>
          <a:lstStyle/>
          <a:p>
            <a:r>
              <a:rPr lang="en-US" sz="2000" b="1" dirty="0" smtClean="0"/>
              <a:t>P-type</a:t>
            </a:r>
            <a:endParaRPr lang="en-US" sz="2000" b="1" dirty="0"/>
          </a:p>
        </p:txBody>
      </p:sp>
      <p:sp>
        <p:nvSpPr>
          <p:cNvPr id="172" name="TextBox 171"/>
          <p:cNvSpPr txBox="1"/>
          <p:nvPr/>
        </p:nvSpPr>
        <p:spPr>
          <a:xfrm>
            <a:off x="7016218" y="5542771"/>
            <a:ext cx="947695" cy="400110"/>
          </a:xfrm>
          <a:prstGeom prst="rect">
            <a:avLst/>
          </a:prstGeom>
          <a:noFill/>
        </p:spPr>
        <p:txBody>
          <a:bodyPr wrap="none" rtlCol="0">
            <a:spAutoFit/>
          </a:bodyPr>
          <a:lstStyle/>
          <a:p>
            <a:r>
              <a:rPr lang="en-US" sz="2000" b="1" dirty="0" smtClean="0"/>
              <a:t>N-type</a:t>
            </a:r>
            <a:endParaRPr lang="en-US" sz="2000" b="1" dirty="0"/>
          </a:p>
        </p:txBody>
      </p:sp>
    </p:spTree>
    <p:extLst>
      <p:ext uri="{BB962C8B-B14F-4D97-AF65-F5344CB8AC3E}">
        <p14:creationId xmlns:p14="http://schemas.microsoft.com/office/powerpoint/2010/main" val="35010717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169"/>
                                        </p:tgtEl>
                                      </p:cBhvr>
                                    </p:animEffect>
                                    <p:set>
                                      <p:cBhvr>
                                        <p:cTn id="7" dur="1" fill="hold">
                                          <p:stCondLst>
                                            <p:cond delay="499"/>
                                          </p:stCondLst>
                                        </p:cTn>
                                        <p:tgtEl>
                                          <p:spTgt spid="16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321419"/>
                                        </p:tgtEl>
                                      </p:cBhvr>
                                    </p:animEffect>
                                    <p:set>
                                      <p:cBhvr>
                                        <p:cTn id="10" dur="1" fill="hold">
                                          <p:stCondLst>
                                            <p:cond delay="999"/>
                                          </p:stCondLst>
                                        </p:cTn>
                                        <p:tgtEl>
                                          <p:spTgt spid="23214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321454"/>
                                        </p:tgtEl>
                                      </p:cBhvr>
                                    </p:animEffect>
                                    <p:set>
                                      <p:cBhvr>
                                        <p:cTn id="13" dur="1" fill="hold">
                                          <p:stCondLst>
                                            <p:cond delay="999"/>
                                          </p:stCondLst>
                                        </p:cTn>
                                        <p:tgtEl>
                                          <p:spTgt spid="232145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2321459"/>
                                        </p:tgtEl>
                                      </p:cBhvr>
                                    </p:animEffect>
                                    <p:set>
                                      <p:cBhvr>
                                        <p:cTn id="16" dur="1" fill="hold">
                                          <p:stCondLst>
                                            <p:cond delay="999"/>
                                          </p:stCondLst>
                                        </p:cTn>
                                        <p:tgtEl>
                                          <p:spTgt spid="232145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2321462"/>
                                        </p:tgtEl>
                                      </p:cBhvr>
                                    </p:animEffect>
                                    <p:set>
                                      <p:cBhvr>
                                        <p:cTn id="19" dur="1" fill="hold">
                                          <p:stCondLst>
                                            <p:cond delay="999"/>
                                          </p:stCondLst>
                                        </p:cTn>
                                        <p:tgtEl>
                                          <p:spTgt spid="232146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2321467"/>
                                        </p:tgtEl>
                                      </p:cBhvr>
                                    </p:animEffect>
                                    <p:set>
                                      <p:cBhvr>
                                        <p:cTn id="22" dur="1" fill="hold">
                                          <p:stCondLst>
                                            <p:cond delay="999"/>
                                          </p:stCondLst>
                                        </p:cTn>
                                        <p:tgtEl>
                                          <p:spTgt spid="232146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2321470"/>
                                        </p:tgtEl>
                                      </p:cBhvr>
                                    </p:animEffect>
                                    <p:set>
                                      <p:cBhvr>
                                        <p:cTn id="25" dur="1" fill="hold">
                                          <p:stCondLst>
                                            <p:cond delay="999"/>
                                          </p:stCondLst>
                                        </p:cTn>
                                        <p:tgtEl>
                                          <p:spTgt spid="232147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2321475"/>
                                        </p:tgtEl>
                                      </p:cBhvr>
                                    </p:animEffect>
                                    <p:set>
                                      <p:cBhvr>
                                        <p:cTn id="28" dur="1" fill="hold">
                                          <p:stCondLst>
                                            <p:cond delay="999"/>
                                          </p:stCondLst>
                                        </p:cTn>
                                        <p:tgtEl>
                                          <p:spTgt spid="232147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2321480"/>
                                        </p:tgtEl>
                                      </p:cBhvr>
                                    </p:animEffect>
                                    <p:set>
                                      <p:cBhvr>
                                        <p:cTn id="31" dur="1" fill="hold">
                                          <p:stCondLst>
                                            <p:cond delay="999"/>
                                          </p:stCondLst>
                                        </p:cTn>
                                        <p:tgtEl>
                                          <p:spTgt spid="232148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2321515"/>
                                        </p:tgtEl>
                                      </p:cBhvr>
                                    </p:animEffect>
                                    <p:set>
                                      <p:cBhvr>
                                        <p:cTn id="34" dur="1" fill="hold">
                                          <p:stCondLst>
                                            <p:cond delay="999"/>
                                          </p:stCondLst>
                                        </p:cTn>
                                        <p:tgtEl>
                                          <p:spTgt spid="232151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2321520"/>
                                        </p:tgtEl>
                                      </p:cBhvr>
                                    </p:animEffect>
                                    <p:set>
                                      <p:cBhvr>
                                        <p:cTn id="37" dur="1" fill="hold">
                                          <p:stCondLst>
                                            <p:cond delay="999"/>
                                          </p:stCondLst>
                                        </p:cTn>
                                        <p:tgtEl>
                                          <p:spTgt spid="232152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2321523"/>
                                        </p:tgtEl>
                                      </p:cBhvr>
                                    </p:animEffect>
                                    <p:set>
                                      <p:cBhvr>
                                        <p:cTn id="40" dur="1" fill="hold">
                                          <p:stCondLst>
                                            <p:cond delay="999"/>
                                          </p:stCondLst>
                                        </p:cTn>
                                        <p:tgtEl>
                                          <p:spTgt spid="232152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2321539"/>
                                        </p:tgtEl>
                                      </p:cBhvr>
                                    </p:animEffect>
                                    <p:set>
                                      <p:cBhvr>
                                        <p:cTn id="43" dur="1" fill="hold">
                                          <p:stCondLst>
                                            <p:cond delay="999"/>
                                          </p:stCondLst>
                                        </p:cTn>
                                        <p:tgtEl>
                                          <p:spTgt spid="232153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1000"/>
                                        <p:tgtEl>
                                          <p:spTgt spid="2321542"/>
                                        </p:tgtEl>
                                      </p:cBhvr>
                                    </p:animEffect>
                                    <p:set>
                                      <p:cBhvr>
                                        <p:cTn id="46" dur="1" fill="hold">
                                          <p:stCondLst>
                                            <p:cond delay="999"/>
                                          </p:stCondLst>
                                        </p:cTn>
                                        <p:tgtEl>
                                          <p:spTgt spid="232154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000"/>
                                        <p:tgtEl>
                                          <p:spTgt spid="2321555"/>
                                        </p:tgtEl>
                                      </p:cBhvr>
                                    </p:animEffect>
                                    <p:set>
                                      <p:cBhvr>
                                        <p:cTn id="49" dur="1" fill="hold">
                                          <p:stCondLst>
                                            <p:cond delay="999"/>
                                          </p:stCondLst>
                                        </p:cTn>
                                        <p:tgtEl>
                                          <p:spTgt spid="232155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2321558"/>
                                        </p:tgtEl>
                                      </p:cBhvr>
                                    </p:animEffect>
                                    <p:set>
                                      <p:cBhvr>
                                        <p:cTn id="52" dur="1" fill="hold">
                                          <p:stCondLst>
                                            <p:cond delay="999"/>
                                          </p:stCondLst>
                                        </p:cTn>
                                        <p:tgtEl>
                                          <p:spTgt spid="232155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2321483"/>
                                        </p:tgtEl>
                                      </p:cBhvr>
                                    </p:animEffect>
                                    <p:set>
                                      <p:cBhvr>
                                        <p:cTn id="55" dur="1" fill="hold">
                                          <p:stCondLst>
                                            <p:cond delay="999"/>
                                          </p:stCondLst>
                                        </p:cTn>
                                        <p:tgtEl>
                                          <p:spTgt spid="232148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2321486"/>
                                        </p:tgtEl>
                                      </p:cBhvr>
                                    </p:animEffect>
                                    <p:set>
                                      <p:cBhvr>
                                        <p:cTn id="58" dur="1" fill="hold">
                                          <p:stCondLst>
                                            <p:cond delay="999"/>
                                          </p:stCondLst>
                                        </p:cTn>
                                        <p:tgtEl>
                                          <p:spTgt spid="232148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2321491"/>
                                        </p:tgtEl>
                                      </p:cBhvr>
                                    </p:animEffect>
                                    <p:set>
                                      <p:cBhvr>
                                        <p:cTn id="61" dur="1" fill="hold">
                                          <p:stCondLst>
                                            <p:cond delay="999"/>
                                          </p:stCondLst>
                                        </p:cTn>
                                        <p:tgtEl>
                                          <p:spTgt spid="232149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2321496"/>
                                        </p:tgtEl>
                                      </p:cBhvr>
                                    </p:animEffect>
                                    <p:set>
                                      <p:cBhvr>
                                        <p:cTn id="64" dur="1" fill="hold">
                                          <p:stCondLst>
                                            <p:cond delay="999"/>
                                          </p:stCondLst>
                                        </p:cTn>
                                        <p:tgtEl>
                                          <p:spTgt spid="232149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21499"/>
                                        </p:tgtEl>
                                      </p:cBhvr>
                                    </p:animEffect>
                                    <p:set>
                                      <p:cBhvr>
                                        <p:cTn id="67" dur="1" fill="hold">
                                          <p:stCondLst>
                                            <p:cond delay="999"/>
                                          </p:stCondLst>
                                        </p:cTn>
                                        <p:tgtEl>
                                          <p:spTgt spid="232149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2321502"/>
                                        </p:tgtEl>
                                      </p:cBhvr>
                                    </p:animEffect>
                                    <p:set>
                                      <p:cBhvr>
                                        <p:cTn id="70" dur="1" fill="hold">
                                          <p:stCondLst>
                                            <p:cond delay="999"/>
                                          </p:stCondLst>
                                        </p:cTn>
                                        <p:tgtEl>
                                          <p:spTgt spid="232150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2321507"/>
                                        </p:tgtEl>
                                      </p:cBhvr>
                                    </p:animEffect>
                                    <p:set>
                                      <p:cBhvr>
                                        <p:cTn id="73" dur="1" fill="hold">
                                          <p:stCondLst>
                                            <p:cond delay="999"/>
                                          </p:stCondLst>
                                        </p:cTn>
                                        <p:tgtEl>
                                          <p:spTgt spid="2321507"/>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2321510"/>
                                        </p:tgtEl>
                                      </p:cBhvr>
                                    </p:animEffect>
                                    <p:set>
                                      <p:cBhvr>
                                        <p:cTn id="76" dur="1" fill="hold">
                                          <p:stCondLst>
                                            <p:cond delay="999"/>
                                          </p:stCondLst>
                                        </p:cTn>
                                        <p:tgtEl>
                                          <p:spTgt spid="232151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2321528"/>
                                        </p:tgtEl>
                                      </p:cBhvr>
                                    </p:animEffect>
                                    <p:set>
                                      <p:cBhvr>
                                        <p:cTn id="79" dur="1" fill="hold">
                                          <p:stCondLst>
                                            <p:cond delay="999"/>
                                          </p:stCondLst>
                                        </p:cTn>
                                        <p:tgtEl>
                                          <p:spTgt spid="232152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00"/>
                                        <p:tgtEl>
                                          <p:spTgt spid="2321531"/>
                                        </p:tgtEl>
                                      </p:cBhvr>
                                    </p:animEffect>
                                    <p:set>
                                      <p:cBhvr>
                                        <p:cTn id="82" dur="1" fill="hold">
                                          <p:stCondLst>
                                            <p:cond delay="999"/>
                                          </p:stCondLst>
                                        </p:cTn>
                                        <p:tgtEl>
                                          <p:spTgt spid="232153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000"/>
                                        <p:tgtEl>
                                          <p:spTgt spid="2321534"/>
                                        </p:tgtEl>
                                      </p:cBhvr>
                                    </p:animEffect>
                                    <p:set>
                                      <p:cBhvr>
                                        <p:cTn id="85" dur="1" fill="hold">
                                          <p:stCondLst>
                                            <p:cond delay="999"/>
                                          </p:stCondLst>
                                        </p:cTn>
                                        <p:tgtEl>
                                          <p:spTgt spid="232153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2321545"/>
                                        </p:tgtEl>
                                      </p:cBhvr>
                                    </p:animEffect>
                                    <p:set>
                                      <p:cBhvr>
                                        <p:cTn id="88" dur="1" fill="hold">
                                          <p:stCondLst>
                                            <p:cond delay="999"/>
                                          </p:stCondLst>
                                        </p:cTn>
                                        <p:tgtEl>
                                          <p:spTgt spid="232154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2321550"/>
                                        </p:tgtEl>
                                      </p:cBhvr>
                                    </p:animEffect>
                                    <p:set>
                                      <p:cBhvr>
                                        <p:cTn id="91" dur="1" fill="hold">
                                          <p:stCondLst>
                                            <p:cond delay="999"/>
                                          </p:stCondLst>
                                        </p:cTn>
                                        <p:tgtEl>
                                          <p:spTgt spid="232155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2321561"/>
                                        </p:tgtEl>
                                      </p:cBhvr>
                                    </p:animEffect>
                                    <p:set>
                                      <p:cBhvr>
                                        <p:cTn id="94" dur="1" fill="hold">
                                          <p:stCondLst>
                                            <p:cond delay="999"/>
                                          </p:stCondLst>
                                        </p:cTn>
                                        <p:tgtEl>
                                          <p:spTgt spid="232156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1000"/>
                                        <p:tgtEl>
                                          <p:spTgt spid="2321566"/>
                                        </p:tgtEl>
                                      </p:cBhvr>
                                    </p:animEffect>
                                    <p:set>
                                      <p:cBhvr>
                                        <p:cTn id="97" dur="1" fill="hold">
                                          <p:stCondLst>
                                            <p:cond delay="999"/>
                                          </p:stCondLst>
                                        </p:cTn>
                                        <p:tgtEl>
                                          <p:spTgt spid="2321566"/>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21430"/>
                                        </p:tgtEl>
                                        <p:attrNameLst>
                                          <p:attrName>style.visibility</p:attrName>
                                        </p:attrNameLst>
                                      </p:cBhvr>
                                      <p:to>
                                        <p:strVal val="visible"/>
                                      </p:to>
                                    </p:set>
                                    <p:animEffect transition="in" filter="fade">
                                      <p:cBhvr>
                                        <p:cTn id="102" dur="1000"/>
                                        <p:tgtEl>
                                          <p:spTgt spid="2321430"/>
                                        </p:tgtEl>
                                      </p:cBhvr>
                                    </p:animEffect>
                                  </p:childTnLst>
                                </p:cTn>
                              </p:par>
                              <p:par>
                                <p:cTn id="103" presetID="10" presetClass="exit" presetSubtype="0" fill="hold" grpId="0" nodeType="withEffect">
                                  <p:stCondLst>
                                    <p:cond delay="0"/>
                                  </p:stCondLst>
                                  <p:childTnLst>
                                    <p:animEffect transition="out" filter="fade">
                                      <p:cBhvr>
                                        <p:cTn id="104" dur="1000"/>
                                        <p:tgtEl>
                                          <p:spTgt spid="2321578"/>
                                        </p:tgtEl>
                                      </p:cBhvr>
                                    </p:animEffect>
                                    <p:set>
                                      <p:cBhvr>
                                        <p:cTn id="105" dur="1" fill="hold">
                                          <p:stCondLst>
                                            <p:cond delay="999"/>
                                          </p:stCondLst>
                                        </p:cTn>
                                        <p:tgtEl>
                                          <p:spTgt spid="2321578"/>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1000"/>
                                        <p:tgtEl>
                                          <p:spTgt spid="2321587"/>
                                        </p:tgtEl>
                                      </p:cBhvr>
                                    </p:animEffect>
                                    <p:set>
                                      <p:cBhvr>
                                        <p:cTn id="108" dur="1" fill="hold">
                                          <p:stCondLst>
                                            <p:cond delay="999"/>
                                          </p:stCondLst>
                                        </p:cTn>
                                        <p:tgtEl>
                                          <p:spTgt spid="2321587"/>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1000"/>
                                        <p:tgtEl>
                                          <p:spTgt spid="2321588"/>
                                        </p:tgtEl>
                                      </p:cBhvr>
                                    </p:animEffect>
                                    <p:set>
                                      <p:cBhvr>
                                        <p:cTn id="111" dur="1" fill="hold">
                                          <p:stCondLst>
                                            <p:cond delay="999"/>
                                          </p:stCondLst>
                                        </p:cTn>
                                        <p:tgtEl>
                                          <p:spTgt spid="2321588"/>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1000"/>
                                        <p:tgtEl>
                                          <p:spTgt spid="2321579"/>
                                        </p:tgtEl>
                                      </p:cBhvr>
                                    </p:animEffect>
                                    <p:set>
                                      <p:cBhvr>
                                        <p:cTn id="114" dur="1" fill="hold">
                                          <p:stCondLst>
                                            <p:cond delay="999"/>
                                          </p:stCondLst>
                                        </p:cTn>
                                        <p:tgtEl>
                                          <p:spTgt spid="2321579"/>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2321410"/>
                                        </p:tgtEl>
                                        <p:attrNameLst>
                                          <p:attrName>style.visibility</p:attrName>
                                        </p:attrNameLst>
                                      </p:cBhvr>
                                      <p:to>
                                        <p:strVal val="visible"/>
                                      </p:to>
                                    </p:set>
                                    <p:animEffect transition="in" filter="fade">
                                      <p:cBhvr>
                                        <p:cTn id="117" dur="1000"/>
                                        <p:tgtEl>
                                          <p:spTgt spid="2321410"/>
                                        </p:tgtEl>
                                      </p:cBhvr>
                                    </p:animEffect>
                                  </p:childTnLst>
                                </p:cTn>
                              </p:par>
                              <p:par>
                                <p:cTn id="118" presetID="10" presetClass="entr" presetSubtype="0" fill="hold" nodeType="withEffect">
                                  <p:stCondLst>
                                    <p:cond delay="0"/>
                                  </p:stCondLst>
                                  <p:childTnLst>
                                    <p:set>
                                      <p:cBhvr>
                                        <p:cTn id="119" dur="1" fill="hold">
                                          <p:stCondLst>
                                            <p:cond delay="0"/>
                                          </p:stCondLst>
                                        </p:cTn>
                                        <p:tgtEl>
                                          <p:spTgt spid="2321439"/>
                                        </p:tgtEl>
                                        <p:attrNameLst>
                                          <p:attrName>style.visibility</p:attrName>
                                        </p:attrNameLst>
                                      </p:cBhvr>
                                      <p:to>
                                        <p:strVal val="visible"/>
                                      </p:to>
                                    </p:set>
                                    <p:animEffect transition="in" filter="fade">
                                      <p:cBhvr>
                                        <p:cTn id="120" dur="1000"/>
                                        <p:tgtEl>
                                          <p:spTgt spid="232143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321580"/>
                                        </p:tgtEl>
                                        <p:attrNameLst>
                                          <p:attrName>style.visibility</p:attrName>
                                        </p:attrNameLst>
                                      </p:cBhvr>
                                      <p:to>
                                        <p:strVal val="visible"/>
                                      </p:to>
                                    </p:set>
                                    <p:animEffect transition="in" filter="fade">
                                      <p:cBhvr>
                                        <p:cTn id="123" dur="1000"/>
                                        <p:tgtEl>
                                          <p:spTgt spid="232158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321583"/>
                                        </p:tgtEl>
                                        <p:attrNameLst>
                                          <p:attrName>style.visibility</p:attrName>
                                        </p:attrNameLst>
                                      </p:cBhvr>
                                      <p:to>
                                        <p:strVal val="visible"/>
                                      </p:to>
                                    </p:set>
                                    <p:animEffect transition="in" filter="fade">
                                      <p:cBhvr>
                                        <p:cTn id="126" dur="1000"/>
                                        <p:tgtEl>
                                          <p:spTgt spid="2321583"/>
                                        </p:tgtEl>
                                      </p:cBhvr>
                                    </p:animEffect>
                                  </p:childTnLst>
                                </p:cTn>
                              </p:par>
                            </p:childTnLst>
                          </p:cTn>
                        </p:par>
                        <p:par>
                          <p:cTn id="127" fill="hold" nodeType="afterGroup">
                            <p:stCondLst>
                              <p:cond delay="1000"/>
                            </p:stCondLst>
                            <p:childTnLst>
                              <p:par>
                                <p:cTn id="128" presetID="10" presetClass="exit" presetSubtype="0" fill="hold" grpId="1" nodeType="afterEffect">
                                  <p:stCondLst>
                                    <p:cond delay="0"/>
                                  </p:stCondLst>
                                  <p:childTnLst>
                                    <p:animEffect transition="out" filter="fade">
                                      <p:cBhvr>
                                        <p:cTn id="129" dur="1000"/>
                                        <p:tgtEl>
                                          <p:spTgt spid="2321580"/>
                                        </p:tgtEl>
                                      </p:cBhvr>
                                    </p:animEffect>
                                    <p:set>
                                      <p:cBhvr>
                                        <p:cTn id="130" dur="1" fill="hold">
                                          <p:stCondLst>
                                            <p:cond delay="999"/>
                                          </p:stCondLst>
                                        </p:cTn>
                                        <p:tgtEl>
                                          <p:spTgt spid="2321580"/>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1000"/>
                                        <p:tgtEl>
                                          <p:spTgt spid="2321583"/>
                                        </p:tgtEl>
                                      </p:cBhvr>
                                    </p:animEffect>
                                    <p:set>
                                      <p:cBhvr>
                                        <p:cTn id="133" dur="1" fill="hold">
                                          <p:stCondLst>
                                            <p:cond delay="999"/>
                                          </p:stCondLst>
                                        </p:cTn>
                                        <p:tgtEl>
                                          <p:spTgt spid="2321583"/>
                                        </p:tgtEl>
                                        <p:attrNameLst>
                                          <p:attrName>style.visibility</p:attrName>
                                        </p:attrNameLst>
                                      </p:cBhvr>
                                      <p:to>
                                        <p:strVal val="hidden"/>
                                      </p:to>
                                    </p:set>
                                  </p:childTnLst>
                                </p:cTn>
                              </p:par>
                              <p:par>
                                <p:cTn id="134" presetID="10" presetClass="entr" presetSubtype="0" fill="hold" nodeType="withEffect">
                                  <p:stCondLst>
                                    <p:cond delay="0"/>
                                  </p:stCondLst>
                                  <p:childTnLst>
                                    <p:set>
                                      <p:cBhvr>
                                        <p:cTn id="135" dur="1" fill="hold">
                                          <p:stCondLst>
                                            <p:cond delay="0"/>
                                          </p:stCondLst>
                                        </p:cTn>
                                        <p:tgtEl>
                                          <p:spTgt spid="2321444"/>
                                        </p:tgtEl>
                                        <p:attrNameLst>
                                          <p:attrName>style.visibility</p:attrName>
                                        </p:attrNameLst>
                                      </p:cBhvr>
                                      <p:to>
                                        <p:strVal val="visible"/>
                                      </p:to>
                                    </p:set>
                                    <p:animEffect transition="in" filter="fade">
                                      <p:cBhvr>
                                        <p:cTn id="136" dur="1000"/>
                                        <p:tgtEl>
                                          <p:spTgt spid="232144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321581"/>
                                        </p:tgtEl>
                                        <p:attrNameLst>
                                          <p:attrName>style.visibility</p:attrName>
                                        </p:attrNameLst>
                                      </p:cBhvr>
                                      <p:to>
                                        <p:strVal val="visible"/>
                                      </p:to>
                                    </p:set>
                                    <p:animEffect transition="in" filter="fade">
                                      <p:cBhvr>
                                        <p:cTn id="139" dur="1000"/>
                                        <p:tgtEl>
                                          <p:spTgt spid="232158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321585"/>
                                        </p:tgtEl>
                                        <p:attrNameLst>
                                          <p:attrName>style.visibility</p:attrName>
                                        </p:attrNameLst>
                                      </p:cBhvr>
                                      <p:to>
                                        <p:strVal val="visible"/>
                                      </p:to>
                                    </p:set>
                                    <p:animEffect transition="in" filter="fade">
                                      <p:cBhvr>
                                        <p:cTn id="142" dur="1000"/>
                                        <p:tgtEl>
                                          <p:spTgt spid="2321585"/>
                                        </p:tgtEl>
                                      </p:cBhvr>
                                    </p:animEffect>
                                  </p:childTnLst>
                                </p:cTn>
                              </p:par>
                            </p:childTnLst>
                          </p:cTn>
                        </p:par>
                        <p:par>
                          <p:cTn id="143" fill="hold" nodeType="afterGroup">
                            <p:stCondLst>
                              <p:cond delay="2000"/>
                            </p:stCondLst>
                            <p:childTnLst>
                              <p:par>
                                <p:cTn id="144" presetID="10" presetClass="exit" presetSubtype="0" fill="hold" grpId="1" nodeType="afterEffect">
                                  <p:stCondLst>
                                    <p:cond delay="0"/>
                                  </p:stCondLst>
                                  <p:childTnLst>
                                    <p:animEffect transition="out" filter="fade">
                                      <p:cBhvr>
                                        <p:cTn id="145" dur="1000"/>
                                        <p:tgtEl>
                                          <p:spTgt spid="2321581"/>
                                        </p:tgtEl>
                                      </p:cBhvr>
                                    </p:animEffect>
                                    <p:set>
                                      <p:cBhvr>
                                        <p:cTn id="146" dur="1" fill="hold">
                                          <p:stCondLst>
                                            <p:cond delay="999"/>
                                          </p:stCondLst>
                                        </p:cTn>
                                        <p:tgtEl>
                                          <p:spTgt spid="2321581"/>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1000"/>
                                        <p:tgtEl>
                                          <p:spTgt spid="2321585"/>
                                        </p:tgtEl>
                                      </p:cBhvr>
                                    </p:animEffect>
                                    <p:set>
                                      <p:cBhvr>
                                        <p:cTn id="149" dur="1" fill="hold">
                                          <p:stCondLst>
                                            <p:cond delay="999"/>
                                          </p:stCondLst>
                                        </p:cTn>
                                        <p:tgtEl>
                                          <p:spTgt spid="2321585"/>
                                        </p:tgtEl>
                                        <p:attrNameLst>
                                          <p:attrName>style.visibility</p:attrName>
                                        </p:attrNameLst>
                                      </p:cBhvr>
                                      <p:to>
                                        <p:strVal val="hidden"/>
                                      </p:to>
                                    </p:set>
                                  </p:childTnLst>
                                </p:cTn>
                              </p:par>
                              <p:par>
                                <p:cTn id="150" presetID="10" presetClass="entr" presetSubtype="0" fill="hold" nodeType="withEffect">
                                  <p:stCondLst>
                                    <p:cond delay="0"/>
                                  </p:stCondLst>
                                  <p:childTnLst>
                                    <p:set>
                                      <p:cBhvr>
                                        <p:cTn id="151" dur="1" fill="hold">
                                          <p:stCondLst>
                                            <p:cond delay="0"/>
                                          </p:stCondLst>
                                        </p:cTn>
                                        <p:tgtEl>
                                          <p:spTgt spid="2321449"/>
                                        </p:tgtEl>
                                        <p:attrNameLst>
                                          <p:attrName>style.visibility</p:attrName>
                                        </p:attrNameLst>
                                      </p:cBhvr>
                                      <p:to>
                                        <p:strVal val="visible"/>
                                      </p:to>
                                    </p:set>
                                    <p:animEffect transition="in" filter="fade">
                                      <p:cBhvr>
                                        <p:cTn id="152" dur="1000"/>
                                        <p:tgtEl>
                                          <p:spTgt spid="232144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321582"/>
                                        </p:tgtEl>
                                        <p:attrNameLst>
                                          <p:attrName>style.visibility</p:attrName>
                                        </p:attrNameLst>
                                      </p:cBhvr>
                                      <p:to>
                                        <p:strVal val="visible"/>
                                      </p:to>
                                    </p:set>
                                    <p:animEffect transition="in" filter="fade">
                                      <p:cBhvr>
                                        <p:cTn id="155" dur="1000"/>
                                        <p:tgtEl>
                                          <p:spTgt spid="232158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321586"/>
                                        </p:tgtEl>
                                        <p:attrNameLst>
                                          <p:attrName>style.visibility</p:attrName>
                                        </p:attrNameLst>
                                      </p:cBhvr>
                                      <p:to>
                                        <p:strVal val="visible"/>
                                      </p:to>
                                    </p:set>
                                    <p:animEffect transition="in" filter="fade">
                                      <p:cBhvr>
                                        <p:cTn id="158" dur="1000"/>
                                        <p:tgtEl>
                                          <p:spTgt spid="2321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1410" grpId="0" animBg="1"/>
      <p:bldP spid="2321430" grpId="0"/>
      <p:bldP spid="2321578" grpId="0" animBg="1"/>
      <p:bldP spid="2321579" grpId="0" animBg="1"/>
      <p:bldP spid="2321580" grpId="0" animBg="1"/>
      <p:bldP spid="2321580" grpId="1" animBg="1"/>
      <p:bldP spid="2321581" grpId="0" animBg="1"/>
      <p:bldP spid="2321581" grpId="1" animBg="1"/>
      <p:bldP spid="2321582" grpId="0" animBg="1"/>
      <p:bldP spid="2321583" grpId="0" animBg="1"/>
      <p:bldP spid="2321583" grpId="1" animBg="1"/>
      <p:bldP spid="2321585" grpId="0" animBg="1"/>
      <p:bldP spid="2321585" grpId="1" animBg="1"/>
      <p:bldP spid="2321586" grpId="0" animBg="1"/>
      <p:bldP spid="2321588" grpId="0" animBg="1"/>
      <p:bldP spid="2321587" grpId="0" animBg="1"/>
      <p:bldP spid="16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ChangeArrowheads="1"/>
          </p:cNvSpPr>
          <p:nvPr/>
        </p:nvSpPr>
        <p:spPr bwMode="auto">
          <a:xfrm>
            <a:off x="1524000" y="2209800"/>
            <a:ext cx="6019800" cy="2667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1" name="Line 4"/>
          <p:cNvSpPr>
            <a:spLocks noChangeShapeType="1"/>
          </p:cNvSpPr>
          <p:nvPr/>
        </p:nvSpPr>
        <p:spPr bwMode="auto">
          <a:xfrm>
            <a:off x="1524000" y="48768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2" name="Oval 5"/>
          <p:cNvSpPr>
            <a:spLocks noChangeArrowheads="1"/>
          </p:cNvSpPr>
          <p:nvPr/>
        </p:nvSpPr>
        <p:spPr bwMode="auto">
          <a:xfrm>
            <a:off x="74676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3" name="Rectangle 6"/>
          <p:cNvSpPr>
            <a:spLocks noChangeArrowheads="1"/>
          </p:cNvSpPr>
          <p:nvPr/>
        </p:nvSpPr>
        <p:spPr bwMode="auto">
          <a:xfrm>
            <a:off x="2438400" y="38862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4" name="Rectangle 7"/>
          <p:cNvSpPr>
            <a:spLocks noChangeArrowheads="1"/>
          </p:cNvSpPr>
          <p:nvPr/>
        </p:nvSpPr>
        <p:spPr bwMode="auto">
          <a:xfrm>
            <a:off x="4572000" y="38862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5" name="Oval 8"/>
          <p:cNvSpPr>
            <a:spLocks noChangeArrowheads="1"/>
          </p:cNvSpPr>
          <p:nvPr/>
        </p:nvSpPr>
        <p:spPr bwMode="auto">
          <a:xfrm>
            <a:off x="14478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6" name="Rectangle 9"/>
          <p:cNvSpPr>
            <a:spLocks noChangeArrowheads="1"/>
          </p:cNvSpPr>
          <p:nvPr/>
        </p:nvSpPr>
        <p:spPr bwMode="auto">
          <a:xfrm>
            <a:off x="44196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7" name="Rectangle 10"/>
          <p:cNvSpPr>
            <a:spLocks noChangeArrowheads="1"/>
          </p:cNvSpPr>
          <p:nvPr/>
        </p:nvSpPr>
        <p:spPr bwMode="auto">
          <a:xfrm>
            <a:off x="45720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0908" name="Group 16"/>
          <p:cNvGrpSpPr>
            <a:grpSpLocks/>
          </p:cNvGrpSpPr>
          <p:nvPr/>
        </p:nvGrpSpPr>
        <p:grpSpPr bwMode="auto">
          <a:xfrm>
            <a:off x="4038600" y="4191000"/>
            <a:ext cx="152400" cy="152400"/>
            <a:chOff x="576" y="2160"/>
            <a:chExt cx="192" cy="192"/>
          </a:xfrm>
        </p:grpSpPr>
        <p:sp>
          <p:nvSpPr>
            <p:cNvPr id="81052" name="Oval 1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53" name="Line 1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09" name="Rectangle 30"/>
          <p:cNvSpPr>
            <a:spLocks noGrp="1" noChangeArrowheads="1"/>
          </p:cNvSpPr>
          <p:nvPr>
            <p:ph type="title"/>
          </p:nvPr>
        </p:nvSpPr>
        <p:spPr>
          <a:xfrm>
            <a:off x="533400" y="361950"/>
            <a:ext cx="8077200" cy="1295400"/>
          </a:xfrm>
        </p:spPr>
        <p:txBody>
          <a:bodyPr>
            <a:normAutofit fontScale="90000"/>
          </a:bodyPr>
          <a:lstStyle/>
          <a:p>
            <a:pPr eaLnBrk="1" hangingPunct="1"/>
            <a:r>
              <a:rPr lang="en-US" sz="2400" smtClean="0">
                <a:solidFill>
                  <a:srgbClr val="008000"/>
                </a:solidFill>
              </a:rPr>
              <a:t>step #4:</a:t>
            </a:r>
            <a:r>
              <a:rPr lang="en-US" sz="2400" smtClean="0"/>
              <a:t> </a:t>
            </a:r>
            <a:r>
              <a:rPr lang="en-US" sz="2400" b="0" smtClean="0"/>
              <a:t>The </a:t>
            </a:r>
            <a:r>
              <a:rPr lang="en-US" sz="2400" b="0" smtClean="0">
                <a:solidFill>
                  <a:srgbClr val="FF0000"/>
                </a:solidFill>
              </a:rPr>
              <a:t>concentration of minority charge carriers increases</a:t>
            </a:r>
            <a:r>
              <a:rPr lang="en-US" sz="2400" b="0" smtClean="0"/>
              <a:t> on either side of the junction.  A </a:t>
            </a:r>
            <a:r>
              <a:rPr lang="en-US" sz="2400" b="0" smtClean="0">
                <a:solidFill>
                  <a:srgbClr val="FF0000"/>
                </a:solidFill>
              </a:rPr>
              <a:t>steady-state gradient</a:t>
            </a:r>
            <a:r>
              <a:rPr lang="en-US" sz="2400" b="0" smtClean="0"/>
              <a:t> is reached as rate of majority carriers crossing the junction equals that of recombination.</a:t>
            </a:r>
          </a:p>
        </p:txBody>
      </p:sp>
      <p:sp>
        <p:nvSpPr>
          <p:cNvPr id="2" name="Date Placeholder 1"/>
          <p:cNvSpPr>
            <a:spLocks noGrp="1"/>
          </p:cNvSpPr>
          <p:nvPr>
            <p:ph type="dt" sz="half" idx="10"/>
          </p:nvPr>
        </p:nvSpPr>
        <p:spPr/>
        <p:txBody>
          <a:bodyPr/>
          <a:lstStyle/>
          <a:p>
            <a:fld id="{8DBA74E0-58EA-4CAA-8928-F0DE97A22CB4}"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79</a:t>
            </a:fld>
            <a:endParaRPr lang="en-US"/>
          </a:p>
        </p:txBody>
      </p:sp>
      <p:sp>
        <p:nvSpPr>
          <p:cNvPr id="80910" name="Line 31"/>
          <p:cNvSpPr>
            <a:spLocks noChangeShapeType="1"/>
          </p:cNvSpPr>
          <p:nvPr/>
        </p:nvSpPr>
        <p:spPr bwMode="auto">
          <a:xfrm>
            <a:off x="914400" y="41910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32"/>
          <p:cNvSpPr>
            <a:spLocks noChangeShapeType="1"/>
          </p:cNvSpPr>
          <p:nvPr/>
        </p:nvSpPr>
        <p:spPr bwMode="auto">
          <a:xfrm>
            <a:off x="7620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Text Box 38"/>
          <p:cNvSpPr txBox="1">
            <a:spLocks noChangeArrowheads="1"/>
          </p:cNvSpPr>
          <p:nvPr/>
        </p:nvSpPr>
        <p:spPr bwMode="auto">
          <a:xfrm>
            <a:off x="5029200" y="1524000"/>
            <a:ext cx="2362200"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800" i="1"/>
              <a:t>V</a:t>
            </a:r>
            <a:r>
              <a:rPr lang="en-US" sz="2800" i="1" baseline="-25000"/>
              <a:t>F</a:t>
            </a:r>
          </a:p>
        </p:txBody>
      </p:sp>
      <p:grpSp>
        <p:nvGrpSpPr>
          <p:cNvPr id="80913" name="Group 39"/>
          <p:cNvGrpSpPr>
            <a:grpSpLocks/>
          </p:cNvGrpSpPr>
          <p:nvPr/>
        </p:nvGrpSpPr>
        <p:grpSpPr bwMode="auto">
          <a:xfrm>
            <a:off x="4114800" y="1981200"/>
            <a:ext cx="457200" cy="457200"/>
            <a:chOff x="2592" y="1104"/>
            <a:chExt cx="576" cy="576"/>
          </a:xfrm>
        </p:grpSpPr>
        <p:sp>
          <p:nvSpPr>
            <p:cNvPr id="81048" name="Oval 40"/>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49" name="Line 41"/>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50" name="Line 42"/>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51" name="Line 43"/>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14" name="Group 44"/>
          <p:cNvGrpSpPr>
            <a:grpSpLocks/>
          </p:cNvGrpSpPr>
          <p:nvPr/>
        </p:nvGrpSpPr>
        <p:grpSpPr bwMode="auto">
          <a:xfrm>
            <a:off x="4114800" y="1828800"/>
            <a:ext cx="685800" cy="685800"/>
            <a:chOff x="2592" y="1104"/>
            <a:chExt cx="576" cy="576"/>
          </a:xfrm>
        </p:grpSpPr>
        <p:sp>
          <p:nvSpPr>
            <p:cNvPr id="81044" name="Oval 45"/>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45" name="Line 46"/>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46" name="Line 47"/>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47" name="Line 48"/>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15" name="Group 49"/>
          <p:cNvGrpSpPr>
            <a:grpSpLocks/>
          </p:cNvGrpSpPr>
          <p:nvPr/>
        </p:nvGrpSpPr>
        <p:grpSpPr bwMode="auto">
          <a:xfrm>
            <a:off x="4114800" y="1752600"/>
            <a:ext cx="914400" cy="914400"/>
            <a:chOff x="2592" y="1104"/>
            <a:chExt cx="576" cy="576"/>
          </a:xfrm>
        </p:grpSpPr>
        <p:sp>
          <p:nvSpPr>
            <p:cNvPr id="81040" name="Oval 50"/>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41" name="Line 51"/>
            <p:cNvSpPr>
              <a:spLocks noChangeShapeType="1"/>
            </p:cNvSpPr>
            <p:nvPr/>
          </p:nvSpPr>
          <p:spPr bwMode="auto">
            <a:xfrm>
              <a:off x="2784"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42" name="Line 52"/>
            <p:cNvSpPr>
              <a:spLocks noChangeShapeType="1"/>
            </p:cNvSpPr>
            <p:nvPr/>
          </p:nvSpPr>
          <p:spPr bwMode="auto">
            <a:xfrm>
              <a:off x="2688" y="1392"/>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43" name="Line 53"/>
            <p:cNvSpPr>
              <a:spLocks noChangeShapeType="1"/>
            </p:cNvSpPr>
            <p:nvPr/>
          </p:nvSpPr>
          <p:spPr bwMode="auto">
            <a:xfrm>
              <a:off x="2976"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16" name="Group 54"/>
          <p:cNvGrpSpPr>
            <a:grpSpLocks/>
          </p:cNvGrpSpPr>
          <p:nvPr/>
        </p:nvGrpSpPr>
        <p:grpSpPr bwMode="auto">
          <a:xfrm>
            <a:off x="3048000" y="4114800"/>
            <a:ext cx="304800" cy="304800"/>
            <a:chOff x="1728" y="2256"/>
            <a:chExt cx="192" cy="192"/>
          </a:xfrm>
        </p:grpSpPr>
        <p:grpSp>
          <p:nvGrpSpPr>
            <p:cNvPr id="81036" name="Group 55"/>
            <p:cNvGrpSpPr>
              <a:grpSpLocks/>
            </p:cNvGrpSpPr>
            <p:nvPr/>
          </p:nvGrpSpPr>
          <p:grpSpPr bwMode="auto">
            <a:xfrm>
              <a:off x="1728" y="2256"/>
              <a:ext cx="192" cy="192"/>
              <a:chOff x="576" y="2160"/>
              <a:chExt cx="192" cy="192"/>
            </a:xfrm>
          </p:grpSpPr>
          <p:sp>
            <p:nvSpPr>
              <p:cNvPr id="81038" name="Oval 5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39" name="Line 5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037" name="Line 58"/>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17" name="Group 64"/>
          <p:cNvGrpSpPr>
            <a:grpSpLocks/>
          </p:cNvGrpSpPr>
          <p:nvPr/>
        </p:nvGrpSpPr>
        <p:grpSpPr bwMode="auto">
          <a:xfrm>
            <a:off x="3733800" y="4572000"/>
            <a:ext cx="152400" cy="152400"/>
            <a:chOff x="576" y="2160"/>
            <a:chExt cx="192" cy="192"/>
          </a:xfrm>
        </p:grpSpPr>
        <p:sp>
          <p:nvSpPr>
            <p:cNvPr id="81034" name="Oval 6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35" name="Line 6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18" name="Group 67"/>
          <p:cNvGrpSpPr>
            <a:grpSpLocks/>
          </p:cNvGrpSpPr>
          <p:nvPr/>
        </p:nvGrpSpPr>
        <p:grpSpPr bwMode="auto">
          <a:xfrm>
            <a:off x="3352800" y="4495800"/>
            <a:ext cx="304800" cy="304800"/>
            <a:chOff x="1728" y="2256"/>
            <a:chExt cx="192" cy="192"/>
          </a:xfrm>
        </p:grpSpPr>
        <p:grpSp>
          <p:nvGrpSpPr>
            <p:cNvPr id="81030" name="Group 68"/>
            <p:cNvGrpSpPr>
              <a:grpSpLocks/>
            </p:cNvGrpSpPr>
            <p:nvPr/>
          </p:nvGrpSpPr>
          <p:grpSpPr bwMode="auto">
            <a:xfrm>
              <a:off x="1728" y="2256"/>
              <a:ext cx="192" cy="192"/>
              <a:chOff x="576" y="2160"/>
              <a:chExt cx="192" cy="192"/>
            </a:xfrm>
          </p:grpSpPr>
          <p:sp>
            <p:nvSpPr>
              <p:cNvPr id="81032" name="Oval 6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33" name="Line 7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031" name="Line 7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19" name="Group 77"/>
          <p:cNvGrpSpPr>
            <a:grpSpLocks/>
          </p:cNvGrpSpPr>
          <p:nvPr/>
        </p:nvGrpSpPr>
        <p:grpSpPr bwMode="auto">
          <a:xfrm>
            <a:off x="4038600" y="4953000"/>
            <a:ext cx="152400" cy="152400"/>
            <a:chOff x="576" y="2160"/>
            <a:chExt cx="192" cy="192"/>
          </a:xfrm>
        </p:grpSpPr>
        <p:sp>
          <p:nvSpPr>
            <p:cNvPr id="81028" name="Oval 7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29" name="Line 7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0" name="Group 80"/>
          <p:cNvGrpSpPr>
            <a:grpSpLocks/>
          </p:cNvGrpSpPr>
          <p:nvPr/>
        </p:nvGrpSpPr>
        <p:grpSpPr bwMode="auto">
          <a:xfrm>
            <a:off x="3048000" y="4876800"/>
            <a:ext cx="304800" cy="304800"/>
            <a:chOff x="1728" y="2256"/>
            <a:chExt cx="192" cy="192"/>
          </a:xfrm>
        </p:grpSpPr>
        <p:grpSp>
          <p:nvGrpSpPr>
            <p:cNvPr id="81024" name="Group 81"/>
            <p:cNvGrpSpPr>
              <a:grpSpLocks/>
            </p:cNvGrpSpPr>
            <p:nvPr/>
          </p:nvGrpSpPr>
          <p:grpSpPr bwMode="auto">
            <a:xfrm>
              <a:off x="1728" y="2256"/>
              <a:ext cx="192" cy="192"/>
              <a:chOff x="576" y="2160"/>
              <a:chExt cx="192" cy="192"/>
            </a:xfrm>
          </p:grpSpPr>
          <p:sp>
            <p:nvSpPr>
              <p:cNvPr id="81026" name="Oval 8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27" name="Line 8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025" name="Line 8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1" name="Group 90"/>
          <p:cNvGrpSpPr>
            <a:grpSpLocks/>
          </p:cNvGrpSpPr>
          <p:nvPr/>
        </p:nvGrpSpPr>
        <p:grpSpPr bwMode="auto">
          <a:xfrm>
            <a:off x="3352800" y="5257800"/>
            <a:ext cx="304800" cy="304800"/>
            <a:chOff x="1728" y="2256"/>
            <a:chExt cx="192" cy="192"/>
          </a:xfrm>
        </p:grpSpPr>
        <p:grpSp>
          <p:nvGrpSpPr>
            <p:cNvPr id="81020" name="Group 91"/>
            <p:cNvGrpSpPr>
              <a:grpSpLocks/>
            </p:cNvGrpSpPr>
            <p:nvPr/>
          </p:nvGrpSpPr>
          <p:grpSpPr bwMode="auto">
            <a:xfrm>
              <a:off x="1728" y="2256"/>
              <a:ext cx="192" cy="192"/>
              <a:chOff x="576" y="2160"/>
              <a:chExt cx="192" cy="192"/>
            </a:xfrm>
          </p:grpSpPr>
          <p:sp>
            <p:nvSpPr>
              <p:cNvPr id="81022" name="Oval 9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23" name="Line 9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021" name="Line 94"/>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2" name="Group 95"/>
          <p:cNvGrpSpPr>
            <a:grpSpLocks/>
          </p:cNvGrpSpPr>
          <p:nvPr/>
        </p:nvGrpSpPr>
        <p:grpSpPr bwMode="auto">
          <a:xfrm>
            <a:off x="3124200" y="5334000"/>
            <a:ext cx="152400" cy="152400"/>
            <a:chOff x="576" y="2160"/>
            <a:chExt cx="192" cy="192"/>
          </a:xfrm>
        </p:grpSpPr>
        <p:sp>
          <p:nvSpPr>
            <p:cNvPr id="81018" name="Oval 9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19" name="Line 9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3" name="Group 98"/>
          <p:cNvGrpSpPr>
            <a:grpSpLocks/>
          </p:cNvGrpSpPr>
          <p:nvPr/>
        </p:nvGrpSpPr>
        <p:grpSpPr bwMode="auto">
          <a:xfrm>
            <a:off x="5486400" y="4114800"/>
            <a:ext cx="304800" cy="304800"/>
            <a:chOff x="576" y="2160"/>
            <a:chExt cx="192" cy="192"/>
          </a:xfrm>
        </p:grpSpPr>
        <p:sp>
          <p:nvSpPr>
            <p:cNvPr id="81016" name="Oval 9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17" name="Line 10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4" name="Group 101"/>
          <p:cNvGrpSpPr>
            <a:grpSpLocks/>
          </p:cNvGrpSpPr>
          <p:nvPr/>
        </p:nvGrpSpPr>
        <p:grpSpPr bwMode="auto">
          <a:xfrm>
            <a:off x="5867400" y="4191000"/>
            <a:ext cx="152400" cy="152400"/>
            <a:chOff x="1728" y="2256"/>
            <a:chExt cx="192" cy="192"/>
          </a:xfrm>
        </p:grpSpPr>
        <p:grpSp>
          <p:nvGrpSpPr>
            <p:cNvPr id="81012" name="Group 102"/>
            <p:cNvGrpSpPr>
              <a:grpSpLocks/>
            </p:cNvGrpSpPr>
            <p:nvPr/>
          </p:nvGrpSpPr>
          <p:grpSpPr bwMode="auto">
            <a:xfrm>
              <a:off x="1728" y="2256"/>
              <a:ext cx="192" cy="192"/>
              <a:chOff x="576" y="2160"/>
              <a:chExt cx="192" cy="192"/>
            </a:xfrm>
          </p:grpSpPr>
          <p:sp>
            <p:nvSpPr>
              <p:cNvPr id="81014" name="Oval 10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15" name="Line 10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013" name="Line 105"/>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5" name="Group 109"/>
          <p:cNvGrpSpPr>
            <a:grpSpLocks/>
          </p:cNvGrpSpPr>
          <p:nvPr/>
        </p:nvGrpSpPr>
        <p:grpSpPr bwMode="auto">
          <a:xfrm>
            <a:off x="4953000" y="4191000"/>
            <a:ext cx="152400" cy="152400"/>
            <a:chOff x="1728" y="2256"/>
            <a:chExt cx="192" cy="192"/>
          </a:xfrm>
        </p:grpSpPr>
        <p:grpSp>
          <p:nvGrpSpPr>
            <p:cNvPr id="81008" name="Group 110"/>
            <p:cNvGrpSpPr>
              <a:grpSpLocks/>
            </p:cNvGrpSpPr>
            <p:nvPr/>
          </p:nvGrpSpPr>
          <p:grpSpPr bwMode="auto">
            <a:xfrm>
              <a:off x="1728" y="2256"/>
              <a:ext cx="192" cy="192"/>
              <a:chOff x="576" y="2160"/>
              <a:chExt cx="192" cy="192"/>
            </a:xfrm>
          </p:grpSpPr>
          <p:sp>
            <p:nvSpPr>
              <p:cNvPr id="81010" name="Oval 11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11" name="Line 11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009" name="Line 113"/>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6" name="Group 114"/>
          <p:cNvGrpSpPr>
            <a:grpSpLocks/>
          </p:cNvGrpSpPr>
          <p:nvPr/>
        </p:nvGrpSpPr>
        <p:grpSpPr bwMode="auto">
          <a:xfrm>
            <a:off x="5791200" y="4495800"/>
            <a:ext cx="304800" cy="304800"/>
            <a:chOff x="576" y="2160"/>
            <a:chExt cx="192" cy="192"/>
          </a:xfrm>
        </p:grpSpPr>
        <p:sp>
          <p:nvSpPr>
            <p:cNvPr id="81006" name="Oval 11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7" name="Line 11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7" name="Group 120"/>
          <p:cNvGrpSpPr>
            <a:grpSpLocks/>
          </p:cNvGrpSpPr>
          <p:nvPr/>
        </p:nvGrpSpPr>
        <p:grpSpPr bwMode="auto">
          <a:xfrm>
            <a:off x="5486400" y="4876800"/>
            <a:ext cx="304800" cy="304800"/>
            <a:chOff x="576" y="2160"/>
            <a:chExt cx="192" cy="192"/>
          </a:xfrm>
        </p:grpSpPr>
        <p:sp>
          <p:nvSpPr>
            <p:cNvPr id="81004" name="Oval 12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5" name="Line 12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8" name="Group 123"/>
          <p:cNvGrpSpPr>
            <a:grpSpLocks/>
          </p:cNvGrpSpPr>
          <p:nvPr/>
        </p:nvGrpSpPr>
        <p:grpSpPr bwMode="auto">
          <a:xfrm>
            <a:off x="5867400" y="4953000"/>
            <a:ext cx="152400" cy="152400"/>
            <a:chOff x="1728" y="2256"/>
            <a:chExt cx="192" cy="192"/>
          </a:xfrm>
        </p:grpSpPr>
        <p:grpSp>
          <p:nvGrpSpPr>
            <p:cNvPr id="81000" name="Group 124"/>
            <p:cNvGrpSpPr>
              <a:grpSpLocks/>
            </p:cNvGrpSpPr>
            <p:nvPr/>
          </p:nvGrpSpPr>
          <p:grpSpPr bwMode="auto">
            <a:xfrm>
              <a:off x="1728" y="2256"/>
              <a:ext cx="192" cy="192"/>
              <a:chOff x="576" y="2160"/>
              <a:chExt cx="192" cy="192"/>
            </a:xfrm>
          </p:grpSpPr>
          <p:sp>
            <p:nvSpPr>
              <p:cNvPr id="81002" name="Oval 12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3" name="Line 12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001" name="Line 12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29" name="Group 131"/>
          <p:cNvGrpSpPr>
            <a:grpSpLocks/>
          </p:cNvGrpSpPr>
          <p:nvPr/>
        </p:nvGrpSpPr>
        <p:grpSpPr bwMode="auto">
          <a:xfrm>
            <a:off x="5791200" y="5257800"/>
            <a:ext cx="304800" cy="304800"/>
            <a:chOff x="576" y="2160"/>
            <a:chExt cx="192" cy="192"/>
          </a:xfrm>
        </p:grpSpPr>
        <p:sp>
          <p:nvSpPr>
            <p:cNvPr id="80998" name="Oval 13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 name="Line 13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0" name="Group 134"/>
          <p:cNvGrpSpPr>
            <a:grpSpLocks/>
          </p:cNvGrpSpPr>
          <p:nvPr/>
        </p:nvGrpSpPr>
        <p:grpSpPr bwMode="auto">
          <a:xfrm>
            <a:off x="5562600" y="5334000"/>
            <a:ext cx="152400" cy="152400"/>
            <a:chOff x="1728" y="2256"/>
            <a:chExt cx="192" cy="192"/>
          </a:xfrm>
        </p:grpSpPr>
        <p:grpSp>
          <p:nvGrpSpPr>
            <p:cNvPr id="80994" name="Group 135"/>
            <p:cNvGrpSpPr>
              <a:grpSpLocks/>
            </p:cNvGrpSpPr>
            <p:nvPr/>
          </p:nvGrpSpPr>
          <p:grpSpPr bwMode="auto">
            <a:xfrm>
              <a:off x="1728" y="2256"/>
              <a:ext cx="192" cy="192"/>
              <a:chOff x="576" y="2160"/>
              <a:chExt cx="192" cy="192"/>
            </a:xfrm>
          </p:grpSpPr>
          <p:sp>
            <p:nvSpPr>
              <p:cNvPr id="80996" name="Oval 13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7" name="Line 13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95" name="Line 13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1" name="Group 139"/>
          <p:cNvGrpSpPr>
            <a:grpSpLocks/>
          </p:cNvGrpSpPr>
          <p:nvPr/>
        </p:nvGrpSpPr>
        <p:grpSpPr bwMode="auto">
          <a:xfrm>
            <a:off x="2743200" y="4495800"/>
            <a:ext cx="304800" cy="304800"/>
            <a:chOff x="1728" y="2256"/>
            <a:chExt cx="192" cy="192"/>
          </a:xfrm>
        </p:grpSpPr>
        <p:grpSp>
          <p:nvGrpSpPr>
            <p:cNvPr id="80990" name="Group 140"/>
            <p:cNvGrpSpPr>
              <a:grpSpLocks/>
            </p:cNvGrpSpPr>
            <p:nvPr/>
          </p:nvGrpSpPr>
          <p:grpSpPr bwMode="auto">
            <a:xfrm>
              <a:off x="1728" y="2256"/>
              <a:ext cx="192" cy="192"/>
              <a:chOff x="576" y="2160"/>
              <a:chExt cx="192" cy="192"/>
            </a:xfrm>
          </p:grpSpPr>
          <p:sp>
            <p:nvSpPr>
              <p:cNvPr id="80992" name="Oval 14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3" name="Line 14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91" name="Line 143"/>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2" name="Group 144"/>
          <p:cNvGrpSpPr>
            <a:grpSpLocks/>
          </p:cNvGrpSpPr>
          <p:nvPr/>
        </p:nvGrpSpPr>
        <p:grpSpPr bwMode="auto">
          <a:xfrm>
            <a:off x="2819400" y="4953000"/>
            <a:ext cx="152400" cy="152400"/>
            <a:chOff x="576" y="2160"/>
            <a:chExt cx="192" cy="192"/>
          </a:xfrm>
        </p:grpSpPr>
        <p:sp>
          <p:nvSpPr>
            <p:cNvPr id="80988" name="Oval 14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89" name="Line 14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3" name="Group 147"/>
          <p:cNvGrpSpPr>
            <a:grpSpLocks/>
          </p:cNvGrpSpPr>
          <p:nvPr/>
        </p:nvGrpSpPr>
        <p:grpSpPr bwMode="auto">
          <a:xfrm>
            <a:off x="2743200" y="5257800"/>
            <a:ext cx="304800" cy="304800"/>
            <a:chOff x="1728" y="2256"/>
            <a:chExt cx="192" cy="192"/>
          </a:xfrm>
        </p:grpSpPr>
        <p:grpSp>
          <p:nvGrpSpPr>
            <p:cNvPr id="80984" name="Group 148"/>
            <p:cNvGrpSpPr>
              <a:grpSpLocks/>
            </p:cNvGrpSpPr>
            <p:nvPr/>
          </p:nvGrpSpPr>
          <p:grpSpPr bwMode="auto">
            <a:xfrm>
              <a:off x="1728" y="2256"/>
              <a:ext cx="192" cy="192"/>
              <a:chOff x="576" y="2160"/>
              <a:chExt cx="192" cy="192"/>
            </a:xfrm>
          </p:grpSpPr>
          <p:sp>
            <p:nvSpPr>
              <p:cNvPr id="80986" name="Oval 14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87" name="Line 15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85" name="Line 15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4" name="Group 152"/>
          <p:cNvGrpSpPr>
            <a:grpSpLocks/>
          </p:cNvGrpSpPr>
          <p:nvPr/>
        </p:nvGrpSpPr>
        <p:grpSpPr bwMode="auto">
          <a:xfrm>
            <a:off x="6096000" y="4114800"/>
            <a:ext cx="304800" cy="304800"/>
            <a:chOff x="576" y="2160"/>
            <a:chExt cx="192" cy="192"/>
          </a:xfrm>
        </p:grpSpPr>
        <p:sp>
          <p:nvSpPr>
            <p:cNvPr id="80982" name="Oval 15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83" name="Line 15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5" name="Group 155"/>
          <p:cNvGrpSpPr>
            <a:grpSpLocks/>
          </p:cNvGrpSpPr>
          <p:nvPr/>
        </p:nvGrpSpPr>
        <p:grpSpPr bwMode="auto">
          <a:xfrm>
            <a:off x="6096000" y="4876800"/>
            <a:ext cx="304800" cy="304800"/>
            <a:chOff x="576" y="2160"/>
            <a:chExt cx="192" cy="192"/>
          </a:xfrm>
        </p:grpSpPr>
        <p:sp>
          <p:nvSpPr>
            <p:cNvPr id="80980" name="Oval 15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81" name="Line 15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6" name="Group 158"/>
          <p:cNvGrpSpPr>
            <a:grpSpLocks/>
          </p:cNvGrpSpPr>
          <p:nvPr/>
        </p:nvGrpSpPr>
        <p:grpSpPr bwMode="auto">
          <a:xfrm>
            <a:off x="6172200" y="5334000"/>
            <a:ext cx="152400" cy="152400"/>
            <a:chOff x="1728" y="2256"/>
            <a:chExt cx="192" cy="192"/>
          </a:xfrm>
        </p:grpSpPr>
        <p:grpSp>
          <p:nvGrpSpPr>
            <p:cNvPr id="80976" name="Group 159"/>
            <p:cNvGrpSpPr>
              <a:grpSpLocks/>
            </p:cNvGrpSpPr>
            <p:nvPr/>
          </p:nvGrpSpPr>
          <p:grpSpPr bwMode="auto">
            <a:xfrm>
              <a:off x="1728" y="2256"/>
              <a:ext cx="192" cy="192"/>
              <a:chOff x="576" y="2160"/>
              <a:chExt cx="192" cy="192"/>
            </a:xfrm>
          </p:grpSpPr>
          <p:sp>
            <p:nvSpPr>
              <p:cNvPr id="80978" name="Oval 16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79" name="Line 16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77" name="Line 16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7" name="Group 163"/>
          <p:cNvGrpSpPr>
            <a:grpSpLocks/>
          </p:cNvGrpSpPr>
          <p:nvPr/>
        </p:nvGrpSpPr>
        <p:grpSpPr bwMode="auto">
          <a:xfrm>
            <a:off x="4038600" y="4572000"/>
            <a:ext cx="152400" cy="152400"/>
            <a:chOff x="576" y="2160"/>
            <a:chExt cx="192" cy="192"/>
          </a:xfrm>
        </p:grpSpPr>
        <p:sp>
          <p:nvSpPr>
            <p:cNvPr id="80974" name="Oval 16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75" name="Line 16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8" name="Group 166"/>
          <p:cNvGrpSpPr>
            <a:grpSpLocks/>
          </p:cNvGrpSpPr>
          <p:nvPr/>
        </p:nvGrpSpPr>
        <p:grpSpPr bwMode="auto">
          <a:xfrm>
            <a:off x="4038600" y="5334000"/>
            <a:ext cx="152400" cy="152400"/>
            <a:chOff x="576" y="2160"/>
            <a:chExt cx="192" cy="192"/>
          </a:xfrm>
        </p:grpSpPr>
        <p:sp>
          <p:nvSpPr>
            <p:cNvPr id="80972" name="Oval 16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73" name="Line 16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39" name="Group 169"/>
          <p:cNvGrpSpPr>
            <a:grpSpLocks/>
          </p:cNvGrpSpPr>
          <p:nvPr/>
        </p:nvGrpSpPr>
        <p:grpSpPr bwMode="auto">
          <a:xfrm>
            <a:off x="4953000" y="4572000"/>
            <a:ext cx="152400" cy="152400"/>
            <a:chOff x="1728" y="2256"/>
            <a:chExt cx="192" cy="192"/>
          </a:xfrm>
        </p:grpSpPr>
        <p:grpSp>
          <p:nvGrpSpPr>
            <p:cNvPr id="80968" name="Group 170"/>
            <p:cNvGrpSpPr>
              <a:grpSpLocks/>
            </p:cNvGrpSpPr>
            <p:nvPr/>
          </p:nvGrpSpPr>
          <p:grpSpPr bwMode="auto">
            <a:xfrm>
              <a:off x="1728" y="2256"/>
              <a:ext cx="192" cy="192"/>
              <a:chOff x="576" y="2160"/>
              <a:chExt cx="192" cy="192"/>
            </a:xfrm>
          </p:grpSpPr>
          <p:sp>
            <p:nvSpPr>
              <p:cNvPr id="80970" name="Oval 17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71" name="Line 17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69" name="Line 173"/>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40" name="Group 174"/>
          <p:cNvGrpSpPr>
            <a:grpSpLocks/>
          </p:cNvGrpSpPr>
          <p:nvPr/>
        </p:nvGrpSpPr>
        <p:grpSpPr bwMode="auto">
          <a:xfrm>
            <a:off x="4953000" y="4953000"/>
            <a:ext cx="152400" cy="152400"/>
            <a:chOff x="1728" y="2256"/>
            <a:chExt cx="192" cy="192"/>
          </a:xfrm>
        </p:grpSpPr>
        <p:grpSp>
          <p:nvGrpSpPr>
            <p:cNvPr id="80964" name="Group 175"/>
            <p:cNvGrpSpPr>
              <a:grpSpLocks/>
            </p:cNvGrpSpPr>
            <p:nvPr/>
          </p:nvGrpSpPr>
          <p:grpSpPr bwMode="auto">
            <a:xfrm>
              <a:off x="1728" y="2256"/>
              <a:ext cx="192" cy="192"/>
              <a:chOff x="576" y="2160"/>
              <a:chExt cx="192" cy="192"/>
            </a:xfrm>
          </p:grpSpPr>
          <p:sp>
            <p:nvSpPr>
              <p:cNvPr id="80966" name="Oval 17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67" name="Line 17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65" name="Line 17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41" name="Group 179"/>
          <p:cNvGrpSpPr>
            <a:grpSpLocks/>
          </p:cNvGrpSpPr>
          <p:nvPr/>
        </p:nvGrpSpPr>
        <p:grpSpPr bwMode="auto">
          <a:xfrm>
            <a:off x="3733800" y="4191000"/>
            <a:ext cx="152400" cy="152400"/>
            <a:chOff x="576" y="2160"/>
            <a:chExt cx="192" cy="192"/>
          </a:xfrm>
        </p:grpSpPr>
        <p:sp>
          <p:nvSpPr>
            <p:cNvPr id="80962" name="Oval 18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63" name="Line 18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42" name="Group 182"/>
          <p:cNvGrpSpPr>
            <a:grpSpLocks/>
          </p:cNvGrpSpPr>
          <p:nvPr/>
        </p:nvGrpSpPr>
        <p:grpSpPr bwMode="auto">
          <a:xfrm>
            <a:off x="3733800" y="4953000"/>
            <a:ext cx="152400" cy="152400"/>
            <a:chOff x="576" y="2160"/>
            <a:chExt cx="192" cy="192"/>
          </a:xfrm>
        </p:grpSpPr>
        <p:sp>
          <p:nvSpPr>
            <p:cNvPr id="80960" name="Oval 18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61" name="Line 18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43" name="Group 185"/>
          <p:cNvGrpSpPr>
            <a:grpSpLocks/>
          </p:cNvGrpSpPr>
          <p:nvPr/>
        </p:nvGrpSpPr>
        <p:grpSpPr bwMode="auto">
          <a:xfrm>
            <a:off x="5257800" y="4572000"/>
            <a:ext cx="152400" cy="152400"/>
            <a:chOff x="1728" y="2256"/>
            <a:chExt cx="192" cy="192"/>
          </a:xfrm>
        </p:grpSpPr>
        <p:grpSp>
          <p:nvGrpSpPr>
            <p:cNvPr id="80956" name="Group 186"/>
            <p:cNvGrpSpPr>
              <a:grpSpLocks/>
            </p:cNvGrpSpPr>
            <p:nvPr/>
          </p:nvGrpSpPr>
          <p:grpSpPr bwMode="auto">
            <a:xfrm>
              <a:off x="1728" y="2256"/>
              <a:ext cx="192" cy="192"/>
              <a:chOff x="576" y="2160"/>
              <a:chExt cx="192" cy="192"/>
            </a:xfrm>
          </p:grpSpPr>
          <p:sp>
            <p:nvSpPr>
              <p:cNvPr id="80958" name="Oval 187"/>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59" name="Line 188"/>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57" name="Line 189"/>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44" name="Group 190"/>
          <p:cNvGrpSpPr>
            <a:grpSpLocks/>
          </p:cNvGrpSpPr>
          <p:nvPr/>
        </p:nvGrpSpPr>
        <p:grpSpPr bwMode="auto">
          <a:xfrm>
            <a:off x="5257800" y="5334000"/>
            <a:ext cx="152400" cy="152400"/>
            <a:chOff x="1728" y="2256"/>
            <a:chExt cx="192" cy="192"/>
          </a:xfrm>
        </p:grpSpPr>
        <p:grpSp>
          <p:nvGrpSpPr>
            <p:cNvPr id="80952" name="Group 191"/>
            <p:cNvGrpSpPr>
              <a:grpSpLocks/>
            </p:cNvGrpSpPr>
            <p:nvPr/>
          </p:nvGrpSpPr>
          <p:grpSpPr bwMode="auto">
            <a:xfrm>
              <a:off x="1728" y="2256"/>
              <a:ext cx="192" cy="192"/>
              <a:chOff x="576" y="2160"/>
              <a:chExt cx="192" cy="192"/>
            </a:xfrm>
          </p:grpSpPr>
          <p:sp>
            <p:nvSpPr>
              <p:cNvPr id="80954" name="Oval 19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55" name="Line 19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53" name="Line 194"/>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45" name="Rectangle 195"/>
          <p:cNvSpPr>
            <a:spLocks noChangeArrowheads="1"/>
          </p:cNvSpPr>
          <p:nvPr/>
        </p:nvSpPr>
        <p:spPr bwMode="auto">
          <a:xfrm>
            <a:off x="0" y="1600200"/>
            <a:ext cx="9144000" cy="52578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46" name="Line 196"/>
          <p:cNvSpPr>
            <a:spLocks noChangeShapeType="1"/>
          </p:cNvSpPr>
          <p:nvPr/>
        </p:nvSpPr>
        <p:spPr bwMode="auto">
          <a:xfrm flipH="1">
            <a:off x="609600" y="5562600"/>
            <a:ext cx="7620000" cy="0"/>
          </a:xfrm>
          <a:prstGeom prst="line">
            <a:avLst/>
          </a:prstGeom>
          <a:noFill/>
          <a:ln w="76200">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47" name="Line 197"/>
          <p:cNvSpPr>
            <a:spLocks noChangeShapeType="1"/>
          </p:cNvSpPr>
          <p:nvPr/>
        </p:nvSpPr>
        <p:spPr bwMode="auto">
          <a:xfrm>
            <a:off x="1219200" y="3048000"/>
            <a:ext cx="0" cy="3124200"/>
          </a:xfrm>
          <a:prstGeom prst="line">
            <a:avLst/>
          </a:prstGeom>
          <a:noFill/>
          <a:ln w="76200">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48" name="Text Box 198"/>
          <p:cNvSpPr txBox="1">
            <a:spLocks noChangeArrowheads="1"/>
          </p:cNvSpPr>
          <p:nvPr/>
        </p:nvSpPr>
        <p:spPr bwMode="auto">
          <a:xfrm rot="-5400000">
            <a:off x="-411162" y="3992562"/>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3333FF"/>
                </a:solidFill>
              </a:rPr>
              <a:t>minority carrier concentration</a:t>
            </a:r>
          </a:p>
        </p:txBody>
      </p:sp>
      <p:sp>
        <p:nvSpPr>
          <p:cNvPr id="80949" name="Text Box 199"/>
          <p:cNvSpPr txBox="1">
            <a:spLocks noChangeArrowheads="1"/>
          </p:cNvSpPr>
          <p:nvPr/>
        </p:nvSpPr>
        <p:spPr bwMode="auto">
          <a:xfrm>
            <a:off x="1219200" y="5622925"/>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3333FF"/>
                </a:solidFill>
              </a:rPr>
              <a:t>location (</a:t>
            </a:r>
            <a:r>
              <a:rPr lang="en-US" sz="2000" i="1">
                <a:solidFill>
                  <a:srgbClr val="3333FF"/>
                </a:solidFill>
              </a:rPr>
              <a:t>x</a:t>
            </a:r>
            <a:r>
              <a:rPr lang="en-US" sz="2000">
                <a:solidFill>
                  <a:srgbClr val="3333FF"/>
                </a:solidFill>
              </a:rPr>
              <a:t>)</a:t>
            </a:r>
          </a:p>
        </p:txBody>
      </p:sp>
      <p:sp>
        <p:nvSpPr>
          <p:cNvPr id="80950" name="Freeform 211"/>
          <p:cNvSpPr>
            <a:spLocks/>
          </p:cNvSpPr>
          <p:nvPr/>
        </p:nvSpPr>
        <p:spPr bwMode="auto">
          <a:xfrm>
            <a:off x="2438400" y="4800600"/>
            <a:ext cx="1981200" cy="762000"/>
          </a:xfrm>
          <a:custGeom>
            <a:avLst/>
            <a:gdLst>
              <a:gd name="T0" fmla="*/ 0 w 1248"/>
              <a:gd name="T1" fmla="*/ 1088707500 h 480"/>
              <a:gd name="T2" fmla="*/ 0 w 1248"/>
              <a:gd name="T3" fmla="*/ 725805000 h 480"/>
              <a:gd name="T4" fmla="*/ 2147483647 w 1248"/>
              <a:gd name="T5" fmla="*/ 0 h 480"/>
              <a:gd name="T6" fmla="*/ 2147483647 w 1248"/>
              <a:gd name="T7" fmla="*/ 1209675000 h 480"/>
              <a:gd name="T8" fmla="*/ 0 w 1248"/>
              <a:gd name="T9" fmla="*/ 1209675000 h 480"/>
              <a:gd name="T10" fmla="*/ 0 w 1248"/>
              <a:gd name="T11" fmla="*/ 725805000 h 4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8" h="480">
                <a:moveTo>
                  <a:pt x="0" y="432"/>
                </a:moveTo>
                <a:lnTo>
                  <a:pt x="0" y="288"/>
                </a:lnTo>
                <a:lnTo>
                  <a:pt x="1248" y="0"/>
                </a:lnTo>
                <a:lnTo>
                  <a:pt x="1248" y="480"/>
                </a:lnTo>
                <a:lnTo>
                  <a:pt x="0" y="480"/>
                </a:lnTo>
                <a:lnTo>
                  <a:pt x="0" y="288"/>
                </a:lnTo>
              </a:path>
            </a:pathLst>
          </a:custGeom>
          <a:solidFill>
            <a:srgbClr val="3333FF">
              <a:alpha val="50195"/>
            </a:srgbClr>
          </a:solidFill>
          <a:ln w="38100" cap="flat" cmpd="sng">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51" name="Freeform 212"/>
          <p:cNvSpPr>
            <a:spLocks/>
          </p:cNvSpPr>
          <p:nvPr/>
        </p:nvSpPr>
        <p:spPr bwMode="auto">
          <a:xfrm>
            <a:off x="4724400" y="4343400"/>
            <a:ext cx="1981200" cy="1219200"/>
          </a:xfrm>
          <a:custGeom>
            <a:avLst/>
            <a:gdLst>
              <a:gd name="T0" fmla="*/ 2147483647 w 1248"/>
              <a:gd name="T1" fmla="*/ 1935480000 h 768"/>
              <a:gd name="T2" fmla="*/ 2147483647 w 1248"/>
              <a:gd name="T3" fmla="*/ 846772500 h 768"/>
              <a:gd name="T4" fmla="*/ 0 w 1248"/>
              <a:gd name="T5" fmla="*/ 0 h 768"/>
              <a:gd name="T6" fmla="*/ 0 w 1248"/>
              <a:gd name="T7" fmla="*/ 1935480000 h 768"/>
              <a:gd name="T8" fmla="*/ 2147483647 w 1248"/>
              <a:gd name="T9" fmla="*/ 193548000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8" h="768">
                <a:moveTo>
                  <a:pt x="1248" y="768"/>
                </a:moveTo>
                <a:lnTo>
                  <a:pt x="1248" y="336"/>
                </a:lnTo>
                <a:lnTo>
                  <a:pt x="0" y="0"/>
                </a:lnTo>
                <a:lnTo>
                  <a:pt x="0" y="768"/>
                </a:lnTo>
                <a:lnTo>
                  <a:pt x="1248" y="768"/>
                </a:lnTo>
                <a:close/>
              </a:path>
            </a:pathLst>
          </a:custGeom>
          <a:solidFill>
            <a:srgbClr val="3333FF">
              <a:alpha val="50195"/>
            </a:srgbClr>
          </a:solidFill>
          <a:ln w="38100" cap="flat" cmpd="sng">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
        <p:nvSpPr>
          <p:cNvPr id="159" name="TextBox 158"/>
          <p:cNvSpPr txBox="1"/>
          <p:nvPr/>
        </p:nvSpPr>
        <p:spPr>
          <a:xfrm>
            <a:off x="1447800" y="5562600"/>
            <a:ext cx="888385" cy="400110"/>
          </a:xfrm>
          <a:prstGeom prst="rect">
            <a:avLst/>
          </a:prstGeom>
          <a:noFill/>
        </p:spPr>
        <p:txBody>
          <a:bodyPr wrap="none" rtlCol="0">
            <a:spAutoFit/>
          </a:bodyPr>
          <a:lstStyle/>
          <a:p>
            <a:r>
              <a:rPr lang="en-US" sz="2000" b="1" dirty="0" smtClean="0"/>
              <a:t>P-type</a:t>
            </a:r>
            <a:endParaRPr lang="en-US" sz="2000" b="1" dirty="0"/>
          </a:p>
        </p:txBody>
      </p:sp>
      <p:sp>
        <p:nvSpPr>
          <p:cNvPr id="160" name="TextBox 159"/>
          <p:cNvSpPr txBox="1"/>
          <p:nvPr/>
        </p:nvSpPr>
        <p:spPr>
          <a:xfrm>
            <a:off x="7016218" y="5542771"/>
            <a:ext cx="947695" cy="400110"/>
          </a:xfrm>
          <a:prstGeom prst="rect">
            <a:avLst/>
          </a:prstGeom>
          <a:noFill/>
        </p:spPr>
        <p:txBody>
          <a:bodyPr wrap="none" rtlCol="0">
            <a:spAutoFit/>
          </a:bodyPr>
          <a:lstStyle/>
          <a:p>
            <a:r>
              <a:rPr lang="en-US" sz="2000" b="1" dirty="0" smtClean="0"/>
              <a:t>N-type</a:t>
            </a:r>
            <a:endParaRPr lang="en-US" sz="2000" b="1" dirty="0"/>
          </a:p>
        </p:txBody>
      </p:sp>
    </p:spTree>
    <p:extLst>
      <p:ext uri="{BB962C8B-B14F-4D97-AF65-F5344CB8AC3E}">
        <p14:creationId xmlns:p14="http://schemas.microsoft.com/office/powerpoint/2010/main" val="40431300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z="3200" dirty="0" smtClean="0"/>
              <a:t>Doped Semiconductors</a:t>
            </a:r>
          </a:p>
        </p:txBody>
      </p:sp>
      <p:sp>
        <p:nvSpPr>
          <p:cNvPr id="18436" name="Rectangle 3"/>
          <p:cNvSpPr>
            <a:spLocks noGrp="1" noChangeArrowheads="1"/>
          </p:cNvSpPr>
          <p:nvPr>
            <p:ph sz="half" idx="1"/>
          </p:nvPr>
        </p:nvSpPr>
        <p:spPr>
          <a:xfrm>
            <a:off x="914400" y="2362200"/>
            <a:ext cx="7315200" cy="3352800"/>
          </a:xfrm>
        </p:spPr>
        <p:txBody>
          <a:bodyPr>
            <a:normAutofit/>
          </a:bodyPr>
          <a:lstStyle/>
          <a:p>
            <a:pPr marL="0" indent="0" eaLnBrk="1" hangingPunct="1">
              <a:spcBef>
                <a:spcPts val="600"/>
              </a:spcBef>
              <a:spcAft>
                <a:spcPts val="0"/>
              </a:spcAft>
              <a:buNone/>
            </a:pPr>
            <a:r>
              <a:rPr lang="en-US" sz="2000" b="1" i="1" u="sng" dirty="0" smtClean="0">
                <a:solidFill>
                  <a:srgbClr val="3333FF"/>
                </a:solidFill>
              </a:rPr>
              <a:t>p</a:t>
            </a:r>
            <a:r>
              <a:rPr lang="en-US" sz="2000" b="1" u="sng" dirty="0" smtClean="0">
                <a:solidFill>
                  <a:srgbClr val="3333FF"/>
                </a:solidFill>
              </a:rPr>
              <a:t>-type doped semiconductor</a:t>
            </a:r>
          </a:p>
          <a:p>
            <a:pPr lvl="1" eaLnBrk="1" hangingPunct="1">
              <a:spcBef>
                <a:spcPts val="600"/>
              </a:spcBef>
              <a:spcAft>
                <a:spcPts val="0"/>
              </a:spcAft>
            </a:pPr>
            <a:r>
              <a:rPr lang="en-US" sz="2400" dirty="0" smtClean="0"/>
              <a:t>If </a:t>
            </a:r>
            <a:r>
              <a:rPr lang="en-US" sz="2400" i="1" dirty="0" smtClean="0">
                <a:solidFill>
                  <a:srgbClr val="FF0000"/>
                </a:solidFill>
              </a:rPr>
              <a:t>N</a:t>
            </a:r>
            <a:r>
              <a:rPr lang="en-US" sz="2400" i="1" baseline="-25000" dirty="0" smtClean="0">
                <a:solidFill>
                  <a:srgbClr val="FF0000"/>
                </a:solidFill>
              </a:rPr>
              <a:t>A</a:t>
            </a:r>
            <a:r>
              <a:rPr lang="en-US" sz="2400" dirty="0" smtClean="0">
                <a:solidFill>
                  <a:srgbClr val="FF0000"/>
                </a:solidFill>
              </a:rPr>
              <a:t> is much greater than </a:t>
            </a:r>
            <a:r>
              <a:rPr lang="en-US" sz="2400" i="1" dirty="0" err="1" smtClean="0">
                <a:solidFill>
                  <a:srgbClr val="FF0000"/>
                </a:solidFill>
              </a:rPr>
              <a:t>n</a:t>
            </a:r>
            <a:r>
              <a:rPr lang="en-US" sz="2400" i="1" baseline="-25000" dirty="0" err="1" smtClean="0"/>
              <a:t>i</a:t>
            </a:r>
            <a:r>
              <a:rPr lang="en-US" sz="2400" i="1" baseline="-25000" dirty="0" smtClean="0"/>
              <a:t> </a:t>
            </a:r>
            <a:r>
              <a:rPr lang="en-US" sz="2400" dirty="0" smtClean="0"/>
              <a:t>…</a:t>
            </a:r>
          </a:p>
          <a:p>
            <a:pPr lvl="2" eaLnBrk="1" hangingPunct="1">
              <a:spcBef>
                <a:spcPts val="600"/>
              </a:spcBef>
              <a:spcAft>
                <a:spcPts val="0"/>
              </a:spcAft>
            </a:pPr>
            <a:r>
              <a:rPr lang="en-US" sz="2400" dirty="0" smtClean="0"/>
              <a:t>concentration of acceptor atoms is </a:t>
            </a:r>
            <a:r>
              <a:rPr lang="en-US" sz="2400" i="1" dirty="0" smtClean="0"/>
              <a:t>N</a:t>
            </a:r>
            <a:r>
              <a:rPr lang="en-US" sz="2400" i="1" baseline="-25000" dirty="0" smtClean="0"/>
              <a:t>A</a:t>
            </a:r>
            <a:endParaRPr lang="en-US" sz="2400" dirty="0" smtClean="0"/>
          </a:p>
          <a:p>
            <a:pPr lvl="1" eaLnBrk="1" hangingPunct="1">
              <a:spcBef>
                <a:spcPts val="600"/>
              </a:spcBef>
              <a:spcAft>
                <a:spcPts val="0"/>
              </a:spcAft>
            </a:pPr>
            <a:r>
              <a:rPr lang="en-US" sz="2400" dirty="0" smtClean="0"/>
              <a:t>Then the </a:t>
            </a:r>
            <a:r>
              <a:rPr lang="en-US" sz="2400" dirty="0" smtClean="0">
                <a:solidFill>
                  <a:srgbClr val="FF0000"/>
                </a:solidFill>
              </a:rPr>
              <a:t>concentration of holes</a:t>
            </a:r>
            <a:r>
              <a:rPr lang="en-US" sz="2400" dirty="0" smtClean="0"/>
              <a:t> in the </a:t>
            </a:r>
            <a:r>
              <a:rPr lang="en-US" sz="2400" i="1" dirty="0" smtClean="0"/>
              <a:t>p</a:t>
            </a:r>
            <a:r>
              <a:rPr lang="en-US" sz="2400" dirty="0" smtClean="0"/>
              <a:t>-type is defined as below.</a:t>
            </a:r>
          </a:p>
        </p:txBody>
      </p:sp>
      <p:sp>
        <p:nvSpPr>
          <p:cNvPr id="2" name="Date Placeholder 1"/>
          <p:cNvSpPr>
            <a:spLocks noGrp="1"/>
          </p:cNvSpPr>
          <p:nvPr>
            <p:ph type="dt" sz="half" idx="10"/>
          </p:nvPr>
        </p:nvSpPr>
        <p:spPr/>
        <p:txBody>
          <a:bodyPr/>
          <a:lstStyle/>
          <a:p>
            <a:fld id="{6D6A3A75-8108-4BE0-9B79-7E12926EA28A}"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18438" name="Object 6"/>
          <p:cNvGraphicFramePr>
            <a:graphicFrameLocks noChangeAspect="1"/>
          </p:cNvGraphicFramePr>
          <p:nvPr>
            <p:extLst>
              <p:ext uri="{D42A27DB-BD31-4B8C-83A1-F6EECF244321}">
                <p14:modId xmlns:p14="http://schemas.microsoft.com/office/powerpoint/2010/main" val="2945984616"/>
              </p:ext>
            </p:extLst>
          </p:nvPr>
        </p:nvGraphicFramePr>
        <p:xfrm>
          <a:off x="2819400" y="4287308"/>
          <a:ext cx="2984500" cy="1952625"/>
        </p:xfrm>
        <a:graphic>
          <a:graphicData uri="http://schemas.openxmlformats.org/presentationml/2006/ole">
            <mc:AlternateContent xmlns:mc="http://schemas.openxmlformats.org/markup-compatibility/2006">
              <mc:Choice xmlns:v="urn:schemas-microsoft-com:vml" Requires="v">
                <p:oleObj spid="_x0000_s5223" name="Equation" r:id="rId3" imgW="1066800" imgH="698500" progId="Equation.DSMT4">
                  <p:embed/>
                </p:oleObj>
              </mc:Choice>
              <mc:Fallback>
                <p:oleObj name="Equation" r:id="rId3" imgW="1066800" imgH="698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287308"/>
                        <a:ext cx="2984500" cy="19526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Lecture 03</a:t>
            </a:r>
            <a:endParaRPr lang="en-US"/>
          </a:p>
        </p:txBody>
      </p:sp>
      <p:sp>
        <p:nvSpPr>
          <p:cNvPr id="5" name="Rectangle 4"/>
          <p:cNvSpPr/>
          <p:nvPr/>
        </p:nvSpPr>
        <p:spPr>
          <a:xfrm>
            <a:off x="2590800" y="4419600"/>
            <a:ext cx="1371600" cy="12192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945571"/>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ChangeArrowheads="1"/>
          </p:cNvSpPr>
          <p:nvPr/>
        </p:nvSpPr>
        <p:spPr bwMode="auto">
          <a:xfrm>
            <a:off x="1524000" y="2209800"/>
            <a:ext cx="6019800" cy="2667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5" name="Line 4"/>
          <p:cNvSpPr>
            <a:spLocks noChangeShapeType="1"/>
          </p:cNvSpPr>
          <p:nvPr/>
        </p:nvSpPr>
        <p:spPr bwMode="auto">
          <a:xfrm>
            <a:off x="1524000" y="4876800"/>
            <a:ext cx="6019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6" name="Oval 5"/>
          <p:cNvSpPr>
            <a:spLocks noChangeArrowheads="1"/>
          </p:cNvSpPr>
          <p:nvPr/>
        </p:nvSpPr>
        <p:spPr bwMode="auto">
          <a:xfrm>
            <a:off x="74676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7" name="Rectangle 6"/>
          <p:cNvSpPr>
            <a:spLocks noChangeArrowheads="1"/>
          </p:cNvSpPr>
          <p:nvPr/>
        </p:nvSpPr>
        <p:spPr bwMode="auto">
          <a:xfrm>
            <a:off x="2438400" y="3886200"/>
            <a:ext cx="2133600" cy="19050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8" name="Rectangle 7"/>
          <p:cNvSpPr>
            <a:spLocks noChangeArrowheads="1"/>
          </p:cNvSpPr>
          <p:nvPr/>
        </p:nvSpPr>
        <p:spPr bwMode="auto">
          <a:xfrm>
            <a:off x="4572000" y="3886200"/>
            <a:ext cx="2133600" cy="1905000"/>
          </a:xfrm>
          <a:prstGeom prst="rect">
            <a:avLst/>
          </a:prstGeom>
          <a:solidFill>
            <a:srgbClr val="DDDDDD"/>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Oval 8"/>
          <p:cNvSpPr>
            <a:spLocks noChangeArrowheads="1"/>
          </p:cNvSpPr>
          <p:nvPr/>
        </p:nvSpPr>
        <p:spPr bwMode="auto">
          <a:xfrm>
            <a:off x="1447800" y="4800600"/>
            <a:ext cx="152400" cy="1524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0" name="Rectangle 9"/>
          <p:cNvSpPr>
            <a:spLocks noChangeArrowheads="1"/>
          </p:cNvSpPr>
          <p:nvPr/>
        </p:nvSpPr>
        <p:spPr bwMode="auto">
          <a:xfrm>
            <a:off x="44196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1" name="Rectangle 10"/>
          <p:cNvSpPr>
            <a:spLocks noChangeArrowheads="1"/>
          </p:cNvSpPr>
          <p:nvPr/>
        </p:nvSpPr>
        <p:spPr bwMode="auto">
          <a:xfrm>
            <a:off x="4572000" y="3886200"/>
            <a:ext cx="152400" cy="1905000"/>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1932" name="Group 11"/>
          <p:cNvGrpSpPr>
            <a:grpSpLocks/>
          </p:cNvGrpSpPr>
          <p:nvPr/>
        </p:nvGrpSpPr>
        <p:grpSpPr bwMode="auto">
          <a:xfrm>
            <a:off x="4038600" y="4191000"/>
            <a:ext cx="152400" cy="152400"/>
            <a:chOff x="576" y="2160"/>
            <a:chExt cx="192" cy="192"/>
          </a:xfrm>
        </p:grpSpPr>
        <p:sp>
          <p:nvSpPr>
            <p:cNvPr id="82109" name="Oval 1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10" name="Line 1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33" name="Line 14"/>
          <p:cNvSpPr>
            <a:spLocks noChangeShapeType="1"/>
          </p:cNvSpPr>
          <p:nvPr/>
        </p:nvSpPr>
        <p:spPr bwMode="auto">
          <a:xfrm>
            <a:off x="2590800" y="3657600"/>
            <a:ext cx="1828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Line 21"/>
          <p:cNvSpPr>
            <a:spLocks noChangeShapeType="1"/>
          </p:cNvSpPr>
          <p:nvPr/>
        </p:nvSpPr>
        <p:spPr bwMode="auto">
          <a:xfrm>
            <a:off x="2590800" y="3124200"/>
            <a:ext cx="39624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Rectangle 22"/>
          <p:cNvSpPr>
            <a:spLocks noGrp="1" noChangeArrowheads="1"/>
          </p:cNvSpPr>
          <p:nvPr>
            <p:ph type="title"/>
          </p:nvPr>
        </p:nvSpPr>
        <p:spPr>
          <a:xfrm>
            <a:off x="533400" y="457200"/>
            <a:ext cx="8077200" cy="1295400"/>
          </a:xfrm>
        </p:spPr>
        <p:txBody>
          <a:bodyPr/>
          <a:lstStyle/>
          <a:p>
            <a:pPr eaLnBrk="1" hangingPunct="1"/>
            <a:r>
              <a:rPr lang="en-US" sz="2400" dirty="0" smtClean="0">
                <a:solidFill>
                  <a:srgbClr val="008000"/>
                </a:solidFill>
              </a:rPr>
              <a:t>step #5+:</a:t>
            </a:r>
            <a:r>
              <a:rPr lang="en-US" sz="2400" b="0" dirty="0" smtClean="0"/>
              <a:t> Diffusion current is maintained – in spite low diffusion lengths (e.g. microns) and recombination – by </a:t>
            </a:r>
            <a:r>
              <a:rPr lang="en-US" sz="2400" b="0" dirty="0" smtClean="0">
                <a:solidFill>
                  <a:srgbClr val="FF0000"/>
                </a:solidFill>
              </a:rPr>
              <a:t>constant flow of both free electrons and holes towards the junction.</a:t>
            </a:r>
          </a:p>
        </p:txBody>
      </p:sp>
      <p:sp>
        <p:nvSpPr>
          <p:cNvPr id="2" name="Date Placeholder 1"/>
          <p:cNvSpPr>
            <a:spLocks noGrp="1"/>
          </p:cNvSpPr>
          <p:nvPr>
            <p:ph type="dt" sz="half" idx="10"/>
          </p:nvPr>
        </p:nvSpPr>
        <p:spPr/>
        <p:txBody>
          <a:bodyPr/>
          <a:lstStyle/>
          <a:p>
            <a:fld id="{7A2463CA-4CDF-4E6E-BCD0-0C2870B01831}"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80</a:t>
            </a:fld>
            <a:endParaRPr lang="en-US"/>
          </a:p>
        </p:txBody>
      </p:sp>
      <p:sp>
        <p:nvSpPr>
          <p:cNvPr id="81936" name="Text Box 30"/>
          <p:cNvSpPr txBox="1">
            <a:spLocks noChangeArrowheads="1"/>
          </p:cNvSpPr>
          <p:nvPr/>
        </p:nvSpPr>
        <p:spPr bwMode="auto">
          <a:xfrm>
            <a:off x="5029200" y="1524000"/>
            <a:ext cx="2362200"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800" i="1"/>
              <a:t>V</a:t>
            </a:r>
            <a:r>
              <a:rPr lang="en-US" sz="2800" i="1" baseline="-25000"/>
              <a:t>F</a:t>
            </a:r>
          </a:p>
        </p:txBody>
      </p:sp>
      <p:grpSp>
        <p:nvGrpSpPr>
          <p:cNvPr id="81937" name="Group 31"/>
          <p:cNvGrpSpPr>
            <a:grpSpLocks/>
          </p:cNvGrpSpPr>
          <p:nvPr/>
        </p:nvGrpSpPr>
        <p:grpSpPr bwMode="auto">
          <a:xfrm>
            <a:off x="4114800" y="1981200"/>
            <a:ext cx="457200" cy="457200"/>
            <a:chOff x="2592" y="1104"/>
            <a:chExt cx="576" cy="576"/>
          </a:xfrm>
        </p:grpSpPr>
        <p:sp>
          <p:nvSpPr>
            <p:cNvPr id="82105" name="Oval 32"/>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6" name="Line 33"/>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7" name="Line 34"/>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8" name="Line 35"/>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38" name="Group 36"/>
          <p:cNvGrpSpPr>
            <a:grpSpLocks/>
          </p:cNvGrpSpPr>
          <p:nvPr/>
        </p:nvGrpSpPr>
        <p:grpSpPr bwMode="auto">
          <a:xfrm>
            <a:off x="4114800" y="1828800"/>
            <a:ext cx="685800" cy="685800"/>
            <a:chOff x="2592" y="1104"/>
            <a:chExt cx="576" cy="576"/>
          </a:xfrm>
        </p:grpSpPr>
        <p:sp>
          <p:nvSpPr>
            <p:cNvPr id="82101" name="Oval 37"/>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2" name="Line 38"/>
            <p:cNvSpPr>
              <a:spLocks noChangeShapeType="1"/>
            </p:cNvSpPr>
            <p:nvPr/>
          </p:nvSpPr>
          <p:spPr bwMode="auto">
            <a:xfrm>
              <a:off x="2784"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3" name="Line 39"/>
            <p:cNvSpPr>
              <a:spLocks noChangeShapeType="1"/>
            </p:cNvSpPr>
            <p:nvPr/>
          </p:nvSpPr>
          <p:spPr bwMode="auto">
            <a:xfrm>
              <a:off x="2688" y="13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4" name="Line 40"/>
            <p:cNvSpPr>
              <a:spLocks noChangeShapeType="1"/>
            </p:cNvSpPr>
            <p:nvPr/>
          </p:nvSpPr>
          <p:spPr bwMode="auto">
            <a:xfrm>
              <a:off x="2976" y="129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39" name="Group 41"/>
          <p:cNvGrpSpPr>
            <a:grpSpLocks/>
          </p:cNvGrpSpPr>
          <p:nvPr/>
        </p:nvGrpSpPr>
        <p:grpSpPr bwMode="auto">
          <a:xfrm>
            <a:off x="4114800" y="1752600"/>
            <a:ext cx="914400" cy="914400"/>
            <a:chOff x="2592" y="1104"/>
            <a:chExt cx="576" cy="576"/>
          </a:xfrm>
        </p:grpSpPr>
        <p:sp>
          <p:nvSpPr>
            <p:cNvPr id="82097" name="Oval 42"/>
            <p:cNvSpPr>
              <a:spLocks noChangeArrowheads="1"/>
            </p:cNvSpPr>
            <p:nvPr/>
          </p:nvSpPr>
          <p:spPr bwMode="auto">
            <a:xfrm>
              <a:off x="2592" y="1104"/>
              <a:ext cx="576" cy="576"/>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8" name="Line 43"/>
            <p:cNvSpPr>
              <a:spLocks noChangeShapeType="1"/>
            </p:cNvSpPr>
            <p:nvPr/>
          </p:nvSpPr>
          <p:spPr bwMode="auto">
            <a:xfrm>
              <a:off x="2784"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9" name="Line 44"/>
            <p:cNvSpPr>
              <a:spLocks noChangeShapeType="1"/>
            </p:cNvSpPr>
            <p:nvPr/>
          </p:nvSpPr>
          <p:spPr bwMode="auto">
            <a:xfrm>
              <a:off x="2688" y="1392"/>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0" name="Line 45"/>
            <p:cNvSpPr>
              <a:spLocks noChangeShapeType="1"/>
            </p:cNvSpPr>
            <p:nvPr/>
          </p:nvSpPr>
          <p:spPr bwMode="auto">
            <a:xfrm>
              <a:off x="2976" y="129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0" name="Group 46"/>
          <p:cNvGrpSpPr>
            <a:grpSpLocks/>
          </p:cNvGrpSpPr>
          <p:nvPr/>
        </p:nvGrpSpPr>
        <p:grpSpPr bwMode="auto">
          <a:xfrm>
            <a:off x="3048000" y="4114800"/>
            <a:ext cx="304800" cy="304800"/>
            <a:chOff x="1728" y="2256"/>
            <a:chExt cx="192" cy="192"/>
          </a:xfrm>
        </p:grpSpPr>
        <p:grpSp>
          <p:nvGrpSpPr>
            <p:cNvPr id="82093" name="Group 47"/>
            <p:cNvGrpSpPr>
              <a:grpSpLocks/>
            </p:cNvGrpSpPr>
            <p:nvPr/>
          </p:nvGrpSpPr>
          <p:grpSpPr bwMode="auto">
            <a:xfrm>
              <a:off x="1728" y="2256"/>
              <a:ext cx="192" cy="192"/>
              <a:chOff x="576" y="2160"/>
              <a:chExt cx="192" cy="192"/>
            </a:xfrm>
          </p:grpSpPr>
          <p:sp>
            <p:nvSpPr>
              <p:cNvPr id="82095" name="Oval 4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6" name="Line 4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94" name="Line 5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1" name="Group 51"/>
          <p:cNvGrpSpPr>
            <a:grpSpLocks/>
          </p:cNvGrpSpPr>
          <p:nvPr/>
        </p:nvGrpSpPr>
        <p:grpSpPr bwMode="auto">
          <a:xfrm>
            <a:off x="3733800" y="4572000"/>
            <a:ext cx="152400" cy="152400"/>
            <a:chOff x="576" y="2160"/>
            <a:chExt cx="192" cy="192"/>
          </a:xfrm>
        </p:grpSpPr>
        <p:sp>
          <p:nvSpPr>
            <p:cNvPr id="82091" name="Oval 5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2" name="Line 5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2" name="Group 54"/>
          <p:cNvGrpSpPr>
            <a:grpSpLocks/>
          </p:cNvGrpSpPr>
          <p:nvPr/>
        </p:nvGrpSpPr>
        <p:grpSpPr bwMode="auto">
          <a:xfrm>
            <a:off x="3352800" y="4495800"/>
            <a:ext cx="304800" cy="304800"/>
            <a:chOff x="1728" y="2256"/>
            <a:chExt cx="192" cy="192"/>
          </a:xfrm>
        </p:grpSpPr>
        <p:grpSp>
          <p:nvGrpSpPr>
            <p:cNvPr id="82087" name="Group 55"/>
            <p:cNvGrpSpPr>
              <a:grpSpLocks/>
            </p:cNvGrpSpPr>
            <p:nvPr/>
          </p:nvGrpSpPr>
          <p:grpSpPr bwMode="auto">
            <a:xfrm>
              <a:off x="1728" y="2256"/>
              <a:ext cx="192" cy="192"/>
              <a:chOff x="576" y="2160"/>
              <a:chExt cx="192" cy="192"/>
            </a:xfrm>
          </p:grpSpPr>
          <p:sp>
            <p:nvSpPr>
              <p:cNvPr id="82089" name="Oval 5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0" name="Line 5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88" name="Line 58"/>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3" name="Group 59"/>
          <p:cNvGrpSpPr>
            <a:grpSpLocks/>
          </p:cNvGrpSpPr>
          <p:nvPr/>
        </p:nvGrpSpPr>
        <p:grpSpPr bwMode="auto">
          <a:xfrm>
            <a:off x="4038600" y="4953000"/>
            <a:ext cx="152400" cy="152400"/>
            <a:chOff x="576" y="2160"/>
            <a:chExt cx="192" cy="192"/>
          </a:xfrm>
        </p:grpSpPr>
        <p:sp>
          <p:nvSpPr>
            <p:cNvPr id="82085" name="Oval 6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6" name="Line 6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4" name="Group 62"/>
          <p:cNvGrpSpPr>
            <a:grpSpLocks/>
          </p:cNvGrpSpPr>
          <p:nvPr/>
        </p:nvGrpSpPr>
        <p:grpSpPr bwMode="auto">
          <a:xfrm>
            <a:off x="3048000" y="4876800"/>
            <a:ext cx="304800" cy="304800"/>
            <a:chOff x="1728" y="2256"/>
            <a:chExt cx="192" cy="192"/>
          </a:xfrm>
        </p:grpSpPr>
        <p:grpSp>
          <p:nvGrpSpPr>
            <p:cNvPr id="82081" name="Group 63"/>
            <p:cNvGrpSpPr>
              <a:grpSpLocks/>
            </p:cNvGrpSpPr>
            <p:nvPr/>
          </p:nvGrpSpPr>
          <p:grpSpPr bwMode="auto">
            <a:xfrm>
              <a:off x="1728" y="2256"/>
              <a:ext cx="192" cy="192"/>
              <a:chOff x="576" y="2160"/>
              <a:chExt cx="192" cy="192"/>
            </a:xfrm>
          </p:grpSpPr>
          <p:sp>
            <p:nvSpPr>
              <p:cNvPr id="82083" name="Oval 6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4" name="Line 6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82" name="Line 66"/>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5" name="Group 67"/>
          <p:cNvGrpSpPr>
            <a:grpSpLocks/>
          </p:cNvGrpSpPr>
          <p:nvPr/>
        </p:nvGrpSpPr>
        <p:grpSpPr bwMode="auto">
          <a:xfrm>
            <a:off x="3352800" y="5257800"/>
            <a:ext cx="304800" cy="304800"/>
            <a:chOff x="1728" y="2256"/>
            <a:chExt cx="192" cy="192"/>
          </a:xfrm>
        </p:grpSpPr>
        <p:grpSp>
          <p:nvGrpSpPr>
            <p:cNvPr id="82077" name="Group 68"/>
            <p:cNvGrpSpPr>
              <a:grpSpLocks/>
            </p:cNvGrpSpPr>
            <p:nvPr/>
          </p:nvGrpSpPr>
          <p:grpSpPr bwMode="auto">
            <a:xfrm>
              <a:off x="1728" y="2256"/>
              <a:ext cx="192" cy="192"/>
              <a:chOff x="576" y="2160"/>
              <a:chExt cx="192" cy="192"/>
            </a:xfrm>
          </p:grpSpPr>
          <p:sp>
            <p:nvSpPr>
              <p:cNvPr id="82079" name="Oval 6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0" name="Line 7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78" name="Line 7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6" name="Group 72"/>
          <p:cNvGrpSpPr>
            <a:grpSpLocks/>
          </p:cNvGrpSpPr>
          <p:nvPr/>
        </p:nvGrpSpPr>
        <p:grpSpPr bwMode="auto">
          <a:xfrm>
            <a:off x="3124200" y="5334000"/>
            <a:ext cx="152400" cy="152400"/>
            <a:chOff x="576" y="2160"/>
            <a:chExt cx="192" cy="192"/>
          </a:xfrm>
        </p:grpSpPr>
        <p:sp>
          <p:nvSpPr>
            <p:cNvPr id="82075" name="Oval 7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6" name="Line 7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7" name="Group 75"/>
          <p:cNvGrpSpPr>
            <a:grpSpLocks/>
          </p:cNvGrpSpPr>
          <p:nvPr/>
        </p:nvGrpSpPr>
        <p:grpSpPr bwMode="auto">
          <a:xfrm>
            <a:off x="5486400" y="4114800"/>
            <a:ext cx="304800" cy="304800"/>
            <a:chOff x="576" y="2160"/>
            <a:chExt cx="192" cy="192"/>
          </a:xfrm>
        </p:grpSpPr>
        <p:sp>
          <p:nvSpPr>
            <p:cNvPr id="82073" name="Oval 76"/>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4" name="Line 77"/>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8" name="Group 78"/>
          <p:cNvGrpSpPr>
            <a:grpSpLocks/>
          </p:cNvGrpSpPr>
          <p:nvPr/>
        </p:nvGrpSpPr>
        <p:grpSpPr bwMode="auto">
          <a:xfrm>
            <a:off x="5867400" y="4191000"/>
            <a:ext cx="152400" cy="152400"/>
            <a:chOff x="1728" y="2256"/>
            <a:chExt cx="192" cy="192"/>
          </a:xfrm>
        </p:grpSpPr>
        <p:grpSp>
          <p:nvGrpSpPr>
            <p:cNvPr id="82069" name="Group 79"/>
            <p:cNvGrpSpPr>
              <a:grpSpLocks/>
            </p:cNvGrpSpPr>
            <p:nvPr/>
          </p:nvGrpSpPr>
          <p:grpSpPr bwMode="auto">
            <a:xfrm>
              <a:off x="1728" y="2256"/>
              <a:ext cx="192" cy="192"/>
              <a:chOff x="576" y="2160"/>
              <a:chExt cx="192" cy="192"/>
            </a:xfrm>
          </p:grpSpPr>
          <p:sp>
            <p:nvSpPr>
              <p:cNvPr id="82071" name="Oval 8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2" name="Line 8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70" name="Line 8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49" name="Group 83"/>
          <p:cNvGrpSpPr>
            <a:grpSpLocks/>
          </p:cNvGrpSpPr>
          <p:nvPr/>
        </p:nvGrpSpPr>
        <p:grpSpPr bwMode="auto">
          <a:xfrm>
            <a:off x="4953000" y="4191000"/>
            <a:ext cx="152400" cy="152400"/>
            <a:chOff x="1728" y="2256"/>
            <a:chExt cx="192" cy="192"/>
          </a:xfrm>
        </p:grpSpPr>
        <p:grpSp>
          <p:nvGrpSpPr>
            <p:cNvPr id="82065" name="Group 84"/>
            <p:cNvGrpSpPr>
              <a:grpSpLocks/>
            </p:cNvGrpSpPr>
            <p:nvPr/>
          </p:nvGrpSpPr>
          <p:grpSpPr bwMode="auto">
            <a:xfrm>
              <a:off x="1728" y="2256"/>
              <a:ext cx="192" cy="192"/>
              <a:chOff x="576" y="2160"/>
              <a:chExt cx="192" cy="192"/>
            </a:xfrm>
          </p:grpSpPr>
          <p:sp>
            <p:nvSpPr>
              <p:cNvPr id="82067" name="Oval 8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8" name="Line 8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66" name="Line 8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0" name="Group 88"/>
          <p:cNvGrpSpPr>
            <a:grpSpLocks/>
          </p:cNvGrpSpPr>
          <p:nvPr/>
        </p:nvGrpSpPr>
        <p:grpSpPr bwMode="auto">
          <a:xfrm>
            <a:off x="5791200" y="4495800"/>
            <a:ext cx="304800" cy="304800"/>
            <a:chOff x="576" y="2160"/>
            <a:chExt cx="192" cy="192"/>
          </a:xfrm>
        </p:grpSpPr>
        <p:sp>
          <p:nvSpPr>
            <p:cNvPr id="82063" name="Oval 8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4" name="Line 9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1" name="Group 91"/>
          <p:cNvGrpSpPr>
            <a:grpSpLocks/>
          </p:cNvGrpSpPr>
          <p:nvPr/>
        </p:nvGrpSpPr>
        <p:grpSpPr bwMode="auto">
          <a:xfrm>
            <a:off x="5486400" y="4876800"/>
            <a:ext cx="304800" cy="304800"/>
            <a:chOff x="576" y="2160"/>
            <a:chExt cx="192" cy="192"/>
          </a:xfrm>
        </p:grpSpPr>
        <p:sp>
          <p:nvSpPr>
            <p:cNvPr id="82061" name="Oval 92"/>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2" name="Line 93"/>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2" name="Group 94"/>
          <p:cNvGrpSpPr>
            <a:grpSpLocks/>
          </p:cNvGrpSpPr>
          <p:nvPr/>
        </p:nvGrpSpPr>
        <p:grpSpPr bwMode="auto">
          <a:xfrm>
            <a:off x="5867400" y="4953000"/>
            <a:ext cx="152400" cy="152400"/>
            <a:chOff x="1728" y="2256"/>
            <a:chExt cx="192" cy="192"/>
          </a:xfrm>
        </p:grpSpPr>
        <p:grpSp>
          <p:nvGrpSpPr>
            <p:cNvPr id="82057" name="Group 95"/>
            <p:cNvGrpSpPr>
              <a:grpSpLocks/>
            </p:cNvGrpSpPr>
            <p:nvPr/>
          </p:nvGrpSpPr>
          <p:grpSpPr bwMode="auto">
            <a:xfrm>
              <a:off x="1728" y="2256"/>
              <a:ext cx="192" cy="192"/>
              <a:chOff x="576" y="2160"/>
              <a:chExt cx="192" cy="192"/>
            </a:xfrm>
          </p:grpSpPr>
          <p:sp>
            <p:nvSpPr>
              <p:cNvPr id="82059" name="Oval 96"/>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0" name="Line 97"/>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58" name="Line 98"/>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3" name="Group 99"/>
          <p:cNvGrpSpPr>
            <a:grpSpLocks/>
          </p:cNvGrpSpPr>
          <p:nvPr/>
        </p:nvGrpSpPr>
        <p:grpSpPr bwMode="auto">
          <a:xfrm>
            <a:off x="5791200" y="5257800"/>
            <a:ext cx="304800" cy="304800"/>
            <a:chOff x="576" y="2160"/>
            <a:chExt cx="192" cy="192"/>
          </a:xfrm>
        </p:grpSpPr>
        <p:sp>
          <p:nvSpPr>
            <p:cNvPr id="82055" name="Oval 100"/>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6" name="Line 101"/>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4" name="Group 102"/>
          <p:cNvGrpSpPr>
            <a:grpSpLocks/>
          </p:cNvGrpSpPr>
          <p:nvPr/>
        </p:nvGrpSpPr>
        <p:grpSpPr bwMode="auto">
          <a:xfrm>
            <a:off x="5562600" y="5334000"/>
            <a:ext cx="152400" cy="152400"/>
            <a:chOff x="1728" y="2256"/>
            <a:chExt cx="192" cy="192"/>
          </a:xfrm>
        </p:grpSpPr>
        <p:grpSp>
          <p:nvGrpSpPr>
            <p:cNvPr id="82051" name="Group 103"/>
            <p:cNvGrpSpPr>
              <a:grpSpLocks/>
            </p:cNvGrpSpPr>
            <p:nvPr/>
          </p:nvGrpSpPr>
          <p:grpSpPr bwMode="auto">
            <a:xfrm>
              <a:off x="1728" y="2256"/>
              <a:ext cx="192" cy="192"/>
              <a:chOff x="576" y="2160"/>
              <a:chExt cx="192" cy="192"/>
            </a:xfrm>
          </p:grpSpPr>
          <p:sp>
            <p:nvSpPr>
              <p:cNvPr id="82053" name="Oval 10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4" name="Line 10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52" name="Line 10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5" name="Group 107"/>
          <p:cNvGrpSpPr>
            <a:grpSpLocks/>
          </p:cNvGrpSpPr>
          <p:nvPr/>
        </p:nvGrpSpPr>
        <p:grpSpPr bwMode="auto">
          <a:xfrm>
            <a:off x="2743200" y="4495800"/>
            <a:ext cx="304800" cy="304800"/>
            <a:chOff x="1728" y="2256"/>
            <a:chExt cx="192" cy="192"/>
          </a:xfrm>
        </p:grpSpPr>
        <p:grpSp>
          <p:nvGrpSpPr>
            <p:cNvPr id="82047" name="Group 108"/>
            <p:cNvGrpSpPr>
              <a:grpSpLocks/>
            </p:cNvGrpSpPr>
            <p:nvPr/>
          </p:nvGrpSpPr>
          <p:grpSpPr bwMode="auto">
            <a:xfrm>
              <a:off x="1728" y="2256"/>
              <a:ext cx="192" cy="192"/>
              <a:chOff x="576" y="2160"/>
              <a:chExt cx="192" cy="192"/>
            </a:xfrm>
          </p:grpSpPr>
          <p:sp>
            <p:nvSpPr>
              <p:cNvPr id="82049" name="Oval 109"/>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0" name="Line 110"/>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48" name="Line 111"/>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6" name="Group 112"/>
          <p:cNvGrpSpPr>
            <a:grpSpLocks/>
          </p:cNvGrpSpPr>
          <p:nvPr/>
        </p:nvGrpSpPr>
        <p:grpSpPr bwMode="auto">
          <a:xfrm>
            <a:off x="2819400" y="4953000"/>
            <a:ext cx="152400" cy="152400"/>
            <a:chOff x="576" y="2160"/>
            <a:chExt cx="192" cy="192"/>
          </a:xfrm>
        </p:grpSpPr>
        <p:sp>
          <p:nvSpPr>
            <p:cNvPr id="82045" name="Oval 113"/>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6" name="Line 114"/>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7" name="Group 115"/>
          <p:cNvGrpSpPr>
            <a:grpSpLocks/>
          </p:cNvGrpSpPr>
          <p:nvPr/>
        </p:nvGrpSpPr>
        <p:grpSpPr bwMode="auto">
          <a:xfrm>
            <a:off x="2743200" y="5257800"/>
            <a:ext cx="304800" cy="304800"/>
            <a:chOff x="1728" y="2256"/>
            <a:chExt cx="192" cy="192"/>
          </a:xfrm>
        </p:grpSpPr>
        <p:grpSp>
          <p:nvGrpSpPr>
            <p:cNvPr id="82041" name="Group 116"/>
            <p:cNvGrpSpPr>
              <a:grpSpLocks/>
            </p:cNvGrpSpPr>
            <p:nvPr/>
          </p:nvGrpSpPr>
          <p:grpSpPr bwMode="auto">
            <a:xfrm>
              <a:off x="1728" y="2256"/>
              <a:ext cx="192" cy="192"/>
              <a:chOff x="576" y="2160"/>
              <a:chExt cx="192" cy="192"/>
            </a:xfrm>
          </p:grpSpPr>
          <p:sp>
            <p:nvSpPr>
              <p:cNvPr id="82043" name="Oval 117"/>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4" name="Line 118"/>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42" name="Line 119"/>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8" name="Group 120"/>
          <p:cNvGrpSpPr>
            <a:grpSpLocks/>
          </p:cNvGrpSpPr>
          <p:nvPr/>
        </p:nvGrpSpPr>
        <p:grpSpPr bwMode="auto">
          <a:xfrm>
            <a:off x="6096000" y="4114800"/>
            <a:ext cx="304800" cy="304800"/>
            <a:chOff x="576" y="2160"/>
            <a:chExt cx="192" cy="192"/>
          </a:xfrm>
        </p:grpSpPr>
        <p:sp>
          <p:nvSpPr>
            <p:cNvPr id="82039" name="Oval 12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0" name="Line 12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59" name="Group 123"/>
          <p:cNvGrpSpPr>
            <a:grpSpLocks/>
          </p:cNvGrpSpPr>
          <p:nvPr/>
        </p:nvGrpSpPr>
        <p:grpSpPr bwMode="auto">
          <a:xfrm>
            <a:off x="6096000" y="4876800"/>
            <a:ext cx="304800" cy="304800"/>
            <a:chOff x="576" y="2160"/>
            <a:chExt cx="192" cy="192"/>
          </a:xfrm>
        </p:grpSpPr>
        <p:sp>
          <p:nvSpPr>
            <p:cNvPr id="82037" name="Oval 12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8" name="Line 12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60" name="Group 126"/>
          <p:cNvGrpSpPr>
            <a:grpSpLocks/>
          </p:cNvGrpSpPr>
          <p:nvPr/>
        </p:nvGrpSpPr>
        <p:grpSpPr bwMode="auto">
          <a:xfrm>
            <a:off x="6172200" y="5334000"/>
            <a:ext cx="152400" cy="152400"/>
            <a:chOff x="1728" y="2256"/>
            <a:chExt cx="192" cy="192"/>
          </a:xfrm>
        </p:grpSpPr>
        <p:grpSp>
          <p:nvGrpSpPr>
            <p:cNvPr id="82033" name="Group 127"/>
            <p:cNvGrpSpPr>
              <a:grpSpLocks/>
            </p:cNvGrpSpPr>
            <p:nvPr/>
          </p:nvGrpSpPr>
          <p:grpSpPr bwMode="auto">
            <a:xfrm>
              <a:off x="1728" y="2256"/>
              <a:ext cx="192" cy="192"/>
              <a:chOff x="576" y="2160"/>
              <a:chExt cx="192" cy="192"/>
            </a:xfrm>
          </p:grpSpPr>
          <p:sp>
            <p:nvSpPr>
              <p:cNvPr id="82035" name="Oval 12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6" name="Line 12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34" name="Line 130"/>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61" name="Group 131"/>
          <p:cNvGrpSpPr>
            <a:grpSpLocks/>
          </p:cNvGrpSpPr>
          <p:nvPr/>
        </p:nvGrpSpPr>
        <p:grpSpPr bwMode="auto">
          <a:xfrm>
            <a:off x="4038600" y="4572000"/>
            <a:ext cx="152400" cy="152400"/>
            <a:chOff x="576" y="2160"/>
            <a:chExt cx="192" cy="192"/>
          </a:xfrm>
        </p:grpSpPr>
        <p:sp>
          <p:nvSpPr>
            <p:cNvPr id="82031" name="Oval 132"/>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2" name="Line 133"/>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62" name="Group 134"/>
          <p:cNvGrpSpPr>
            <a:grpSpLocks/>
          </p:cNvGrpSpPr>
          <p:nvPr/>
        </p:nvGrpSpPr>
        <p:grpSpPr bwMode="auto">
          <a:xfrm>
            <a:off x="4038600" y="5334000"/>
            <a:ext cx="152400" cy="152400"/>
            <a:chOff x="576" y="2160"/>
            <a:chExt cx="192" cy="192"/>
          </a:xfrm>
        </p:grpSpPr>
        <p:sp>
          <p:nvSpPr>
            <p:cNvPr id="82029" name="Oval 13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0" name="Line 13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63" name="Group 137"/>
          <p:cNvGrpSpPr>
            <a:grpSpLocks/>
          </p:cNvGrpSpPr>
          <p:nvPr/>
        </p:nvGrpSpPr>
        <p:grpSpPr bwMode="auto">
          <a:xfrm>
            <a:off x="4953000" y="4572000"/>
            <a:ext cx="152400" cy="152400"/>
            <a:chOff x="1728" y="2256"/>
            <a:chExt cx="192" cy="192"/>
          </a:xfrm>
        </p:grpSpPr>
        <p:grpSp>
          <p:nvGrpSpPr>
            <p:cNvPr id="82025" name="Group 138"/>
            <p:cNvGrpSpPr>
              <a:grpSpLocks/>
            </p:cNvGrpSpPr>
            <p:nvPr/>
          </p:nvGrpSpPr>
          <p:grpSpPr bwMode="auto">
            <a:xfrm>
              <a:off x="1728" y="2256"/>
              <a:ext cx="192" cy="192"/>
              <a:chOff x="576" y="2160"/>
              <a:chExt cx="192" cy="192"/>
            </a:xfrm>
          </p:grpSpPr>
          <p:sp>
            <p:nvSpPr>
              <p:cNvPr id="82027" name="Oval 139"/>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8" name="Line 140"/>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26" name="Line 141"/>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64" name="Group 142"/>
          <p:cNvGrpSpPr>
            <a:grpSpLocks/>
          </p:cNvGrpSpPr>
          <p:nvPr/>
        </p:nvGrpSpPr>
        <p:grpSpPr bwMode="auto">
          <a:xfrm>
            <a:off x="4953000" y="4953000"/>
            <a:ext cx="152400" cy="152400"/>
            <a:chOff x="1728" y="2256"/>
            <a:chExt cx="192" cy="192"/>
          </a:xfrm>
        </p:grpSpPr>
        <p:grpSp>
          <p:nvGrpSpPr>
            <p:cNvPr id="82021" name="Group 143"/>
            <p:cNvGrpSpPr>
              <a:grpSpLocks/>
            </p:cNvGrpSpPr>
            <p:nvPr/>
          </p:nvGrpSpPr>
          <p:grpSpPr bwMode="auto">
            <a:xfrm>
              <a:off x="1728" y="2256"/>
              <a:ext cx="192" cy="192"/>
              <a:chOff x="576" y="2160"/>
              <a:chExt cx="192" cy="192"/>
            </a:xfrm>
          </p:grpSpPr>
          <p:sp>
            <p:nvSpPr>
              <p:cNvPr id="82023" name="Oval 144"/>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4" name="Line 145"/>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22" name="Line 146"/>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65" name="Group 147"/>
          <p:cNvGrpSpPr>
            <a:grpSpLocks/>
          </p:cNvGrpSpPr>
          <p:nvPr/>
        </p:nvGrpSpPr>
        <p:grpSpPr bwMode="auto">
          <a:xfrm>
            <a:off x="3733800" y="4191000"/>
            <a:ext cx="152400" cy="152400"/>
            <a:chOff x="576" y="2160"/>
            <a:chExt cx="192" cy="192"/>
          </a:xfrm>
        </p:grpSpPr>
        <p:sp>
          <p:nvSpPr>
            <p:cNvPr id="82019" name="Oval 148"/>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0" name="Line 149"/>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66" name="Group 150"/>
          <p:cNvGrpSpPr>
            <a:grpSpLocks/>
          </p:cNvGrpSpPr>
          <p:nvPr/>
        </p:nvGrpSpPr>
        <p:grpSpPr bwMode="auto">
          <a:xfrm>
            <a:off x="3733800" y="4953000"/>
            <a:ext cx="152400" cy="152400"/>
            <a:chOff x="576" y="2160"/>
            <a:chExt cx="192" cy="192"/>
          </a:xfrm>
        </p:grpSpPr>
        <p:sp>
          <p:nvSpPr>
            <p:cNvPr id="82017" name="Oval 151"/>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8" name="Line 152"/>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67" name="Group 153"/>
          <p:cNvGrpSpPr>
            <a:grpSpLocks/>
          </p:cNvGrpSpPr>
          <p:nvPr/>
        </p:nvGrpSpPr>
        <p:grpSpPr bwMode="auto">
          <a:xfrm>
            <a:off x="5257800" y="4572000"/>
            <a:ext cx="152400" cy="152400"/>
            <a:chOff x="1728" y="2256"/>
            <a:chExt cx="192" cy="192"/>
          </a:xfrm>
        </p:grpSpPr>
        <p:grpSp>
          <p:nvGrpSpPr>
            <p:cNvPr id="82013" name="Group 154"/>
            <p:cNvGrpSpPr>
              <a:grpSpLocks/>
            </p:cNvGrpSpPr>
            <p:nvPr/>
          </p:nvGrpSpPr>
          <p:grpSpPr bwMode="auto">
            <a:xfrm>
              <a:off x="1728" y="2256"/>
              <a:ext cx="192" cy="192"/>
              <a:chOff x="576" y="2160"/>
              <a:chExt cx="192" cy="192"/>
            </a:xfrm>
          </p:grpSpPr>
          <p:sp>
            <p:nvSpPr>
              <p:cNvPr id="82015" name="Oval 155"/>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6" name="Line 156"/>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14" name="Line 157"/>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68" name="Group 158"/>
          <p:cNvGrpSpPr>
            <a:grpSpLocks/>
          </p:cNvGrpSpPr>
          <p:nvPr/>
        </p:nvGrpSpPr>
        <p:grpSpPr bwMode="auto">
          <a:xfrm>
            <a:off x="5257800" y="5334000"/>
            <a:ext cx="152400" cy="152400"/>
            <a:chOff x="1728" y="2256"/>
            <a:chExt cx="192" cy="192"/>
          </a:xfrm>
        </p:grpSpPr>
        <p:grpSp>
          <p:nvGrpSpPr>
            <p:cNvPr id="82009" name="Group 159"/>
            <p:cNvGrpSpPr>
              <a:grpSpLocks/>
            </p:cNvGrpSpPr>
            <p:nvPr/>
          </p:nvGrpSpPr>
          <p:grpSpPr bwMode="auto">
            <a:xfrm>
              <a:off x="1728" y="2256"/>
              <a:ext cx="192" cy="192"/>
              <a:chOff x="576" y="2160"/>
              <a:chExt cx="192" cy="192"/>
            </a:xfrm>
          </p:grpSpPr>
          <p:sp>
            <p:nvSpPr>
              <p:cNvPr id="82011" name="Oval 160"/>
              <p:cNvSpPr>
                <a:spLocks noChangeArrowheads="1"/>
              </p:cNvSpPr>
              <p:nvPr/>
            </p:nvSpPr>
            <p:spPr bwMode="auto">
              <a:xfrm>
                <a:off x="576" y="2160"/>
                <a:ext cx="192" cy="192"/>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2" name="Line 161"/>
              <p:cNvSpPr>
                <a:spLocks noChangeShapeType="1"/>
              </p:cNvSpPr>
              <p:nvPr/>
            </p:nvSpPr>
            <p:spPr bwMode="auto">
              <a:xfrm>
                <a:off x="624" y="2256"/>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10" name="Line 162"/>
            <p:cNvSpPr>
              <a:spLocks noChangeShapeType="1"/>
            </p:cNvSpPr>
            <p:nvPr/>
          </p:nvSpPr>
          <p:spPr bwMode="auto">
            <a:xfrm>
              <a:off x="1824" y="2304"/>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69" name="Line 170"/>
          <p:cNvSpPr>
            <a:spLocks noChangeShapeType="1"/>
          </p:cNvSpPr>
          <p:nvPr/>
        </p:nvSpPr>
        <p:spPr bwMode="auto">
          <a:xfrm flipH="1">
            <a:off x="4724400" y="3657600"/>
            <a:ext cx="1828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0" name="Text Box 171"/>
          <p:cNvSpPr txBox="1">
            <a:spLocks noChangeArrowheads="1"/>
          </p:cNvSpPr>
          <p:nvPr/>
        </p:nvSpPr>
        <p:spPr bwMode="auto">
          <a:xfrm>
            <a:off x="2286000" y="3200400"/>
            <a:ext cx="2362200" cy="396875"/>
          </a:xfrm>
          <a:prstGeom prst="rect">
            <a:avLst/>
          </a:prstGeom>
          <a:noFill/>
          <a:ln>
            <a:noFill/>
          </a:ln>
          <a:effectLst/>
          <a:extLst>
            <a:ext uri="{909E8E84-426E-40DD-AFC4-6F175D3DCCD1}">
              <a14:hiddenFill xmlns:a14="http://schemas.microsoft.com/office/drawing/2010/main">
                <a:solidFill>
                  <a:srgbClr val="FF5050"/>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flow of holes</a:t>
            </a:r>
          </a:p>
        </p:txBody>
      </p:sp>
      <p:sp>
        <p:nvSpPr>
          <p:cNvPr id="81971" name="Text Box 172"/>
          <p:cNvSpPr txBox="1">
            <a:spLocks noChangeArrowheads="1"/>
          </p:cNvSpPr>
          <p:nvPr/>
        </p:nvSpPr>
        <p:spPr bwMode="auto">
          <a:xfrm>
            <a:off x="4495800" y="3184525"/>
            <a:ext cx="2362200" cy="396875"/>
          </a:xfrm>
          <a:prstGeom prst="rect">
            <a:avLst/>
          </a:prstGeom>
          <a:noFill/>
          <a:ln>
            <a:noFill/>
          </a:ln>
          <a:effectLst/>
          <a:extLst>
            <a:ext uri="{909E8E84-426E-40DD-AFC4-6F175D3DCCD1}">
              <a14:hiddenFill xmlns:a14="http://schemas.microsoft.com/office/drawing/2010/main">
                <a:solidFill>
                  <a:srgbClr val="FF5050"/>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flow of electrons</a:t>
            </a:r>
          </a:p>
        </p:txBody>
      </p:sp>
      <p:sp>
        <p:nvSpPr>
          <p:cNvPr id="81972" name="Text Box 173"/>
          <p:cNvSpPr txBox="1">
            <a:spLocks noChangeArrowheads="1"/>
          </p:cNvSpPr>
          <p:nvPr/>
        </p:nvSpPr>
        <p:spPr bwMode="auto">
          <a:xfrm>
            <a:off x="2667000" y="2667000"/>
            <a:ext cx="3886200" cy="396875"/>
          </a:xfrm>
          <a:prstGeom prst="rect">
            <a:avLst/>
          </a:prstGeom>
          <a:noFill/>
          <a:ln>
            <a:noFill/>
          </a:ln>
          <a:effectLst/>
          <a:extLst>
            <a:ext uri="{909E8E84-426E-40DD-AFC4-6F175D3DCCD1}">
              <a14:hiddenFill xmlns:a14="http://schemas.microsoft.com/office/drawing/2010/main">
                <a:solidFill>
                  <a:srgbClr val="FF5050"/>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a:solidFill>
                  <a:srgbClr val="FF0000"/>
                </a:solidFill>
              </a:rPr>
              <a:t>flow of diffusion current (</a:t>
            </a:r>
            <a:r>
              <a:rPr lang="en-US" sz="2000" i="1">
                <a:solidFill>
                  <a:srgbClr val="FF0000"/>
                </a:solidFill>
              </a:rPr>
              <a:t>I</a:t>
            </a:r>
            <a:r>
              <a:rPr lang="en-US" sz="2000" i="1" baseline="-25000">
                <a:solidFill>
                  <a:srgbClr val="FF0000"/>
                </a:solidFill>
              </a:rPr>
              <a:t>D</a:t>
            </a:r>
            <a:r>
              <a:rPr lang="en-US" sz="2000">
                <a:solidFill>
                  <a:srgbClr val="FF0000"/>
                </a:solidFill>
              </a:rPr>
              <a:t>)</a:t>
            </a:r>
          </a:p>
        </p:txBody>
      </p:sp>
      <p:grpSp>
        <p:nvGrpSpPr>
          <p:cNvPr id="2320558" name="Group 174"/>
          <p:cNvGrpSpPr>
            <a:grpSpLocks/>
          </p:cNvGrpSpPr>
          <p:nvPr/>
        </p:nvGrpSpPr>
        <p:grpSpPr bwMode="auto">
          <a:xfrm>
            <a:off x="6400800" y="4114800"/>
            <a:ext cx="304800" cy="304800"/>
            <a:chOff x="576" y="2160"/>
            <a:chExt cx="192" cy="192"/>
          </a:xfrm>
        </p:grpSpPr>
        <p:sp>
          <p:nvSpPr>
            <p:cNvPr id="82007" name="Oval 175"/>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8" name="Line 176"/>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0561" name="Group 177"/>
          <p:cNvGrpSpPr>
            <a:grpSpLocks/>
          </p:cNvGrpSpPr>
          <p:nvPr/>
        </p:nvGrpSpPr>
        <p:grpSpPr bwMode="auto">
          <a:xfrm>
            <a:off x="6400800" y="4495800"/>
            <a:ext cx="304800" cy="304800"/>
            <a:chOff x="576" y="2160"/>
            <a:chExt cx="192" cy="192"/>
          </a:xfrm>
        </p:grpSpPr>
        <p:sp>
          <p:nvSpPr>
            <p:cNvPr id="82005" name="Oval 17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6" name="Line 17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0564" name="Group 180"/>
          <p:cNvGrpSpPr>
            <a:grpSpLocks/>
          </p:cNvGrpSpPr>
          <p:nvPr/>
        </p:nvGrpSpPr>
        <p:grpSpPr bwMode="auto">
          <a:xfrm>
            <a:off x="6400800" y="4876800"/>
            <a:ext cx="304800" cy="304800"/>
            <a:chOff x="576" y="2160"/>
            <a:chExt cx="192" cy="192"/>
          </a:xfrm>
        </p:grpSpPr>
        <p:sp>
          <p:nvSpPr>
            <p:cNvPr id="82003" name="Oval 181"/>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4" name="Line 182"/>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0567" name="Group 183"/>
          <p:cNvGrpSpPr>
            <a:grpSpLocks/>
          </p:cNvGrpSpPr>
          <p:nvPr/>
        </p:nvGrpSpPr>
        <p:grpSpPr bwMode="auto">
          <a:xfrm>
            <a:off x="6400800" y="5257800"/>
            <a:ext cx="304800" cy="304800"/>
            <a:chOff x="576" y="2160"/>
            <a:chExt cx="192" cy="192"/>
          </a:xfrm>
        </p:grpSpPr>
        <p:sp>
          <p:nvSpPr>
            <p:cNvPr id="82001" name="Oval 184"/>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2" name="Line 185"/>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0570" name="Group 186"/>
          <p:cNvGrpSpPr>
            <a:grpSpLocks/>
          </p:cNvGrpSpPr>
          <p:nvPr/>
        </p:nvGrpSpPr>
        <p:grpSpPr bwMode="auto">
          <a:xfrm>
            <a:off x="2286000" y="4114800"/>
            <a:ext cx="304800" cy="304800"/>
            <a:chOff x="1728" y="2256"/>
            <a:chExt cx="192" cy="192"/>
          </a:xfrm>
        </p:grpSpPr>
        <p:grpSp>
          <p:nvGrpSpPr>
            <p:cNvPr id="81997" name="Group 187"/>
            <p:cNvGrpSpPr>
              <a:grpSpLocks/>
            </p:cNvGrpSpPr>
            <p:nvPr/>
          </p:nvGrpSpPr>
          <p:grpSpPr bwMode="auto">
            <a:xfrm>
              <a:off x="1728" y="2256"/>
              <a:ext cx="192" cy="192"/>
              <a:chOff x="576" y="2160"/>
              <a:chExt cx="192" cy="192"/>
            </a:xfrm>
          </p:grpSpPr>
          <p:sp>
            <p:nvSpPr>
              <p:cNvPr id="81999" name="Oval 18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0" name="Line 18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98" name="Line 19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0575" name="Group 191"/>
          <p:cNvGrpSpPr>
            <a:grpSpLocks/>
          </p:cNvGrpSpPr>
          <p:nvPr/>
        </p:nvGrpSpPr>
        <p:grpSpPr bwMode="auto">
          <a:xfrm>
            <a:off x="2286000" y="4495800"/>
            <a:ext cx="304800" cy="304800"/>
            <a:chOff x="1728" y="2256"/>
            <a:chExt cx="192" cy="192"/>
          </a:xfrm>
        </p:grpSpPr>
        <p:grpSp>
          <p:nvGrpSpPr>
            <p:cNvPr id="81993" name="Group 192"/>
            <p:cNvGrpSpPr>
              <a:grpSpLocks/>
            </p:cNvGrpSpPr>
            <p:nvPr/>
          </p:nvGrpSpPr>
          <p:grpSpPr bwMode="auto">
            <a:xfrm>
              <a:off x="1728" y="2256"/>
              <a:ext cx="192" cy="192"/>
              <a:chOff x="576" y="2160"/>
              <a:chExt cx="192" cy="192"/>
            </a:xfrm>
          </p:grpSpPr>
          <p:sp>
            <p:nvSpPr>
              <p:cNvPr id="81995" name="Oval 19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6" name="Line 19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94" name="Line 19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0580" name="Group 196"/>
          <p:cNvGrpSpPr>
            <a:grpSpLocks/>
          </p:cNvGrpSpPr>
          <p:nvPr/>
        </p:nvGrpSpPr>
        <p:grpSpPr bwMode="auto">
          <a:xfrm>
            <a:off x="2286000" y="4876800"/>
            <a:ext cx="304800" cy="304800"/>
            <a:chOff x="1728" y="2256"/>
            <a:chExt cx="192" cy="192"/>
          </a:xfrm>
        </p:grpSpPr>
        <p:grpSp>
          <p:nvGrpSpPr>
            <p:cNvPr id="81989" name="Group 197"/>
            <p:cNvGrpSpPr>
              <a:grpSpLocks/>
            </p:cNvGrpSpPr>
            <p:nvPr/>
          </p:nvGrpSpPr>
          <p:grpSpPr bwMode="auto">
            <a:xfrm>
              <a:off x="1728" y="2256"/>
              <a:ext cx="192" cy="192"/>
              <a:chOff x="576" y="2160"/>
              <a:chExt cx="192" cy="192"/>
            </a:xfrm>
          </p:grpSpPr>
          <p:sp>
            <p:nvSpPr>
              <p:cNvPr id="81991" name="Oval 198"/>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2" name="Line 199"/>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90" name="Line 200"/>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0585" name="Group 201"/>
          <p:cNvGrpSpPr>
            <a:grpSpLocks/>
          </p:cNvGrpSpPr>
          <p:nvPr/>
        </p:nvGrpSpPr>
        <p:grpSpPr bwMode="auto">
          <a:xfrm>
            <a:off x="2286000" y="5257800"/>
            <a:ext cx="304800" cy="304800"/>
            <a:chOff x="1728" y="2256"/>
            <a:chExt cx="192" cy="192"/>
          </a:xfrm>
        </p:grpSpPr>
        <p:grpSp>
          <p:nvGrpSpPr>
            <p:cNvPr id="81985" name="Group 202"/>
            <p:cNvGrpSpPr>
              <a:grpSpLocks/>
            </p:cNvGrpSpPr>
            <p:nvPr/>
          </p:nvGrpSpPr>
          <p:grpSpPr bwMode="auto">
            <a:xfrm>
              <a:off x="1728" y="2256"/>
              <a:ext cx="192" cy="192"/>
              <a:chOff x="576" y="2160"/>
              <a:chExt cx="192" cy="192"/>
            </a:xfrm>
          </p:grpSpPr>
          <p:sp>
            <p:nvSpPr>
              <p:cNvPr id="81987" name="Oval 203"/>
              <p:cNvSpPr>
                <a:spLocks noChangeArrowheads="1"/>
              </p:cNvSpPr>
              <p:nvPr/>
            </p:nvSpPr>
            <p:spPr bwMode="auto">
              <a:xfrm>
                <a:off x="576" y="2160"/>
                <a:ext cx="192" cy="192"/>
              </a:xfrm>
              <a:prstGeom prst="ellipse">
                <a:avLst/>
              </a:prstGeom>
              <a:solidFill>
                <a:srgbClr val="FFFF99"/>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8" name="Line 204"/>
              <p:cNvSpPr>
                <a:spLocks noChangeShapeType="1"/>
              </p:cNvSpPr>
              <p:nvPr/>
            </p:nvSpPr>
            <p:spPr bwMode="auto">
              <a:xfrm>
                <a:off x="624" y="2256"/>
                <a:ext cx="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86" name="Line 205"/>
            <p:cNvSpPr>
              <a:spLocks noChangeShapeType="1"/>
            </p:cNvSpPr>
            <p:nvPr/>
          </p:nvSpPr>
          <p:spPr bwMode="auto">
            <a:xfrm>
              <a:off x="1824" y="23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20596" name="Line 212"/>
          <p:cNvSpPr>
            <a:spLocks noChangeShapeType="1"/>
          </p:cNvSpPr>
          <p:nvPr/>
        </p:nvSpPr>
        <p:spPr bwMode="auto">
          <a:xfrm flipH="1">
            <a:off x="5181600" y="1524000"/>
            <a:ext cx="2590800" cy="2895600"/>
          </a:xfrm>
          <a:prstGeom prst="line">
            <a:avLst/>
          </a:prstGeom>
          <a:noFill/>
          <a:ln w="381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0597" name="Line 213"/>
          <p:cNvSpPr>
            <a:spLocks noChangeShapeType="1"/>
          </p:cNvSpPr>
          <p:nvPr/>
        </p:nvSpPr>
        <p:spPr bwMode="auto">
          <a:xfrm flipH="1">
            <a:off x="4114800" y="1524000"/>
            <a:ext cx="3657600" cy="3886200"/>
          </a:xfrm>
          <a:prstGeom prst="line">
            <a:avLst/>
          </a:prstGeom>
          <a:noFill/>
          <a:ln w="381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0598" name="Line 214"/>
          <p:cNvSpPr>
            <a:spLocks noChangeShapeType="1"/>
          </p:cNvSpPr>
          <p:nvPr/>
        </p:nvSpPr>
        <p:spPr bwMode="auto">
          <a:xfrm flipH="1">
            <a:off x="5105400" y="1524000"/>
            <a:ext cx="2667000" cy="2590800"/>
          </a:xfrm>
          <a:prstGeom prst="line">
            <a:avLst/>
          </a:prstGeom>
          <a:noFill/>
          <a:ln w="381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0595" name="Text Box 211"/>
          <p:cNvSpPr txBox="1">
            <a:spLocks noChangeArrowheads="1"/>
          </p:cNvSpPr>
          <p:nvPr/>
        </p:nvSpPr>
        <p:spPr bwMode="auto">
          <a:xfrm>
            <a:off x="6705600" y="1371600"/>
            <a:ext cx="2133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b="1">
                <a:solidFill>
                  <a:srgbClr val="3333FF"/>
                </a:solidFill>
              </a:rPr>
              <a:t>recombination</a:t>
            </a:r>
          </a:p>
        </p:txBody>
      </p:sp>
      <p:sp>
        <p:nvSpPr>
          <p:cNvPr id="192" name="Text Box 2"/>
          <p:cNvSpPr txBox="1">
            <a:spLocks noChangeArrowheads="1"/>
          </p:cNvSpPr>
          <p:nvPr/>
        </p:nvSpPr>
        <p:spPr bwMode="auto">
          <a:xfrm>
            <a:off x="228600" y="5867400"/>
            <a:ext cx="86868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000" b="1" dirty="0"/>
              <a:t>Figure:</a:t>
            </a:r>
            <a:r>
              <a:rPr lang="en-US" sz="2000" dirty="0"/>
              <a:t> The </a:t>
            </a:r>
            <a:r>
              <a:rPr lang="en-US" sz="2000" i="1" dirty="0" err="1"/>
              <a:t>pn</a:t>
            </a:r>
            <a:r>
              <a:rPr lang="en-US" sz="2000" dirty="0"/>
              <a:t> junction with applied voltage.</a:t>
            </a:r>
          </a:p>
        </p:txBody>
      </p:sp>
      <p:sp>
        <p:nvSpPr>
          <p:cNvPr id="4" name="Footer Placeholder 3"/>
          <p:cNvSpPr>
            <a:spLocks noGrp="1"/>
          </p:cNvSpPr>
          <p:nvPr>
            <p:ph type="ftr" sz="quarter" idx="11"/>
          </p:nvPr>
        </p:nvSpPr>
        <p:spPr/>
        <p:txBody>
          <a:bodyPr/>
          <a:lstStyle/>
          <a:p>
            <a:r>
              <a:rPr lang="en-US" smtClean="0"/>
              <a:t>Lecture 03</a:t>
            </a:r>
            <a:endParaRPr lang="en-US"/>
          </a:p>
        </p:txBody>
      </p:sp>
      <p:sp>
        <p:nvSpPr>
          <p:cNvPr id="193" name="TextBox 192"/>
          <p:cNvSpPr txBox="1"/>
          <p:nvPr/>
        </p:nvSpPr>
        <p:spPr>
          <a:xfrm>
            <a:off x="1447800" y="5562600"/>
            <a:ext cx="888385" cy="400110"/>
          </a:xfrm>
          <a:prstGeom prst="rect">
            <a:avLst/>
          </a:prstGeom>
          <a:noFill/>
        </p:spPr>
        <p:txBody>
          <a:bodyPr wrap="none" rtlCol="0">
            <a:spAutoFit/>
          </a:bodyPr>
          <a:lstStyle/>
          <a:p>
            <a:r>
              <a:rPr lang="en-US" sz="2000" b="1" dirty="0" smtClean="0"/>
              <a:t>P-type</a:t>
            </a:r>
            <a:endParaRPr lang="en-US" sz="2000" b="1" dirty="0"/>
          </a:p>
        </p:txBody>
      </p:sp>
      <p:sp>
        <p:nvSpPr>
          <p:cNvPr id="194" name="TextBox 193"/>
          <p:cNvSpPr txBox="1"/>
          <p:nvPr/>
        </p:nvSpPr>
        <p:spPr>
          <a:xfrm>
            <a:off x="7016218" y="5542771"/>
            <a:ext cx="947695" cy="400110"/>
          </a:xfrm>
          <a:prstGeom prst="rect">
            <a:avLst/>
          </a:prstGeom>
          <a:noFill/>
        </p:spPr>
        <p:txBody>
          <a:bodyPr wrap="none" rtlCol="0">
            <a:spAutoFit/>
          </a:bodyPr>
          <a:lstStyle/>
          <a:p>
            <a:r>
              <a:rPr lang="en-US" sz="2000" b="1" dirty="0" smtClean="0"/>
              <a:t>N-type</a:t>
            </a:r>
            <a:endParaRPr lang="en-US" sz="2000" b="1" dirty="0"/>
          </a:p>
        </p:txBody>
      </p:sp>
    </p:spTree>
    <p:extLst>
      <p:ext uri="{BB962C8B-B14F-4D97-AF65-F5344CB8AC3E}">
        <p14:creationId xmlns:p14="http://schemas.microsoft.com/office/powerpoint/2010/main" val="4564196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20570"/>
                                        </p:tgtEl>
                                        <p:attrNameLst>
                                          <p:attrName>style.visibility</p:attrName>
                                        </p:attrNameLst>
                                      </p:cBhvr>
                                      <p:to>
                                        <p:strVal val="visible"/>
                                      </p:to>
                                    </p:set>
                                    <p:animEffect transition="in" filter="fade">
                                      <p:cBhvr>
                                        <p:cTn id="7" dur="1000"/>
                                        <p:tgtEl>
                                          <p:spTgt spid="2320570"/>
                                        </p:tgtEl>
                                      </p:cBhvr>
                                    </p:animEffect>
                                  </p:childTnLst>
                                </p:cTn>
                              </p:par>
                              <p:par>
                                <p:cTn id="8" presetID="63" presetClass="path" presetSubtype="0" accel="50000" decel="50000" fill="hold" nodeType="withEffect">
                                  <p:stCondLst>
                                    <p:cond delay="0"/>
                                  </p:stCondLst>
                                  <p:childTnLst>
                                    <p:animMotion origin="layout" path="M 3.33333E-6 -2.22222E-6 L 0.3 0.02222 " pathEditMode="relative" rAng="0" ptsTypes="AA">
                                      <p:cBhvr>
                                        <p:cTn id="9" dur="1000" fill="hold"/>
                                        <p:tgtEl>
                                          <p:spTgt spid="2320570"/>
                                        </p:tgtEl>
                                        <p:attrNameLst>
                                          <p:attrName>ppt_x</p:attrName>
                                          <p:attrName>ppt_y</p:attrName>
                                        </p:attrNameLst>
                                      </p:cBhvr>
                                      <p:rCtr x="15000" y="1111"/>
                                    </p:animMotion>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320558"/>
                                        </p:tgtEl>
                                        <p:attrNameLst>
                                          <p:attrName>style.visibility</p:attrName>
                                        </p:attrNameLst>
                                      </p:cBhvr>
                                      <p:to>
                                        <p:strVal val="visible"/>
                                      </p:to>
                                    </p:set>
                                    <p:animEffect transition="in" filter="fade">
                                      <p:cBhvr>
                                        <p:cTn id="13" dur="1000"/>
                                        <p:tgtEl>
                                          <p:spTgt spid="2320558"/>
                                        </p:tgtEl>
                                      </p:cBhvr>
                                    </p:animEffect>
                                  </p:childTnLst>
                                </p:cTn>
                              </p:par>
                              <p:par>
                                <p:cTn id="14" presetID="10" presetClass="exit" presetSubtype="0" fill="hold" nodeType="withEffect">
                                  <p:stCondLst>
                                    <p:cond delay="0"/>
                                  </p:stCondLst>
                                  <p:childTnLst>
                                    <p:animEffect transition="out" filter="fade">
                                      <p:cBhvr>
                                        <p:cTn id="15" dur="1000"/>
                                        <p:tgtEl>
                                          <p:spTgt spid="2320570"/>
                                        </p:tgtEl>
                                      </p:cBhvr>
                                    </p:animEffect>
                                    <p:set>
                                      <p:cBhvr>
                                        <p:cTn id="16" dur="1" fill="hold">
                                          <p:stCondLst>
                                            <p:cond delay="999"/>
                                          </p:stCondLst>
                                        </p:cTn>
                                        <p:tgtEl>
                                          <p:spTgt spid="232057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320596"/>
                                        </p:tgtEl>
                                        <p:attrNameLst>
                                          <p:attrName>style.visibility</p:attrName>
                                        </p:attrNameLst>
                                      </p:cBhvr>
                                      <p:to>
                                        <p:strVal val="visible"/>
                                      </p:to>
                                    </p:set>
                                    <p:animEffect transition="in" filter="fade">
                                      <p:cBhvr>
                                        <p:cTn id="19" dur="1000"/>
                                        <p:tgtEl>
                                          <p:spTgt spid="2320596"/>
                                        </p:tgtEl>
                                      </p:cBhvr>
                                    </p:animEffect>
                                  </p:childTnLst>
                                </p:cTn>
                              </p:par>
                              <p:par>
                                <p:cTn id="20" presetID="35" presetClass="path" presetSubtype="0" accel="50000" decel="50000" fill="hold" nodeType="withEffect">
                                  <p:stCondLst>
                                    <p:cond delay="0"/>
                                  </p:stCondLst>
                                  <p:childTnLst>
                                    <p:animMotion origin="layout" path="M 3.33333E-6 -2.22222E-6 L -0.26667 0.16667 " pathEditMode="relative" rAng="0" ptsTypes="AA">
                                      <p:cBhvr>
                                        <p:cTn id="21" dur="1000" fill="hold"/>
                                        <p:tgtEl>
                                          <p:spTgt spid="2320558"/>
                                        </p:tgtEl>
                                        <p:attrNameLst>
                                          <p:attrName>ppt_x</p:attrName>
                                          <p:attrName>ppt_y</p:attrName>
                                        </p:attrNameLst>
                                      </p:cBhvr>
                                      <p:rCtr x="-13333" y="8333"/>
                                    </p:animMotion>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2320575"/>
                                        </p:tgtEl>
                                        <p:attrNameLst>
                                          <p:attrName>style.visibility</p:attrName>
                                        </p:attrNameLst>
                                      </p:cBhvr>
                                      <p:to>
                                        <p:strVal val="visible"/>
                                      </p:to>
                                    </p:set>
                                    <p:animEffect transition="in" filter="fade">
                                      <p:cBhvr>
                                        <p:cTn id="25" dur="1000"/>
                                        <p:tgtEl>
                                          <p:spTgt spid="2320575"/>
                                        </p:tgtEl>
                                      </p:cBhvr>
                                    </p:animEffect>
                                  </p:childTnLst>
                                </p:cTn>
                              </p:par>
                              <p:par>
                                <p:cTn id="26" presetID="10" presetClass="exit" presetSubtype="0" fill="hold" nodeType="withEffect">
                                  <p:stCondLst>
                                    <p:cond delay="0"/>
                                  </p:stCondLst>
                                  <p:childTnLst>
                                    <p:animEffect transition="out" filter="fade">
                                      <p:cBhvr>
                                        <p:cTn id="27" dur="1000"/>
                                        <p:tgtEl>
                                          <p:spTgt spid="2320558"/>
                                        </p:tgtEl>
                                      </p:cBhvr>
                                    </p:animEffect>
                                    <p:set>
                                      <p:cBhvr>
                                        <p:cTn id="28" dur="1" fill="hold">
                                          <p:stCondLst>
                                            <p:cond delay="999"/>
                                          </p:stCondLst>
                                        </p:cTn>
                                        <p:tgtEl>
                                          <p:spTgt spid="232055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2320596"/>
                                        </p:tgtEl>
                                      </p:cBhvr>
                                    </p:animEffect>
                                    <p:set>
                                      <p:cBhvr>
                                        <p:cTn id="31" dur="1" fill="hold">
                                          <p:stCondLst>
                                            <p:cond delay="999"/>
                                          </p:stCondLst>
                                        </p:cTn>
                                        <p:tgtEl>
                                          <p:spTgt spid="2320596"/>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320597"/>
                                        </p:tgtEl>
                                        <p:attrNameLst>
                                          <p:attrName>style.visibility</p:attrName>
                                        </p:attrNameLst>
                                      </p:cBhvr>
                                      <p:to>
                                        <p:strVal val="visible"/>
                                      </p:to>
                                    </p:set>
                                    <p:animEffect transition="in" filter="fade">
                                      <p:cBhvr>
                                        <p:cTn id="34" dur="1000"/>
                                        <p:tgtEl>
                                          <p:spTgt spid="2320597"/>
                                        </p:tgtEl>
                                      </p:cBhvr>
                                    </p:animEffect>
                                  </p:childTnLst>
                                </p:cTn>
                              </p:par>
                              <p:par>
                                <p:cTn id="35" presetID="63" presetClass="path" presetSubtype="0" accel="50000" decel="50000" fill="hold" nodeType="withEffect">
                                  <p:stCondLst>
                                    <p:cond delay="0"/>
                                  </p:stCondLst>
                                  <p:childTnLst>
                                    <p:animMotion origin="layout" path="M 3.33333E-6 2.22222E-6 L 0.29166 -0.07778 " pathEditMode="relative" rAng="0" ptsTypes="AA">
                                      <p:cBhvr>
                                        <p:cTn id="36" dur="1000" fill="hold"/>
                                        <p:tgtEl>
                                          <p:spTgt spid="2320575"/>
                                        </p:tgtEl>
                                        <p:attrNameLst>
                                          <p:attrName>ppt_x</p:attrName>
                                          <p:attrName>ppt_y</p:attrName>
                                        </p:attrNameLst>
                                      </p:cBhvr>
                                      <p:rCtr x="14583" y="-3889"/>
                                    </p:animMotion>
                                  </p:childTnLst>
                                </p:cTn>
                              </p:par>
                            </p:childTnLst>
                          </p:cTn>
                        </p:par>
                        <p:par>
                          <p:cTn id="37" fill="hold" nodeType="afterGroup">
                            <p:stCondLst>
                              <p:cond delay="3000"/>
                            </p:stCondLst>
                            <p:childTnLst>
                              <p:par>
                                <p:cTn id="38" presetID="10" presetClass="entr" presetSubtype="0" fill="hold" nodeType="afterEffect">
                                  <p:stCondLst>
                                    <p:cond delay="0"/>
                                  </p:stCondLst>
                                  <p:childTnLst>
                                    <p:set>
                                      <p:cBhvr>
                                        <p:cTn id="39" dur="1" fill="hold">
                                          <p:stCondLst>
                                            <p:cond delay="0"/>
                                          </p:stCondLst>
                                        </p:cTn>
                                        <p:tgtEl>
                                          <p:spTgt spid="2320561"/>
                                        </p:tgtEl>
                                        <p:attrNameLst>
                                          <p:attrName>style.visibility</p:attrName>
                                        </p:attrNameLst>
                                      </p:cBhvr>
                                      <p:to>
                                        <p:strVal val="visible"/>
                                      </p:to>
                                    </p:set>
                                    <p:animEffect transition="in" filter="fade">
                                      <p:cBhvr>
                                        <p:cTn id="40" dur="1000"/>
                                        <p:tgtEl>
                                          <p:spTgt spid="2320561"/>
                                        </p:tgtEl>
                                      </p:cBhvr>
                                    </p:animEffect>
                                  </p:childTnLst>
                                </p:cTn>
                              </p:par>
                              <p:par>
                                <p:cTn id="41" presetID="10" presetClass="exit" presetSubtype="0" fill="hold" grpId="1" nodeType="withEffect">
                                  <p:stCondLst>
                                    <p:cond delay="0"/>
                                  </p:stCondLst>
                                  <p:childTnLst>
                                    <p:animEffect transition="out" filter="fade">
                                      <p:cBhvr>
                                        <p:cTn id="42" dur="1000"/>
                                        <p:tgtEl>
                                          <p:spTgt spid="2320597"/>
                                        </p:tgtEl>
                                      </p:cBhvr>
                                    </p:animEffect>
                                    <p:set>
                                      <p:cBhvr>
                                        <p:cTn id="43" dur="1" fill="hold">
                                          <p:stCondLst>
                                            <p:cond delay="999"/>
                                          </p:stCondLst>
                                        </p:cTn>
                                        <p:tgtEl>
                                          <p:spTgt spid="2320597"/>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2320598"/>
                                        </p:tgtEl>
                                        <p:attrNameLst>
                                          <p:attrName>style.visibility</p:attrName>
                                        </p:attrNameLst>
                                      </p:cBhvr>
                                      <p:to>
                                        <p:strVal val="visible"/>
                                      </p:to>
                                    </p:set>
                                    <p:animEffect transition="in" filter="fade">
                                      <p:cBhvr>
                                        <p:cTn id="46" dur="1000"/>
                                        <p:tgtEl>
                                          <p:spTgt spid="2320598"/>
                                        </p:tgtEl>
                                      </p:cBhvr>
                                    </p:animEffect>
                                  </p:childTnLst>
                                </p:cTn>
                              </p:par>
                              <p:par>
                                <p:cTn id="47" presetID="10" presetClass="exit" presetSubtype="0" fill="hold" nodeType="withEffect">
                                  <p:stCondLst>
                                    <p:cond delay="0"/>
                                  </p:stCondLst>
                                  <p:childTnLst>
                                    <p:animEffect transition="out" filter="fade">
                                      <p:cBhvr>
                                        <p:cTn id="48" dur="1000"/>
                                        <p:tgtEl>
                                          <p:spTgt spid="2320575"/>
                                        </p:tgtEl>
                                      </p:cBhvr>
                                    </p:animEffect>
                                    <p:set>
                                      <p:cBhvr>
                                        <p:cTn id="49" dur="1" fill="hold">
                                          <p:stCondLst>
                                            <p:cond delay="999"/>
                                          </p:stCondLst>
                                        </p:cTn>
                                        <p:tgtEl>
                                          <p:spTgt spid="2320575"/>
                                        </p:tgtEl>
                                        <p:attrNameLst>
                                          <p:attrName>style.visibility</p:attrName>
                                        </p:attrNameLst>
                                      </p:cBhvr>
                                      <p:to>
                                        <p:strVal val="hidden"/>
                                      </p:to>
                                    </p:set>
                                  </p:childTnLst>
                                </p:cTn>
                              </p:par>
                              <p:par>
                                <p:cTn id="50" presetID="35" presetClass="path" presetSubtype="0" accel="50000" decel="50000" fill="hold" nodeType="withEffect">
                                  <p:stCondLst>
                                    <p:cond delay="0"/>
                                  </p:stCondLst>
                                  <p:childTnLst>
                                    <p:animMotion origin="layout" path="M 3.33333E-6 2.22222E-6 L -0.28334 -0.01111 " pathEditMode="relative" rAng="0" ptsTypes="AA">
                                      <p:cBhvr>
                                        <p:cTn id="51" dur="1000" fill="hold"/>
                                        <p:tgtEl>
                                          <p:spTgt spid="2320561"/>
                                        </p:tgtEl>
                                        <p:attrNameLst>
                                          <p:attrName>ppt_x</p:attrName>
                                          <p:attrName>ppt_y</p:attrName>
                                        </p:attrNameLst>
                                      </p:cBhvr>
                                      <p:rCtr x="-14167" y="-556"/>
                                    </p:animMotion>
                                  </p:childTnLst>
                                </p:cTn>
                              </p:par>
                            </p:childTnLst>
                          </p:cTn>
                        </p:par>
                        <p:par>
                          <p:cTn id="52" fill="hold" nodeType="afterGroup">
                            <p:stCondLst>
                              <p:cond delay="4000"/>
                            </p:stCondLst>
                            <p:childTnLst>
                              <p:par>
                                <p:cTn id="53" presetID="10" presetClass="entr" presetSubtype="0" fill="hold" nodeType="afterEffect">
                                  <p:stCondLst>
                                    <p:cond delay="0"/>
                                  </p:stCondLst>
                                  <p:childTnLst>
                                    <p:set>
                                      <p:cBhvr>
                                        <p:cTn id="54" dur="1" fill="hold">
                                          <p:stCondLst>
                                            <p:cond delay="0"/>
                                          </p:stCondLst>
                                        </p:cTn>
                                        <p:tgtEl>
                                          <p:spTgt spid="2320580"/>
                                        </p:tgtEl>
                                        <p:attrNameLst>
                                          <p:attrName>style.visibility</p:attrName>
                                        </p:attrNameLst>
                                      </p:cBhvr>
                                      <p:to>
                                        <p:strVal val="visible"/>
                                      </p:to>
                                    </p:set>
                                    <p:animEffect transition="in" filter="fade">
                                      <p:cBhvr>
                                        <p:cTn id="55" dur="1000"/>
                                        <p:tgtEl>
                                          <p:spTgt spid="2320580"/>
                                        </p:tgtEl>
                                      </p:cBhvr>
                                    </p:animEffect>
                                  </p:childTnLst>
                                </p:cTn>
                              </p:par>
                              <p:par>
                                <p:cTn id="56" presetID="10" presetClass="exit" presetSubtype="0" fill="hold" nodeType="withEffect">
                                  <p:stCondLst>
                                    <p:cond delay="0"/>
                                  </p:stCondLst>
                                  <p:childTnLst>
                                    <p:animEffect transition="out" filter="fade">
                                      <p:cBhvr>
                                        <p:cTn id="57" dur="1000"/>
                                        <p:tgtEl>
                                          <p:spTgt spid="2320561"/>
                                        </p:tgtEl>
                                      </p:cBhvr>
                                    </p:animEffect>
                                    <p:set>
                                      <p:cBhvr>
                                        <p:cTn id="58" dur="1" fill="hold">
                                          <p:stCondLst>
                                            <p:cond delay="999"/>
                                          </p:stCondLst>
                                        </p:cTn>
                                        <p:tgtEl>
                                          <p:spTgt spid="2320561"/>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2320598"/>
                                        </p:tgtEl>
                                      </p:cBhvr>
                                    </p:animEffect>
                                    <p:set>
                                      <p:cBhvr>
                                        <p:cTn id="61" dur="1" fill="hold">
                                          <p:stCondLst>
                                            <p:cond delay="999"/>
                                          </p:stCondLst>
                                        </p:cTn>
                                        <p:tgtEl>
                                          <p:spTgt spid="2320598"/>
                                        </p:tgtEl>
                                        <p:attrNameLst>
                                          <p:attrName>style.visibility</p:attrName>
                                        </p:attrNameLst>
                                      </p:cBhvr>
                                      <p:to>
                                        <p:strVal val="hidden"/>
                                      </p:to>
                                    </p:set>
                                  </p:childTnLst>
                                </p:cTn>
                              </p:par>
                              <p:par>
                                <p:cTn id="62" presetID="63" presetClass="path" presetSubtype="0" accel="50000" decel="50000" fill="hold" nodeType="withEffect">
                                  <p:stCondLst>
                                    <p:cond delay="0"/>
                                  </p:stCondLst>
                                  <p:childTnLst>
                                    <p:animMotion origin="layout" path="M 3.33333E-6 -3.33333E-6 L 0.28333 0.07778 " pathEditMode="relative" rAng="0" ptsTypes="AA">
                                      <p:cBhvr>
                                        <p:cTn id="63" dur="1000" fill="hold"/>
                                        <p:tgtEl>
                                          <p:spTgt spid="2320580"/>
                                        </p:tgtEl>
                                        <p:attrNameLst>
                                          <p:attrName>ppt_x</p:attrName>
                                          <p:attrName>ppt_y</p:attrName>
                                        </p:attrNameLst>
                                      </p:cBhvr>
                                      <p:rCtr x="14167" y="3889"/>
                                    </p:animMotion>
                                  </p:childTnLst>
                                </p:cTn>
                              </p:par>
                            </p:childTnLst>
                          </p:cTn>
                        </p:par>
                        <p:par>
                          <p:cTn id="64" fill="hold" nodeType="afterGroup">
                            <p:stCondLst>
                              <p:cond delay="5000"/>
                            </p:stCondLst>
                            <p:childTnLst>
                              <p:par>
                                <p:cTn id="65" presetID="10" presetClass="entr" presetSubtype="0" fill="hold" nodeType="afterEffect">
                                  <p:stCondLst>
                                    <p:cond delay="0"/>
                                  </p:stCondLst>
                                  <p:childTnLst>
                                    <p:set>
                                      <p:cBhvr>
                                        <p:cTn id="66" dur="1" fill="hold">
                                          <p:stCondLst>
                                            <p:cond delay="0"/>
                                          </p:stCondLst>
                                        </p:cTn>
                                        <p:tgtEl>
                                          <p:spTgt spid="2320564"/>
                                        </p:tgtEl>
                                        <p:attrNameLst>
                                          <p:attrName>style.visibility</p:attrName>
                                        </p:attrNameLst>
                                      </p:cBhvr>
                                      <p:to>
                                        <p:strVal val="visible"/>
                                      </p:to>
                                    </p:set>
                                    <p:animEffect transition="in" filter="fade">
                                      <p:cBhvr>
                                        <p:cTn id="67" dur="1000"/>
                                        <p:tgtEl>
                                          <p:spTgt spid="2320564"/>
                                        </p:tgtEl>
                                      </p:cBhvr>
                                    </p:animEffect>
                                  </p:childTnLst>
                                </p:cTn>
                              </p:par>
                              <p:par>
                                <p:cTn id="68" presetID="10" presetClass="exit" presetSubtype="0" fill="hold" grpId="0" nodeType="withEffect">
                                  <p:stCondLst>
                                    <p:cond delay="0"/>
                                  </p:stCondLst>
                                  <p:childTnLst>
                                    <p:animEffect transition="out" filter="fade">
                                      <p:cBhvr>
                                        <p:cTn id="69" dur="1000"/>
                                        <p:tgtEl>
                                          <p:spTgt spid="2320595"/>
                                        </p:tgtEl>
                                      </p:cBhvr>
                                    </p:animEffect>
                                    <p:set>
                                      <p:cBhvr>
                                        <p:cTn id="70" dur="1" fill="hold">
                                          <p:stCondLst>
                                            <p:cond delay="999"/>
                                          </p:stCondLst>
                                        </p:cTn>
                                        <p:tgtEl>
                                          <p:spTgt spid="232059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2320580"/>
                                        </p:tgtEl>
                                      </p:cBhvr>
                                    </p:animEffect>
                                    <p:set>
                                      <p:cBhvr>
                                        <p:cTn id="73" dur="1" fill="hold">
                                          <p:stCondLst>
                                            <p:cond delay="999"/>
                                          </p:stCondLst>
                                        </p:cTn>
                                        <p:tgtEl>
                                          <p:spTgt spid="2320580"/>
                                        </p:tgtEl>
                                        <p:attrNameLst>
                                          <p:attrName>style.visibility</p:attrName>
                                        </p:attrNameLst>
                                      </p:cBhvr>
                                      <p:to>
                                        <p:strVal val="hidden"/>
                                      </p:to>
                                    </p:set>
                                  </p:childTnLst>
                                </p:cTn>
                              </p:par>
                              <p:par>
                                <p:cTn id="74" presetID="35" presetClass="path" presetSubtype="0" accel="50000" decel="50000" fill="hold" nodeType="withEffect">
                                  <p:stCondLst>
                                    <p:cond delay="0"/>
                                  </p:stCondLst>
                                  <p:childTnLst>
                                    <p:animMotion origin="layout" path="M 3.33333E-6 -3.33333E-6 L -0.29167 -0.01111 " pathEditMode="relative" rAng="0" ptsTypes="AA">
                                      <p:cBhvr>
                                        <p:cTn id="75" dur="1000" fill="hold"/>
                                        <p:tgtEl>
                                          <p:spTgt spid="2320564"/>
                                        </p:tgtEl>
                                        <p:attrNameLst>
                                          <p:attrName>ppt_x</p:attrName>
                                          <p:attrName>ppt_y</p:attrName>
                                        </p:attrNameLst>
                                      </p:cBhvr>
                                      <p:rCtr x="-14583" y="-556"/>
                                    </p:animMotion>
                                  </p:childTnLst>
                                </p:cTn>
                              </p:par>
                            </p:childTnLst>
                          </p:cTn>
                        </p:par>
                        <p:par>
                          <p:cTn id="76" fill="hold" nodeType="afterGroup">
                            <p:stCondLst>
                              <p:cond delay="6000"/>
                            </p:stCondLst>
                            <p:childTnLst>
                              <p:par>
                                <p:cTn id="77" presetID="10" presetClass="entr" presetSubtype="0" fill="hold" nodeType="afterEffect">
                                  <p:stCondLst>
                                    <p:cond delay="0"/>
                                  </p:stCondLst>
                                  <p:childTnLst>
                                    <p:set>
                                      <p:cBhvr>
                                        <p:cTn id="78" dur="1" fill="hold">
                                          <p:stCondLst>
                                            <p:cond delay="0"/>
                                          </p:stCondLst>
                                        </p:cTn>
                                        <p:tgtEl>
                                          <p:spTgt spid="2320585"/>
                                        </p:tgtEl>
                                        <p:attrNameLst>
                                          <p:attrName>style.visibility</p:attrName>
                                        </p:attrNameLst>
                                      </p:cBhvr>
                                      <p:to>
                                        <p:strVal val="visible"/>
                                      </p:to>
                                    </p:set>
                                    <p:animEffect transition="in" filter="fade">
                                      <p:cBhvr>
                                        <p:cTn id="79" dur="1000"/>
                                        <p:tgtEl>
                                          <p:spTgt spid="2320585"/>
                                        </p:tgtEl>
                                      </p:cBhvr>
                                    </p:animEffect>
                                  </p:childTnLst>
                                </p:cTn>
                              </p:par>
                              <p:par>
                                <p:cTn id="80" presetID="10" presetClass="exit" presetSubtype="0" fill="hold" nodeType="withEffect">
                                  <p:stCondLst>
                                    <p:cond delay="0"/>
                                  </p:stCondLst>
                                  <p:childTnLst>
                                    <p:animEffect transition="out" filter="fade">
                                      <p:cBhvr>
                                        <p:cTn id="81" dur="1000"/>
                                        <p:tgtEl>
                                          <p:spTgt spid="2320564"/>
                                        </p:tgtEl>
                                      </p:cBhvr>
                                    </p:animEffect>
                                    <p:set>
                                      <p:cBhvr>
                                        <p:cTn id="82" dur="1" fill="hold">
                                          <p:stCondLst>
                                            <p:cond delay="999"/>
                                          </p:stCondLst>
                                        </p:cTn>
                                        <p:tgtEl>
                                          <p:spTgt spid="2320564"/>
                                        </p:tgtEl>
                                        <p:attrNameLst>
                                          <p:attrName>style.visibility</p:attrName>
                                        </p:attrNameLst>
                                      </p:cBhvr>
                                      <p:to>
                                        <p:strVal val="hidden"/>
                                      </p:to>
                                    </p:set>
                                  </p:childTnLst>
                                </p:cTn>
                              </p:par>
                              <p:par>
                                <p:cTn id="83" presetID="63" presetClass="path" presetSubtype="0" accel="50000" decel="50000" fill="hold" nodeType="withEffect">
                                  <p:stCondLst>
                                    <p:cond delay="0"/>
                                  </p:stCondLst>
                                  <p:childTnLst>
                                    <p:animMotion origin="layout" path="M 3.33333E-6 1.11111E-6 L 0.28333 -0.02222 " pathEditMode="relative" rAng="0" ptsTypes="AA">
                                      <p:cBhvr>
                                        <p:cTn id="84" dur="1000" fill="hold"/>
                                        <p:tgtEl>
                                          <p:spTgt spid="2320585"/>
                                        </p:tgtEl>
                                        <p:attrNameLst>
                                          <p:attrName>ppt_x</p:attrName>
                                          <p:attrName>ppt_y</p:attrName>
                                        </p:attrNameLst>
                                      </p:cBhvr>
                                      <p:rCtr x="14167" y="-1111"/>
                                    </p:animMotion>
                                  </p:childTnLst>
                                </p:cTn>
                              </p:par>
                            </p:childTnLst>
                          </p:cTn>
                        </p:par>
                        <p:par>
                          <p:cTn id="85" fill="hold" nodeType="afterGroup">
                            <p:stCondLst>
                              <p:cond delay="7000"/>
                            </p:stCondLst>
                            <p:childTnLst>
                              <p:par>
                                <p:cTn id="86" presetID="10" presetClass="entr" presetSubtype="0" fill="hold" nodeType="afterEffect">
                                  <p:stCondLst>
                                    <p:cond delay="0"/>
                                  </p:stCondLst>
                                  <p:childTnLst>
                                    <p:set>
                                      <p:cBhvr>
                                        <p:cTn id="87" dur="1" fill="hold">
                                          <p:stCondLst>
                                            <p:cond delay="0"/>
                                          </p:stCondLst>
                                        </p:cTn>
                                        <p:tgtEl>
                                          <p:spTgt spid="2320567"/>
                                        </p:tgtEl>
                                        <p:attrNameLst>
                                          <p:attrName>style.visibility</p:attrName>
                                        </p:attrNameLst>
                                      </p:cBhvr>
                                      <p:to>
                                        <p:strVal val="visible"/>
                                      </p:to>
                                    </p:set>
                                    <p:animEffect transition="in" filter="fade">
                                      <p:cBhvr>
                                        <p:cTn id="88" dur="1000"/>
                                        <p:tgtEl>
                                          <p:spTgt spid="2320567"/>
                                        </p:tgtEl>
                                      </p:cBhvr>
                                    </p:animEffect>
                                  </p:childTnLst>
                                </p:cTn>
                              </p:par>
                              <p:par>
                                <p:cTn id="89" presetID="10" presetClass="exit" presetSubtype="0" fill="hold" nodeType="withEffect">
                                  <p:stCondLst>
                                    <p:cond delay="0"/>
                                  </p:stCondLst>
                                  <p:childTnLst>
                                    <p:animEffect transition="out" filter="fade">
                                      <p:cBhvr>
                                        <p:cTn id="90" dur="1000"/>
                                        <p:tgtEl>
                                          <p:spTgt spid="2320585"/>
                                        </p:tgtEl>
                                      </p:cBhvr>
                                    </p:animEffect>
                                    <p:set>
                                      <p:cBhvr>
                                        <p:cTn id="91" dur="1" fill="hold">
                                          <p:stCondLst>
                                            <p:cond delay="999"/>
                                          </p:stCondLst>
                                        </p:cTn>
                                        <p:tgtEl>
                                          <p:spTgt spid="2320585"/>
                                        </p:tgtEl>
                                        <p:attrNameLst>
                                          <p:attrName>style.visibility</p:attrName>
                                        </p:attrNameLst>
                                      </p:cBhvr>
                                      <p:to>
                                        <p:strVal val="hidden"/>
                                      </p:to>
                                    </p:set>
                                  </p:childTnLst>
                                </p:cTn>
                              </p:par>
                              <p:par>
                                <p:cTn id="92" presetID="35" presetClass="path" presetSubtype="0" accel="50000" decel="50000" fill="hold" nodeType="withEffect">
                                  <p:stCondLst>
                                    <p:cond delay="0"/>
                                  </p:stCondLst>
                                  <p:childTnLst>
                                    <p:animMotion origin="layout" path="M 3.33333E-6 1.11111E-6 L -0.29167 0.01111 " pathEditMode="relative" rAng="0" ptsTypes="AA">
                                      <p:cBhvr>
                                        <p:cTn id="93" dur="1000" fill="hold"/>
                                        <p:tgtEl>
                                          <p:spTgt spid="2320567"/>
                                        </p:tgtEl>
                                        <p:attrNameLst>
                                          <p:attrName>ppt_x</p:attrName>
                                          <p:attrName>ppt_y</p:attrName>
                                        </p:attrNameLst>
                                      </p:cBhvr>
                                      <p:rCtr x="-14583" y="556"/>
                                    </p:animMotion>
                                  </p:childTnLst>
                                </p:cTn>
                              </p:par>
                            </p:childTnLst>
                          </p:cTn>
                        </p:par>
                        <p:par>
                          <p:cTn id="94" fill="hold" nodeType="afterGroup">
                            <p:stCondLst>
                              <p:cond delay="8000"/>
                            </p:stCondLst>
                            <p:childTnLst>
                              <p:par>
                                <p:cTn id="95" presetID="10" presetClass="exit" presetSubtype="0" fill="hold" nodeType="afterEffect">
                                  <p:stCondLst>
                                    <p:cond delay="0"/>
                                  </p:stCondLst>
                                  <p:childTnLst>
                                    <p:animEffect transition="out" filter="fade">
                                      <p:cBhvr>
                                        <p:cTn id="96" dur="1000"/>
                                        <p:tgtEl>
                                          <p:spTgt spid="2320567"/>
                                        </p:tgtEl>
                                      </p:cBhvr>
                                    </p:animEffect>
                                    <p:set>
                                      <p:cBhvr>
                                        <p:cTn id="97" dur="1" fill="hold">
                                          <p:stCondLst>
                                            <p:cond delay="999"/>
                                          </p:stCondLst>
                                        </p:cTn>
                                        <p:tgtEl>
                                          <p:spTgt spid="23205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0596" grpId="0" animBg="1"/>
      <p:bldP spid="2320596" grpId="1" animBg="1"/>
      <p:bldP spid="2320597" grpId="0" animBg="1"/>
      <p:bldP spid="2320597" grpId="1" animBg="1"/>
      <p:bldP spid="2320598" grpId="0" animBg="1"/>
      <p:bldP spid="2320598" grpId="1" animBg="1"/>
      <p:bldP spid="232059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1295400"/>
          </a:xfrm>
        </p:spPr>
        <p:txBody>
          <a:bodyPr/>
          <a:lstStyle/>
          <a:p>
            <a:r>
              <a:rPr lang="en-US" dirty="0" smtClean="0"/>
              <a:t>PN junction Characteristics </a:t>
            </a:r>
            <a:endParaRPr lang="en-US" dirty="0"/>
          </a:p>
        </p:txBody>
      </p:sp>
      <p:sp>
        <p:nvSpPr>
          <p:cNvPr id="5" name="Slide Number Placeholder 4"/>
          <p:cNvSpPr>
            <a:spLocks noGrp="1"/>
          </p:cNvSpPr>
          <p:nvPr>
            <p:ph type="sldNum" sz="quarter" idx="11"/>
          </p:nvPr>
        </p:nvSpPr>
        <p:spPr/>
        <p:txBody>
          <a:bodyPr/>
          <a:lstStyle/>
          <a:p>
            <a:pPr>
              <a:defRPr/>
            </a:pPr>
            <a:fld id="{5EB48330-7F6E-403F-9A5E-A7F8A7FE2A0B}" type="slidenum">
              <a:rPr lang="en-US" smtClean="0"/>
              <a:pPr>
                <a:defRPr/>
              </a:pPr>
              <a:t>81</a:t>
            </a:fld>
            <a:endParaRPr lang="en-US"/>
          </a:p>
        </p:txBody>
      </p:sp>
      <p:grpSp>
        <p:nvGrpSpPr>
          <p:cNvPr id="12" name="Group 11"/>
          <p:cNvGrpSpPr/>
          <p:nvPr/>
        </p:nvGrpSpPr>
        <p:grpSpPr>
          <a:xfrm>
            <a:off x="617317" y="1236454"/>
            <a:ext cx="7358284" cy="5071784"/>
            <a:chOff x="261716" y="1524000"/>
            <a:chExt cx="7358284" cy="5071784"/>
          </a:xfrm>
        </p:grpSpPr>
        <p:pic>
          <p:nvPicPr>
            <p:cNvPr id="47106" name="Picture 2" descr="Image result for pn junction breakdow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5562600" cy="50717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90800" y="6019800"/>
              <a:ext cx="4648200" cy="575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1716" y="2787134"/>
              <a:ext cx="1795684" cy="369332"/>
            </a:xfrm>
            <a:prstGeom prst="rect">
              <a:avLst/>
            </a:prstGeom>
            <a:noFill/>
          </p:spPr>
          <p:txBody>
            <a:bodyPr wrap="none" rtlCol="0">
              <a:spAutoFit/>
            </a:bodyPr>
            <a:lstStyle/>
            <a:p>
              <a:r>
                <a:rPr lang="en-US" dirty="0" smtClean="0"/>
                <a:t>Conduction band</a:t>
              </a:r>
              <a:endParaRPr lang="en-US" dirty="0"/>
            </a:p>
          </p:txBody>
        </p:sp>
        <p:sp>
          <p:nvSpPr>
            <p:cNvPr id="8" name="Rectangle 7"/>
            <p:cNvSpPr/>
            <p:nvPr/>
          </p:nvSpPr>
          <p:spPr>
            <a:xfrm>
              <a:off x="762000" y="3156466"/>
              <a:ext cx="990600" cy="348734"/>
            </a:xfrm>
            <a:prstGeom prst="rect">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6443" y="3703776"/>
              <a:ext cx="1446230" cy="369332"/>
            </a:xfrm>
            <a:prstGeom prst="rect">
              <a:avLst/>
            </a:prstGeom>
            <a:noFill/>
          </p:spPr>
          <p:txBody>
            <a:bodyPr wrap="none" rtlCol="0">
              <a:spAutoFit/>
            </a:bodyPr>
            <a:lstStyle/>
            <a:p>
              <a:r>
                <a:rPr lang="en-US" dirty="0" smtClean="0"/>
                <a:t>Valence band</a:t>
              </a:r>
              <a:endParaRPr lang="en-US" dirty="0"/>
            </a:p>
          </p:txBody>
        </p:sp>
        <p:sp>
          <p:nvSpPr>
            <p:cNvPr id="11" name="Rectangle 10"/>
            <p:cNvSpPr/>
            <p:nvPr/>
          </p:nvSpPr>
          <p:spPr>
            <a:xfrm>
              <a:off x="781050" y="4073108"/>
              <a:ext cx="990600" cy="34873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0" y="3897868"/>
              <a:ext cx="774571" cy="369332"/>
            </a:xfrm>
            <a:prstGeom prst="rect">
              <a:avLst/>
            </a:prstGeom>
            <a:noFill/>
          </p:spPr>
          <p:txBody>
            <a:bodyPr wrap="none" rtlCol="0">
              <a:spAutoFit/>
            </a:bodyPr>
            <a:lstStyle/>
            <a:p>
              <a:r>
                <a:rPr lang="en-US" dirty="0" smtClean="0"/>
                <a:t>P type</a:t>
              </a:r>
              <a:endParaRPr lang="en-US" dirty="0"/>
            </a:p>
          </p:txBody>
        </p:sp>
        <p:sp>
          <p:nvSpPr>
            <p:cNvPr id="13" name="TextBox 12"/>
            <p:cNvSpPr txBox="1"/>
            <p:nvPr/>
          </p:nvSpPr>
          <p:spPr>
            <a:xfrm>
              <a:off x="3581400" y="3875226"/>
              <a:ext cx="805029" cy="369332"/>
            </a:xfrm>
            <a:prstGeom prst="rect">
              <a:avLst/>
            </a:prstGeom>
            <a:noFill/>
          </p:spPr>
          <p:txBody>
            <a:bodyPr wrap="none" rtlCol="0">
              <a:spAutoFit/>
            </a:bodyPr>
            <a:lstStyle/>
            <a:p>
              <a:r>
                <a:rPr lang="en-US" dirty="0" smtClean="0"/>
                <a:t>N type</a:t>
              </a:r>
              <a:endParaRPr lang="en-US" dirty="0"/>
            </a:p>
          </p:txBody>
        </p:sp>
      </p:grpSp>
      <p:sp>
        <p:nvSpPr>
          <p:cNvPr id="3" name="Footer Placeholder 2"/>
          <p:cNvSpPr>
            <a:spLocks noGrp="1"/>
          </p:cNvSpPr>
          <p:nvPr>
            <p:ph type="ftr" sz="quarter" idx="10"/>
          </p:nvPr>
        </p:nvSpPr>
        <p:spPr/>
        <p:txBody>
          <a:bodyPr/>
          <a:lstStyle/>
          <a:p>
            <a:pPr>
              <a:defRPr/>
            </a:pPr>
            <a:r>
              <a:rPr lang="en-US" smtClean="0"/>
              <a:t>Lecture 03</a:t>
            </a:r>
            <a:endParaRPr lang="en-US"/>
          </a:p>
        </p:txBody>
      </p:sp>
    </p:spTree>
    <p:extLst>
      <p:ext uri="{BB962C8B-B14F-4D97-AF65-F5344CB8AC3E}">
        <p14:creationId xmlns:p14="http://schemas.microsoft.com/office/powerpoint/2010/main" val="3372463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title"/>
          </p:nvPr>
        </p:nvSpPr>
        <p:spPr>
          <a:xfrm>
            <a:off x="762000" y="639234"/>
            <a:ext cx="7543800" cy="1295400"/>
          </a:xfrm>
        </p:spPr>
        <p:txBody>
          <a:bodyPr>
            <a:normAutofit/>
          </a:bodyPr>
          <a:lstStyle/>
          <a:p>
            <a:pPr eaLnBrk="1" hangingPunct="1"/>
            <a:r>
              <a:rPr lang="en-US" sz="3100" b="0" dirty="0" smtClean="0"/>
              <a:t>5.2. </a:t>
            </a:r>
            <a:r>
              <a:rPr lang="en-US" sz="3100" dirty="0" smtClean="0"/>
              <a:t>The Current-Voltage Relationship of the Junction</a:t>
            </a:r>
          </a:p>
        </p:txBody>
      </p:sp>
      <p:sp>
        <p:nvSpPr>
          <p:cNvPr id="90116" name="Rectangle 4"/>
          <p:cNvSpPr>
            <a:spLocks noGrp="1" noChangeArrowheads="1"/>
          </p:cNvSpPr>
          <p:nvPr>
            <p:ph type="body" sz="half" idx="1"/>
          </p:nvPr>
        </p:nvSpPr>
        <p:spPr>
          <a:xfrm>
            <a:off x="762000" y="2057400"/>
            <a:ext cx="7924800" cy="4267200"/>
          </a:xfrm>
          <a:extLst>
            <a:ext uri="{909E8E84-426E-40DD-AFC4-6F175D3DCCD1}">
              <a14:hiddenFill xmlns:a14="http://schemas.microsoft.com/office/drawing/2010/main">
                <a:solidFill>
                  <a:schemeClr val="bg1"/>
                </a:solidFill>
              </a14:hiddenFill>
            </a:ext>
          </a:extLst>
        </p:spPr>
        <p:txBody>
          <a:bodyPr>
            <a:normAutofit/>
          </a:bodyPr>
          <a:lstStyle/>
          <a:p>
            <a:pPr eaLnBrk="1" hangingPunct="1"/>
            <a:r>
              <a:rPr lang="en-US" b="1" dirty="0" smtClean="0">
                <a:solidFill>
                  <a:srgbClr val="FF0000"/>
                </a:solidFill>
              </a:rPr>
              <a:t>Q:</a:t>
            </a:r>
            <a:r>
              <a:rPr lang="en-US" dirty="0" smtClean="0"/>
              <a:t> For forward-biased case, how is </a:t>
            </a:r>
            <a:r>
              <a:rPr lang="en-US" dirty="0" smtClean="0">
                <a:solidFill>
                  <a:srgbClr val="FF0000"/>
                </a:solidFill>
              </a:rPr>
              <a:t>diffusion current (</a:t>
            </a:r>
            <a:r>
              <a:rPr lang="en-US" i="1" dirty="0" smtClean="0">
                <a:solidFill>
                  <a:srgbClr val="FF0000"/>
                </a:solidFill>
              </a:rPr>
              <a:t>I</a:t>
            </a:r>
            <a:r>
              <a:rPr lang="en-US" i="1" baseline="-25000" dirty="0" smtClean="0">
                <a:solidFill>
                  <a:srgbClr val="FF0000"/>
                </a:solidFill>
              </a:rPr>
              <a:t>D</a:t>
            </a:r>
            <a:r>
              <a:rPr lang="en-US" dirty="0" smtClean="0">
                <a:solidFill>
                  <a:srgbClr val="FF0000"/>
                </a:solidFill>
              </a:rPr>
              <a:t>) </a:t>
            </a:r>
            <a:r>
              <a:rPr lang="en-US" dirty="0" smtClean="0"/>
              <a:t>defined?</a:t>
            </a:r>
          </a:p>
        </p:txBody>
      </p:sp>
      <p:graphicFrame>
        <p:nvGraphicFramePr>
          <p:cNvPr id="90117" name="Object 11"/>
          <p:cNvGraphicFramePr>
            <a:graphicFrameLocks noGrp="1" noChangeAspect="1"/>
          </p:cNvGraphicFramePr>
          <p:nvPr>
            <p:ph sz="half" idx="2"/>
            <p:extLst>
              <p:ext uri="{D42A27DB-BD31-4B8C-83A1-F6EECF244321}">
                <p14:modId xmlns:p14="http://schemas.microsoft.com/office/powerpoint/2010/main" val="2432528713"/>
              </p:ext>
            </p:extLst>
          </p:nvPr>
        </p:nvGraphicFramePr>
        <p:xfrm>
          <a:off x="762000" y="3810000"/>
          <a:ext cx="7598763" cy="1520331"/>
        </p:xfrm>
        <a:graphic>
          <a:graphicData uri="http://schemas.openxmlformats.org/presentationml/2006/ole">
            <mc:AlternateContent xmlns:mc="http://schemas.openxmlformats.org/markup-compatibility/2006">
              <mc:Choice xmlns:v="urn:schemas-microsoft-com:vml" Requires="v">
                <p:oleObj spid="_x0000_s32871" name="Equation" r:id="rId3" imgW="2984500" imgH="596900" progId="Equation.DSMT4">
                  <p:embed/>
                </p:oleObj>
              </mc:Choice>
              <mc:Fallback>
                <p:oleObj name="Equation" r:id="rId3" imgW="2984500" imgH="5969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7598763" cy="1520331"/>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82</a:t>
            </a:fld>
            <a:endParaRPr lang="en-US"/>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7" name="Rectangle 6"/>
          <p:cNvSpPr/>
          <p:nvPr/>
        </p:nvSpPr>
        <p:spPr>
          <a:xfrm>
            <a:off x="762000" y="4114800"/>
            <a:ext cx="1143000" cy="46781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294386"/>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838200" y="685800"/>
            <a:ext cx="7620000" cy="914400"/>
          </a:xfrm>
        </p:spPr>
        <p:txBody>
          <a:bodyPr>
            <a:normAutofit fontScale="90000"/>
          </a:bodyPr>
          <a:lstStyle/>
          <a:p>
            <a:pPr eaLnBrk="1" hangingPunct="1"/>
            <a:r>
              <a:rPr lang="en-US" sz="3100" b="0" dirty="0" smtClean="0"/>
              <a:t>5.2. </a:t>
            </a:r>
            <a:r>
              <a:rPr lang="en-US" sz="3100" dirty="0" smtClean="0"/>
              <a:t>The Current-Voltage Relationship of the Junction</a:t>
            </a:r>
          </a:p>
        </p:txBody>
      </p:sp>
      <p:sp>
        <p:nvSpPr>
          <p:cNvPr id="92164" name="Rectangle 3"/>
          <p:cNvSpPr>
            <a:spLocks noGrp="1" noChangeArrowheads="1"/>
          </p:cNvSpPr>
          <p:nvPr>
            <p:ph type="body" sz="half" idx="1"/>
          </p:nvPr>
        </p:nvSpPr>
        <p:spPr>
          <a:xfrm>
            <a:off x="762000" y="2209800"/>
            <a:ext cx="3924300" cy="3886200"/>
          </a:xfrm>
        </p:spPr>
        <p:txBody>
          <a:bodyPr>
            <a:normAutofit fontScale="92500"/>
          </a:bodyPr>
          <a:lstStyle/>
          <a:p>
            <a:pPr eaLnBrk="1" hangingPunct="1"/>
            <a:r>
              <a:rPr lang="en-US" sz="2800" b="1" dirty="0" smtClean="0">
                <a:solidFill>
                  <a:srgbClr val="3333FF"/>
                </a:solidFill>
              </a:rPr>
              <a:t>saturation current </a:t>
            </a:r>
            <a:r>
              <a:rPr lang="en-US" sz="2800" dirty="0" smtClean="0">
                <a:solidFill>
                  <a:srgbClr val="3333FF"/>
                </a:solidFill>
              </a:rPr>
              <a:t>(</a:t>
            </a:r>
            <a:r>
              <a:rPr lang="en-US" sz="2800" i="1" dirty="0" smtClean="0">
                <a:solidFill>
                  <a:srgbClr val="3333FF"/>
                </a:solidFill>
              </a:rPr>
              <a:t>I</a:t>
            </a:r>
            <a:r>
              <a:rPr lang="en-US" sz="2800" i="1" baseline="-25000" dirty="0" smtClean="0">
                <a:solidFill>
                  <a:srgbClr val="3333FF"/>
                </a:solidFill>
              </a:rPr>
              <a:t>S</a:t>
            </a:r>
            <a:r>
              <a:rPr lang="en-US" sz="2800" dirty="0" smtClean="0">
                <a:solidFill>
                  <a:srgbClr val="3333FF"/>
                </a:solidFill>
              </a:rPr>
              <a:t>)</a:t>
            </a:r>
            <a:r>
              <a:rPr lang="en-US" sz="2800" dirty="0" smtClean="0"/>
              <a:t> – is the </a:t>
            </a:r>
            <a:r>
              <a:rPr lang="en-US" sz="2800" dirty="0" smtClean="0">
                <a:solidFill>
                  <a:srgbClr val="FF0000"/>
                </a:solidFill>
              </a:rPr>
              <a:t>maximum reverse current</a:t>
            </a:r>
            <a:r>
              <a:rPr lang="en-US" sz="2800" dirty="0" smtClean="0"/>
              <a:t> which will flow through </a:t>
            </a:r>
            <a:r>
              <a:rPr lang="en-US" sz="2800" i="1" dirty="0" err="1" smtClean="0"/>
              <a:t>pn</a:t>
            </a:r>
            <a:r>
              <a:rPr lang="en-US" sz="2800" i="1" dirty="0" smtClean="0"/>
              <a:t>-</a:t>
            </a:r>
            <a:r>
              <a:rPr lang="en-US" sz="2800" dirty="0" smtClean="0"/>
              <a:t>junction.</a:t>
            </a:r>
          </a:p>
          <a:p>
            <a:pPr lvl="1" eaLnBrk="1" hangingPunct="1"/>
            <a:r>
              <a:rPr lang="en-US" sz="2800" dirty="0" smtClean="0"/>
              <a:t>It is proportional to </a:t>
            </a:r>
            <a:r>
              <a:rPr lang="en-US" sz="2800" dirty="0" smtClean="0">
                <a:solidFill>
                  <a:srgbClr val="FF0000"/>
                </a:solidFill>
              </a:rPr>
              <a:t>cross-section of junction</a:t>
            </a:r>
            <a:r>
              <a:rPr lang="en-US" sz="2800" dirty="0" smtClean="0"/>
              <a:t> (</a:t>
            </a:r>
            <a:r>
              <a:rPr lang="en-US" sz="2800" i="1" dirty="0" smtClean="0"/>
              <a:t>A</a:t>
            </a:r>
            <a:r>
              <a:rPr lang="en-US" sz="2800" dirty="0" smtClean="0"/>
              <a:t>).</a:t>
            </a:r>
          </a:p>
          <a:p>
            <a:pPr lvl="1" eaLnBrk="1" hangingPunct="1"/>
            <a:r>
              <a:rPr lang="en-US" sz="2800" dirty="0" smtClean="0"/>
              <a:t>Typical value is 10</a:t>
            </a:r>
            <a:r>
              <a:rPr lang="en-US" sz="2800" baseline="30000" dirty="0" smtClean="0"/>
              <a:t>-18</a:t>
            </a:r>
            <a:r>
              <a:rPr lang="en-US" sz="2800" i="1" dirty="0" smtClean="0">
                <a:solidFill>
                  <a:srgbClr val="FF0000"/>
                </a:solidFill>
              </a:rPr>
              <a:t>A</a:t>
            </a:r>
            <a:r>
              <a:rPr lang="en-US" sz="2800" i="1" dirty="0" smtClean="0"/>
              <a:t>.</a:t>
            </a:r>
          </a:p>
        </p:txBody>
      </p:sp>
      <p:graphicFrame>
        <p:nvGraphicFramePr>
          <p:cNvPr id="92167" name="Object 6"/>
          <p:cNvGraphicFramePr>
            <a:graphicFrameLocks noGrp="1" noChangeAspect="1"/>
          </p:cNvGraphicFramePr>
          <p:nvPr>
            <p:ph sz="half" idx="2"/>
            <p:extLst>
              <p:ext uri="{D42A27DB-BD31-4B8C-83A1-F6EECF244321}">
                <p14:modId xmlns:p14="http://schemas.microsoft.com/office/powerpoint/2010/main" val="2600414161"/>
              </p:ext>
            </p:extLst>
          </p:nvPr>
        </p:nvGraphicFramePr>
        <p:xfrm>
          <a:off x="2717006" y="1641475"/>
          <a:ext cx="3481388" cy="568325"/>
        </p:xfrm>
        <a:graphic>
          <a:graphicData uri="http://schemas.openxmlformats.org/presentationml/2006/ole">
            <mc:AlternateContent xmlns:mc="http://schemas.openxmlformats.org/markup-compatibility/2006">
              <mc:Choice xmlns:v="urn:schemas-microsoft-com:vml" Requires="v">
                <p:oleObj spid="_x0000_s33896" name="Equation" r:id="rId3" imgW="1244600" imgH="203200" progId="Equation.DSMT4">
                  <p:embed/>
                </p:oleObj>
              </mc:Choice>
              <mc:Fallback>
                <p:oleObj name="Equation" r:id="rId3" imgW="12446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006" y="1641475"/>
                        <a:ext cx="3481388" cy="568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5EB48330-7F6E-403F-9A5E-A7F8A7FE2A0B}" type="slidenum">
              <a:rPr lang="en-US" smtClean="0"/>
              <a:pPr>
                <a:defRPr/>
              </a:pPr>
              <a:t>83</a:t>
            </a:fld>
            <a:endParaRPr lang="en-US"/>
          </a:p>
        </p:txBody>
      </p:sp>
      <p:pic>
        <p:nvPicPr>
          <p:cNvPr id="92165" name="Picture 4" descr="se03F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950" y="2537661"/>
            <a:ext cx="3705082" cy="279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2"/>
          <p:cNvSpPr txBox="1">
            <a:spLocks noChangeArrowheads="1"/>
          </p:cNvSpPr>
          <p:nvPr/>
        </p:nvSpPr>
        <p:spPr bwMode="auto">
          <a:xfrm>
            <a:off x="4552950" y="5422501"/>
            <a:ext cx="3705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1800" b="1" dirty="0"/>
              <a:t>Figure </a:t>
            </a:r>
            <a:r>
              <a:rPr lang="en-US" sz="1800" b="1" dirty="0" smtClean="0"/>
              <a:t>13</a:t>
            </a:r>
            <a:r>
              <a:rPr lang="en-US" sz="1800" b="1" dirty="0"/>
              <a:t>: </a:t>
            </a:r>
            <a:r>
              <a:rPr lang="en-US" sz="1800" dirty="0"/>
              <a:t>The </a:t>
            </a:r>
            <a:r>
              <a:rPr lang="en-US" sz="1800" i="1" dirty="0" err="1"/>
              <a:t>pn</a:t>
            </a:r>
            <a:r>
              <a:rPr lang="en-US" sz="1800" dirty="0"/>
              <a:t> junction </a:t>
            </a:r>
            <a:r>
              <a:rPr lang="en-US" sz="1800" i="1" dirty="0"/>
              <a:t>I–V</a:t>
            </a:r>
            <a:r>
              <a:rPr lang="en-US" sz="1800" dirty="0"/>
              <a:t> characteristic.</a:t>
            </a:r>
          </a:p>
        </p:txBody>
      </p:sp>
      <p:sp>
        <p:nvSpPr>
          <p:cNvPr id="3" name="Footer Placeholder 2"/>
          <p:cNvSpPr>
            <a:spLocks noGrp="1"/>
          </p:cNvSpPr>
          <p:nvPr>
            <p:ph type="ftr" sz="quarter" idx="10"/>
          </p:nvPr>
        </p:nvSpPr>
        <p:spPr/>
        <p:txBody>
          <a:bodyPr/>
          <a:lstStyle/>
          <a:p>
            <a:pPr>
              <a:defRPr/>
            </a:pPr>
            <a:r>
              <a:rPr lang="en-US" smtClean="0"/>
              <a:t>Lecture 03</a:t>
            </a:r>
            <a:endParaRPr lang="en-US"/>
          </a:p>
        </p:txBody>
      </p:sp>
      <p:sp>
        <p:nvSpPr>
          <p:cNvPr id="9" name="Rectangle 8"/>
          <p:cNvSpPr/>
          <p:nvPr/>
        </p:nvSpPr>
        <p:spPr>
          <a:xfrm>
            <a:off x="2724150" y="1691060"/>
            <a:ext cx="1310640" cy="467818"/>
          </a:xfrm>
          <a:prstGeom prst="rect">
            <a:avLst/>
          </a:prstGeom>
          <a:solidFill>
            <a:srgbClr val="F3F3F3"/>
          </a:solidFill>
          <a:ln>
            <a:solidFill>
              <a:srgbClr val="F3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557761"/>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pPr eaLnBrk="1" hangingPunct="1"/>
            <a:r>
              <a:rPr lang="en-US" sz="3200" dirty="0" smtClean="0"/>
              <a:t>Example 6: </a:t>
            </a:r>
            <a:r>
              <a:rPr lang="en-US" sz="3200" b="0" i="1" dirty="0" err="1" smtClean="0"/>
              <a:t>pn</a:t>
            </a:r>
            <a:r>
              <a:rPr lang="en-US" sz="3200" b="0" dirty="0" smtClean="0"/>
              <a:t>-Junction</a:t>
            </a:r>
          </a:p>
        </p:txBody>
      </p:sp>
      <p:sp>
        <p:nvSpPr>
          <p:cNvPr id="93188" name="Rectangle 3"/>
          <p:cNvSpPr>
            <a:spLocks noGrp="1" noChangeArrowheads="1"/>
          </p:cNvSpPr>
          <p:nvPr>
            <p:ph idx="1"/>
          </p:nvPr>
        </p:nvSpPr>
        <p:spPr>
          <a:xfrm>
            <a:off x="838200" y="2514600"/>
            <a:ext cx="7543800" cy="3445933"/>
          </a:xfrm>
          <a:solidFill>
            <a:schemeClr val="bg1"/>
          </a:solidFill>
        </p:spPr>
        <p:txBody>
          <a:bodyPr>
            <a:noAutofit/>
          </a:bodyPr>
          <a:lstStyle/>
          <a:p>
            <a:pPr eaLnBrk="1" hangingPunct="1"/>
            <a:r>
              <a:rPr lang="en-US" sz="2000" dirty="0" smtClean="0"/>
              <a:t>Consider a forward-biased </a:t>
            </a:r>
            <a:r>
              <a:rPr lang="en-US" sz="2000" i="1" dirty="0" err="1" smtClean="0"/>
              <a:t>pn</a:t>
            </a:r>
            <a:r>
              <a:rPr lang="en-US" sz="2000" dirty="0" smtClean="0"/>
              <a:t> junction conducting a current of </a:t>
            </a:r>
            <a:r>
              <a:rPr lang="en-US" sz="2000" i="1" dirty="0" smtClean="0"/>
              <a:t>I</a:t>
            </a:r>
            <a:r>
              <a:rPr lang="en-US" sz="2000" dirty="0" smtClean="0"/>
              <a:t> = 0.1</a:t>
            </a:r>
            <a:r>
              <a:rPr lang="en-US" sz="2000" i="1" dirty="0" smtClean="0">
                <a:solidFill>
                  <a:srgbClr val="FF0000"/>
                </a:solidFill>
              </a:rPr>
              <a:t>mA</a:t>
            </a:r>
            <a:r>
              <a:rPr lang="en-US" sz="2000" dirty="0" smtClean="0"/>
              <a:t> with following parameters:</a:t>
            </a:r>
          </a:p>
          <a:p>
            <a:pPr lvl="1" eaLnBrk="1" hangingPunct="1"/>
            <a:r>
              <a:rPr lang="en-US" i="1" dirty="0" smtClean="0"/>
              <a:t>N</a:t>
            </a:r>
            <a:r>
              <a:rPr lang="en-US" i="1" baseline="-25000" dirty="0" smtClean="0"/>
              <a:t>A</a:t>
            </a:r>
            <a:r>
              <a:rPr lang="en-US" dirty="0" smtClean="0"/>
              <a:t> = 10</a:t>
            </a:r>
            <a:r>
              <a:rPr lang="en-US" baseline="30000" dirty="0" smtClean="0"/>
              <a:t>18</a:t>
            </a:r>
            <a:r>
              <a:rPr lang="en-US" dirty="0" smtClean="0">
                <a:solidFill>
                  <a:srgbClr val="FF0000"/>
                </a:solidFill>
              </a:rPr>
              <a:t>/</a:t>
            </a:r>
            <a:r>
              <a:rPr lang="en-US" i="1" dirty="0" smtClean="0">
                <a:solidFill>
                  <a:srgbClr val="FF0000"/>
                </a:solidFill>
              </a:rPr>
              <a:t>cm</a:t>
            </a:r>
            <a:r>
              <a:rPr lang="en-US" baseline="30000" dirty="0" smtClean="0">
                <a:solidFill>
                  <a:srgbClr val="FF0000"/>
                </a:solidFill>
              </a:rPr>
              <a:t>3</a:t>
            </a:r>
            <a:r>
              <a:rPr lang="en-US" dirty="0" smtClean="0"/>
              <a:t>, </a:t>
            </a:r>
            <a:r>
              <a:rPr lang="en-US" i="1" dirty="0" smtClean="0"/>
              <a:t>N</a:t>
            </a:r>
            <a:r>
              <a:rPr lang="en-US" i="1" baseline="-25000" dirty="0" smtClean="0"/>
              <a:t>D</a:t>
            </a:r>
            <a:r>
              <a:rPr lang="en-US" dirty="0" smtClean="0"/>
              <a:t> = 10</a:t>
            </a:r>
            <a:r>
              <a:rPr lang="en-US" baseline="30000" dirty="0" smtClean="0"/>
              <a:t>16</a:t>
            </a:r>
            <a:r>
              <a:rPr lang="en-US" dirty="0" smtClean="0">
                <a:solidFill>
                  <a:srgbClr val="FF0000"/>
                </a:solidFill>
              </a:rPr>
              <a:t>/</a:t>
            </a:r>
            <a:r>
              <a:rPr lang="en-US" i="1" dirty="0" smtClean="0">
                <a:solidFill>
                  <a:srgbClr val="FF0000"/>
                </a:solidFill>
              </a:rPr>
              <a:t>cm</a:t>
            </a:r>
            <a:r>
              <a:rPr lang="en-US" baseline="30000" dirty="0" smtClean="0">
                <a:solidFill>
                  <a:srgbClr val="FF0000"/>
                </a:solidFill>
              </a:rPr>
              <a:t>3</a:t>
            </a:r>
            <a:r>
              <a:rPr lang="en-US" dirty="0" smtClean="0"/>
              <a:t>, A = 10</a:t>
            </a:r>
            <a:r>
              <a:rPr lang="en-US" baseline="30000" dirty="0" smtClean="0"/>
              <a:t>-4</a:t>
            </a:r>
            <a:r>
              <a:rPr lang="en-US" i="1" dirty="0" smtClean="0">
                <a:solidFill>
                  <a:srgbClr val="FF0000"/>
                </a:solidFill>
              </a:rPr>
              <a:t>cm</a:t>
            </a:r>
            <a:r>
              <a:rPr lang="en-US" baseline="30000" dirty="0" smtClean="0">
                <a:solidFill>
                  <a:srgbClr val="FF0000"/>
                </a:solidFill>
              </a:rPr>
              <a:t>2</a:t>
            </a:r>
            <a:r>
              <a:rPr lang="en-US" dirty="0" smtClean="0"/>
              <a:t>, </a:t>
            </a:r>
            <a:r>
              <a:rPr lang="en-US" i="1" dirty="0" err="1" smtClean="0"/>
              <a:t>n</a:t>
            </a:r>
            <a:r>
              <a:rPr lang="en-US" i="1" baseline="-25000" dirty="0" err="1" smtClean="0"/>
              <a:t>i</a:t>
            </a:r>
            <a:r>
              <a:rPr lang="en-US" dirty="0" smtClean="0"/>
              <a:t> = 1.5</a:t>
            </a:r>
            <a:r>
              <a:rPr lang="en-US" b="1" dirty="0" smtClean="0"/>
              <a:t>e</a:t>
            </a:r>
            <a:r>
              <a:rPr lang="en-US" baseline="30000" dirty="0" smtClean="0"/>
              <a:t>10</a:t>
            </a:r>
            <a:r>
              <a:rPr lang="en-US" dirty="0" smtClean="0">
                <a:solidFill>
                  <a:srgbClr val="FF0000"/>
                </a:solidFill>
              </a:rPr>
              <a:t>/</a:t>
            </a:r>
            <a:r>
              <a:rPr lang="en-US" i="1" dirty="0" smtClean="0">
                <a:solidFill>
                  <a:srgbClr val="FF0000"/>
                </a:solidFill>
              </a:rPr>
              <a:t>cm</a:t>
            </a:r>
            <a:r>
              <a:rPr lang="en-US" baseline="30000" dirty="0" smtClean="0">
                <a:solidFill>
                  <a:srgbClr val="FF0000"/>
                </a:solidFill>
              </a:rPr>
              <a:t>3</a:t>
            </a:r>
            <a:r>
              <a:rPr lang="en-US" dirty="0" smtClean="0"/>
              <a:t>, </a:t>
            </a:r>
            <a:r>
              <a:rPr lang="en-US" i="1" dirty="0" err="1" smtClean="0"/>
              <a:t>L</a:t>
            </a:r>
            <a:r>
              <a:rPr lang="en-US" i="1" baseline="-25000" dirty="0" err="1" smtClean="0"/>
              <a:t>p</a:t>
            </a:r>
            <a:r>
              <a:rPr lang="en-US" dirty="0" smtClean="0"/>
              <a:t> = 5</a:t>
            </a:r>
            <a:r>
              <a:rPr lang="en-US" i="1" dirty="0" smtClean="0">
                <a:solidFill>
                  <a:srgbClr val="FF0000"/>
                </a:solidFill>
              </a:rPr>
              <a:t>um, </a:t>
            </a:r>
            <a:r>
              <a:rPr lang="en-US" i="1" dirty="0" smtClean="0"/>
              <a:t>L</a:t>
            </a:r>
            <a:r>
              <a:rPr lang="en-US" i="1" baseline="-25000" dirty="0" smtClean="0"/>
              <a:t>n</a:t>
            </a:r>
            <a:r>
              <a:rPr lang="en-US" dirty="0" smtClean="0"/>
              <a:t> = 10</a:t>
            </a:r>
            <a:r>
              <a:rPr lang="en-US" i="1" dirty="0" smtClean="0">
                <a:solidFill>
                  <a:srgbClr val="FF0000"/>
                </a:solidFill>
              </a:rPr>
              <a:t>um, </a:t>
            </a:r>
            <a:r>
              <a:rPr lang="en-US" i="1" dirty="0" err="1" smtClean="0"/>
              <a:t>D</a:t>
            </a:r>
            <a:r>
              <a:rPr lang="en-US" i="1" baseline="-25000" dirty="0" err="1" smtClean="0"/>
              <a:t>p</a:t>
            </a:r>
            <a:r>
              <a:rPr lang="en-US" dirty="0" smtClean="0"/>
              <a:t> (</a:t>
            </a:r>
            <a:r>
              <a:rPr lang="en-US" i="1" dirty="0" smtClean="0"/>
              <a:t>n</a:t>
            </a:r>
            <a:r>
              <a:rPr lang="en-US" dirty="0" smtClean="0"/>
              <a:t>-region) = 10</a:t>
            </a:r>
            <a:r>
              <a:rPr lang="en-US" i="1" dirty="0" smtClean="0">
                <a:solidFill>
                  <a:srgbClr val="FF0000"/>
                </a:solidFill>
              </a:rPr>
              <a:t>cm</a:t>
            </a:r>
            <a:r>
              <a:rPr lang="en-US" baseline="30000" dirty="0" smtClean="0">
                <a:solidFill>
                  <a:srgbClr val="FF0000"/>
                </a:solidFill>
              </a:rPr>
              <a:t>2</a:t>
            </a:r>
            <a:r>
              <a:rPr lang="en-US" dirty="0" smtClean="0">
                <a:solidFill>
                  <a:srgbClr val="FF0000"/>
                </a:solidFill>
              </a:rPr>
              <a:t>/</a:t>
            </a:r>
            <a:r>
              <a:rPr lang="en-US" i="1" dirty="0" smtClean="0">
                <a:solidFill>
                  <a:srgbClr val="FF0000"/>
                </a:solidFill>
              </a:rPr>
              <a:t>s, </a:t>
            </a:r>
            <a:r>
              <a:rPr lang="en-US" i="1" dirty="0" err="1" smtClean="0"/>
              <a:t>D</a:t>
            </a:r>
            <a:r>
              <a:rPr lang="en-US" i="1" baseline="-25000" dirty="0" err="1" smtClean="0"/>
              <a:t>n</a:t>
            </a:r>
            <a:r>
              <a:rPr lang="en-US" dirty="0" smtClean="0"/>
              <a:t> (</a:t>
            </a:r>
            <a:r>
              <a:rPr lang="en-US" i="1" dirty="0" smtClean="0"/>
              <a:t>p</a:t>
            </a:r>
            <a:r>
              <a:rPr lang="en-US" dirty="0" smtClean="0"/>
              <a:t>-region) = 18</a:t>
            </a:r>
            <a:r>
              <a:rPr lang="en-US" i="1" dirty="0" smtClean="0">
                <a:solidFill>
                  <a:srgbClr val="FF0000"/>
                </a:solidFill>
              </a:rPr>
              <a:t>cm</a:t>
            </a:r>
            <a:r>
              <a:rPr lang="en-US" baseline="30000" dirty="0" smtClean="0">
                <a:solidFill>
                  <a:srgbClr val="FF0000"/>
                </a:solidFill>
              </a:rPr>
              <a:t>2</a:t>
            </a:r>
            <a:r>
              <a:rPr lang="en-US" dirty="0" smtClean="0">
                <a:solidFill>
                  <a:srgbClr val="FF0000"/>
                </a:solidFill>
              </a:rPr>
              <a:t>/</a:t>
            </a:r>
            <a:r>
              <a:rPr lang="en-US" i="1" dirty="0" smtClean="0">
                <a:solidFill>
                  <a:srgbClr val="FF0000"/>
                </a:solidFill>
              </a:rPr>
              <a:t>s</a:t>
            </a:r>
          </a:p>
          <a:p>
            <a:pPr eaLnBrk="1" hangingPunct="1"/>
            <a:r>
              <a:rPr lang="en-US" sz="2000" b="1" dirty="0" smtClean="0">
                <a:solidFill>
                  <a:srgbClr val="FF0000"/>
                </a:solidFill>
              </a:rPr>
              <a:t>Q(a):</a:t>
            </a:r>
            <a:r>
              <a:rPr lang="en-US" sz="2000" b="1" dirty="0" smtClean="0"/>
              <a:t> </a:t>
            </a:r>
            <a:r>
              <a:rPr lang="en-US" sz="2000" dirty="0" smtClean="0"/>
              <a:t>Calculate </a:t>
            </a:r>
            <a:r>
              <a:rPr lang="en-US" sz="2000" i="1" dirty="0" smtClean="0"/>
              <a:t>I</a:t>
            </a:r>
            <a:r>
              <a:rPr lang="en-US" sz="2000" i="1" baseline="-25000" dirty="0" smtClean="0"/>
              <a:t>S </a:t>
            </a:r>
            <a:r>
              <a:rPr lang="en-US" sz="2000" i="1" dirty="0" smtClean="0"/>
              <a:t>.</a:t>
            </a:r>
            <a:endParaRPr lang="en-US" sz="2000" dirty="0" smtClean="0"/>
          </a:p>
          <a:p>
            <a:pPr eaLnBrk="1" hangingPunct="1"/>
            <a:r>
              <a:rPr lang="en-US" sz="2000" b="1" dirty="0" smtClean="0">
                <a:solidFill>
                  <a:srgbClr val="FF0000"/>
                </a:solidFill>
              </a:rPr>
              <a:t>Q(b):</a:t>
            </a:r>
            <a:r>
              <a:rPr lang="en-US" sz="2000" dirty="0" smtClean="0"/>
              <a:t> Calculate the forward bias voltage (</a:t>
            </a:r>
            <a:r>
              <a:rPr lang="en-US" sz="2000" i="1" dirty="0" smtClean="0"/>
              <a:t>V</a:t>
            </a:r>
            <a:r>
              <a:rPr lang="en-US" sz="2000" dirty="0" smtClean="0"/>
              <a:t>).</a:t>
            </a:r>
          </a:p>
          <a:p>
            <a:pPr eaLnBrk="1" hangingPunct="1"/>
            <a:r>
              <a:rPr lang="en-US" sz="2000" b="1" dirty="0" smtClean="0">
                <a:solidFill>
                  <a:srgbClr val="FF0000"/>
                </a:solidFill>
              </a:rPr>
              <a:t>Q(c):</a:t>
            </a:r>
            <a:r>
              <a:rPr lang="en-US" sz="2000" dirty="0" smtClean="0"/>
              <a:t> Component of current </a:t>
            </a:r>
            <a:r>
              <a:rPr lang="en-US" sz="2000" i="1" dirty="0" smtClean="0"/>
              <a:t>I</a:t>
            </a:r>
            <a:r>
              <a:rPr lang="en-US" sz="2000" dirty="0" smtClean="0"/>
              <a:t> due to hole injection and electron injection across the junction.</a:t>
            </a:r>
            <a:endParaRPr lang="en-US" sz="2000" i="1" dirty="0" smtClean="0"/>
          </a:p>
          <a:p>
            <a:pPr eaLnBrk="1" hangingPunct="1"/>
            <a:endParaRPr lang="en-US" sz="2000" dirty="0" smtClean="0"/>
          </a:p>
        </p:txBody>
      </p:sp>
      <p:sp>
        <p:nvSpPr>
          <p:cNvPr id="2" name="Date Placeholder 1"/>
          <p:cNvSpPr>
            <a:spLocks noGrp="1"/>
          </p:cNvSpPr>
          <p:nvPr>
            <p:ph type="dt" sz="half" idx="10"/>
          </p:nvPr>
        </p:nvSpPr>
        <p:spPr/>
        <p:txBody>
          <a:bodyPr/>
          <a:lstStyle/>
          <a:p>
            <a:fld id="{A47FAF39-9E5D-4C3B-A4CA-434C57012491}"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84</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538698436"/>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1795D7-0046-4038-A814-91A14A64FD1B}" type="datetime1">
              <a:rPr lang="en-US" smtClean="0"/>
              <a:t>10/30/2017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85</a:t>
            </a:fld>
            <a:endParaRPr lang="en-US"/>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315200" cy="507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
            <a:ext cx="30056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609600"/>
            <a:ext cx="441146" cy="369332"/>
          </a:xfrm>
          <a:prstGeom prst="rect">
            <a:avLst/>
          </a:prstGeom>
          <a:noFill/>
        </p:spPr>
        <p:txBody>
          <a:bodyPr wrap="none" rtlCol="0">
            <a:spAutoFit/>
          </a:bodyPr>
          <a:lstStyle/>
          <a:p>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32162260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39F3C5C-EEFE-44F9-8275-32DD5EE896E6}" type="datetime1">
              <a:rPr lang="en-US" smtClean="0"/>
              <a:t>10/30/2017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86</a:t>
            </a:fld>
            <a:endParaRPr lang="en-US"/>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2" y="384496"/>
            <a:ext cx="6553200" cy="409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4483100"/>
            <a:ext cx="6628338"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41450982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F49B88-525E-4DB9-AF49-E3579165DE86}" type="datetime1">
              <a:rPr lang="en-US" smtClean="0"/>
              <a:t>10/30/2017</a:t>
            </a:fld>
            <a:endParaRPr lang="en-US"/>
          </a:p>
        </p:txBody>
      </p:sp>
      <p:sp>
        <p:nvSpPr>
          <p:cNvPr id="3" name="Footer Placeholder 2"/>
          <p:cNvSpPr>
            <a:spLocks noGrp="1"/>
          </p:cNvSpPr>
          <p:nvPr>
            <p:ph type="ftr" sz="quarter" idx="11"/>
          </p:nvPr>
        </p:nvSpPr>
        <p:spPr/>
        <p:txBody>
          <a:bodyPr/>
          <a:lstStyle/>
          <a:p>
            <a:r>
              <a:rPr lang="en-US" smtClean="0"/>
              <a:t>Lecture 03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87</a:t>
            </a:fld>
            <a:endParaRPr lang="en-US"/>
          </a:p>
        </p:txBody>
      </p:sp>
      <p:sp>
        <p:nvSpPr>
          <p:cNvPr id="2" name="Title 1"/>
          <p:cNvSpPr>
            <a:spLocks noGrp="1"/>
          </p:cNvSpPr>
          <p:nvPr>
            <p:ph type="title" idx="4294967295"/>
          </p:nvPr>
        </p:nvSpPr>
        <p:spPr>
          <a:xfrm>
            <a:off x="1066800" y="533400"/>
            <a:ext cx="6799262" cy="752684"/>
          </a:xfrm>
        </p:spPr>
        <p:txBody>
          <a:bodyPr>
            <a:normAutofit/>
          </a:bodyPr>
          <a:lstStyle/>
          <a:p>
            <a:r>
              <a:rPr lang="en-US" sz="4000" dirty="0" smtClean="0"/>
              <a:t>5.3 </a:t>
            </a:r>
            <a:r>
              <a:rPr lang="en-US" sz="4000" dirty="0"/>
              <a:t>Reverse Breakdown</a:t>
            </a:r>
          </a:p>
        </p:txBody>
      </p:sp>
      <p:pic>
        <p:nvPicPr>
          <p:cNvPr id="46082" name="Picture 2" descr="Image result for reverse break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0416"/>
            <a:ext cx="4667673" cy="502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1987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Zener</a:t>
            </a:r>
            <a:r>
              <a:rPr lang="en-US" dirty="0"/>
              <a:t> breakdown </a:t>
            </a:r>
          </a:p>
        </p:txBody>
      </p:sp>
      <p:sp>
        <p:nvSpPr>
          <p:cNvPr id="3" name="Content Placeholder 2"/>
          <p:cNvSpPr>
            <a:spLocks noGrp="1"/>
          </p:cNvSpPr>
          <p:nvPr>
            <p:ph idx="1"/>
          </p:nvPr>
        </p:nvSpPr>
        <p:spPr>
          <a:xfrm>
            <a:off x="838200" y="2495754"/>
            <a:ext cx="7518400" cy="3905046"/>
          </a:xfrm>
        </p:spPr>
        <p:txBody>
          <a:bodyPr>
            <a:noAutofit/>
          </a:bodyPr>
          <a:lstStyle/>
          <a:p>
            <a:pPr>
              <a:spcBef>
                <a:spcPts val="600"/>
              </a:spcBef>
              <a:spcAft>
                <a:spcPts val="0"/>
              </a:spcAft>
            </a:pPr>
            <a:r>
              <a:rPr lang="en-US" sz="2000" dirty="0" smtClean="0"/>
              <a:t>The </a:t>
            </a:r>
            <a:r>
              <a:rPr lang="en-US" sz="2000" dirty="0"/>
              <a:t>electric field in the depletion layer increases </a:t>
            </a:r>
            <a:r>
              <a:rPr lang="en-US" sz="2000" dirty="0" smtClean="0"/>
              <a:t>to cause breaking </a:t>
            </a:r>
            <a:r>
              <a:rPr lang="en-US" sz="2000" dirty="0"/>
              <a:t>covalent bonds and generating electron-hole pairs. </a:t>
            </a:r>
            <a:endParaRPr lang="en-US" sz="2000" dirty="0" smtClean="0"/>
          </a:p>
          <a:p>
            <a:pPr>
              <a:spcBef>
                <a:spcPts val="600"/>
              </a:spcBef>
              <a:spcAft>
                <a:spcPts val="0"/>
              </a:spcAft>
            </a:pPr>
            <a:r>
              <a:rPr lang="en-US" sz="2000" dirty="0" smtClean="0"/>
              <a:t>The </a:t>
            </a:r>
            <a:r>
              <a:rPr lang="en-US" sz="2000" dirty="0"/>
              <a:t>electrons </a:t>
            </a:r>
            <a:r>
              <a:rPr lang="en-US" sz="2000" dirty="0" smtClean="0"/>
              <a:t>generated in </a:t>
            </a:r>
            <a:r>
              <a:rPr lang="en-US" sz="2000" dirty="0"/>
              <a:t>this way will be swept by the electric field into the n side and the holes into the p side. </a:t>
            </a:r>
            <a:r>
              <a:rPr lang="en-US" sz="2000" dirty="0" smtClean="0"/>
              <a:t>Thus these </a:t>
            </a:r>
            <a:r>
              <a:rPr lang="en-US" sz="2000" dirty="0"/>
              <a:t>electrons and holes constitute a reverse current across the junction. </a:t>
            </a:r>
            <a:endParaRPr lang="en-US" sz="2000" dirty="0" smtClean="0"/>
          </a:p>
          <a:p>
            <a:pPr>
              <a:spcBef>
                <a:spcPts val="600"/>
              </a:spcBef>
              <a:spcAft>
                <a:spcPts val="0"/>
              </a:spcAft>
            </a:pPr>
            <a:r>
              <a:rPr lang="en-US" sz="2000" dirty="0" smtClean="0"/>
              <a:t>Once </a:t>
            </a:r>
            <a:r>
              <a:rPr lang="en-US" sz="2000" dirty="0"/>
              <a:t>the </a:t>
            </a:r>
            <a:r>
              <a:rPr lang="en-US" sz="2000" dirty="0" err="1" smtClean="0"/>
              <a:t>zener</a:t>
            </a:r>
            <a:r>
              <a:rPr lang="en-US" sz="2000" dirty="0" smtClean="0"/>
              <a:t> effect starts (V</a:t>
            </a:r>
            <a:r>
              <a:rPr lang="en-US" sz="2000" baseline="-25000" dirty="0" smtClean="0"/>
              <a:t>R</a:t>
            </a:r>
            <a:r>
              <a:rPr lang="en-US" sz="2000" dirty="0" smtClean="0"/>
              <a:t>=5V), </a:t>
            </a:r>
            <a:r>
              <a:rPr lang="en-US" sz="2000" dirty="0"/>
              <a:t>a large number of carriers can be generated, with a negligible increase in </a:t>
            </a:r>
            <a:r>
              <a:rPr lang="en-US" sz="2000" dirty="0" smtClean="0"/>
              <a:t>the junction </a:t>
            </a:r>
            <a:r>
              <a:rPr lang="en-US" sz="2000" dirty="0"/>
              <a:t>voltage. Thus the reverse current in the breakdown region will be large and its </a:t>
            </a:r>
            <a:r>
              <a:rPr lang="en-US" sz="2000" dirty="0" smtClean="0"/>
              <a:t>value must </a:t>
            </a:r>
            <a:r>
              <a:rPr lang="en-US" sz="2000" dirty="0"/>
              <a:t>be determined by the external </a:t>
            </a:r>
            <a:r>
              <a:rPr lang="en-US" sz="2000" dirty="0" smtClean="0"/>
              <a:t>circuit.</a:t>
            </a:r>
          </a:p>
          <a:p>
            <a:pPr>
              <a:spcBef>
                <a:spcPts val="600"/>
              </a:spcBef>
              <a:spcAft>
                <a:spcPts val="0"/>
              </a:spcAft>
            </a:pPr>
            <a:r>
              <a:rPr lang="en-US" sz="2000" dirty="0" smtClean="0"/>
              <a:t>the </a:t>
            </a:r>
            <a:r>
              <a:rPr lang="en-US" sz="2000" dirty="0"/>
              <a:t>reverse voltage appearing between </a:t>
            </a:r>
            <a:r>
              <a:rPr lang="en-US" sz="2000" dirty="0" smtClean="0"/>
              <a:t>the diode </a:t>
            </a:r>
            <a:r>
              <a:rPr lang="en-US" sz="2000" dirty="0"/>
              <a:t>terminals will remain close to the specified breakdown voltage V</a:t>
            </a:r>
            <a:r>
              <a:rPr lang="en-US" sz="2000" baseline="-25000" dirty="0"/>
              <a:t>Z</a:t>
            </a:r>
            <a:r>
              <a:rPr lang="en-US" sz="2000" dirty="0"/>
              <a:t>.</a:t>
            </a:r>
          </a:p>
        </p:txBody>
      </p:sp>
      <p:sp>
        <p:nvSpPr>
          <p:cNvPr id="4" name="Date Placeholder 3"/>
          <p:cNvSpPr>
            <a:spLocks noGrp="1"/>
          </p:cNvSpPr>
          <p:nvPr>
            <p:ph type="dt" sz="half" idx="10"/>
          </p:nvPr>
        </p:nvSpPr>
        <p:spPr/>
        <p:txBody>
          <a:bodyPr/>
          <a:lstStyle/>
          <a:p>
            <a:fld id="{AA8B8465-01A0-4201-8D40-5CA12535FD6C}" type="datetime1">
              <a:rPr lang="en-US" smtClean="0"/>
              <a:t>10/30/2017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88</a:t>
            </a:fld>
            <a:endParaRPr lang="en-US" dirty="0"/>
          </a:p>
        </p:txBody>
      </p:sp>
      <p:sp>
        <p:nvSpPr>
          <p:cNvPr id="6" name="Footer Placeholder 5"/>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312562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Avalanche breakdown</a:t>
            </a:r>
            <a:endParaRPr lang="en-US" dirty="0"/>
          </a:p>
        </p:txBody>
      </p:sp>
      <p:sp>
        <p:nvSpPr>
          <p:cNvPr id="3" name="Content Placeholder 2"/>
          <p:cNvSpPr>
            <a:spLocks noGrp="1"/>
          </p:cNvSpPr>
          <p:nvPr>
            <p:ph idx="1"/>
          </p:nvPr>
        </p:nvSpPr>
        <p:spPr>
          <a:xfrm>
            <a:off x="990600" y="2490135"/>
            <a:ext cx="7238999" cy="3444997"/>
          </a:xfrm>
        </p:spPr>
        <p:txBody>
          <a:bodyPr>
            <a:noAutofit/>
          </a:bodyPr>
          <a:lstStyle/>
          <a:p>
            <a:pPr algn="just">
              <a:spcBef>
                <a:spcPts val="600"/>
              </a:spcBef>
              <a:spcAft>
                <a:spcPts val="0"/>
              </a:spcAft>
            </a:pPr>
            <a:r>
              <a:rPr lang="en-US" sz="2000" dirty="0" smtClean="0"/>
              <a:t>The minority </a:t>
            </a:r>
            <a:r>
              <a:rPr lang="en-US" sz="2000" dirty="0"/>
              <a:t>carriers that cross the depletion region under the influence of the electric field </a:t>
            </a:r>
            <a:r>
              <a:rPr lang="en-US" sz="2000" dirty="0" smtClean="0"/>
              <a:t>gain sufficient </a:t>
            </a:r>
            <a:r>
              <a:rPr lang="en-US" sz="2000" dirty="0"/>
              <a:t>kinetic energy to be able to break covalent bonds in atoms with which they collide.</a:t>
            </a:r>
          </a:p>
          <a:p>
            <a:pPr algn="just">
              <a:spcBef>
                <a:spcPts val="600"/>
              </a:spcBef>
              <a:spcAft>
                <a:spcPts val="0"/>
              </a:spcAft>
            </a:pPr>
            <a:r>
              <a:rPr lang="en-US" sz="2000" dirty="0"/>
              <a:t>The carriers liberated by this process may have sufficiently high energy to be able to </a:t>
            </a:r>
            <a:r>
              <a:rPr lang="en-US" sz="2000" dirty="0" smtClean="0"/>
              <a:t>cause other </a:t>
            </a:r>
            <a:r>
              <a:rPr lang="en-US" sz="2000" dirty="0"/>
              <a:t>carriers to be liberated in another ionizing collision. </a:t>
            </a:r>
            <a:endParaRPr lang="en-US" sz="2000" dirty="0" smtClean="0"/>
          </a:p>
          <a:p>
            <a:pPr algn="just">
              <a:spcBef>
                <a:spcPts val="600"/>
              </a:spcBef>
              <a:spcAft>
                <a:spcPts val="0"/>
              </a:spcAft>
            </a:pPr>
            <a:r>
              <a:rPr lang="en-US" sz="2000" dirty="0" smtClean="0"/>
              <a:t>This </a:t>
            </a:r>
            <a:r>
              <a:rPr lang="en-US" sz="2000" dirty="0"/>
              <a:t>process keeps repeating in </a:t>
            </a:r>
            <a:r>
              <a:rPr lang="en-US" sz="2000" dirty="0" smtClean="0"/>
              <a:t>the fashion </a:t>
            </a:r>
            <a:r>
              <a:rPr lang="en-US" sz="2000" dirty="0"/>
              <a:t>of an avalanche, with the result that many carriers are created that are able to </a:t>
            </a:r>
            <a:r>
              <a:rPr lang="en-US" sz="2000" dirty="0" smtClean="0"/>
              <a:t>support any </a:t>
            </a:r>
            <a:r>
              <a:rPr lang="en-US" sz="2000" dirty="0"/>
              <a:t>value of reverse current, as determined by the external circuit, with a negligible change </a:t>
            </a:r>
            <a:r>
              <a:rPr lang="en-US" sz="2000" dirty="0" smtClean="0"/>
              <a:t>in the </a:t>
            </a:r>
            <a:r>
              <a:rPr lang="en-US" sz="2000" dirty="0"/>
              <a:t>voltage drop across the junction.</a:t>
            </a:r>
          </a:p>
        </p:txBody>
      </p:sp>
      <p:sp>
        <p:nvSpPr>
          <p:cNvPr id="4" name="Date Placeholder 3"/>
          <p:cNvSpPr>
            <a:spLocks noGrp="1"/>
          </p:cNvSpPr>
          <p:nvPr>
            <p:ph type="dt" sz="half" idx="10"/>
          </p:nvPr>
        </p:nvSpPr>
        <p:spPr/>
        <p:txBody>
          <a:bodyPr/>
          <a:lstStyle/>
          <a:p>
            <a:fld id="{DB8E7053-B5D7-420A-B445-D32FD79B937F}" type="datetime1">
              <a:rPr lang="en-US" smtClean="0"/>
              <a:t>10/30/2017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89</a:t>
            </a:fld>
            <a:endParaRPr lang="en-US"/>
          </a:p>
        </p:txBody>
      </p:sp>
      <p:sp>
        <p:nvSpPr>
          <p:cNvPr id="6" name="Footer Placeholder 5"/>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3935705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z="3200" dirty="0" smtClean="0"/>
              <a:t>Doped Semiconductors</a:t>
            </a:r>
          </a:p>
        </p:txBody>
      </p:sp>
      <p:sp>
        <p:nvSpPr>
          <p:cNvPr id="19460" name="Rectangle 4"/>
          <p:cNvSpPr>
            <a:spLocks noGrp="1" noChangeArrowheads="1"/>
          </p:cNvSpPr>
          <p:nvPr>
            <p:ph sz="half" idx="1"/>
          </p:nvPr>
        </p:nvSpPr>
        <p:spPr>
          <a:xfrm>
            <a:off x="762000" y="2354670"/>
            <a:ext cx="7543800" cy="2903129"/>
          </a:xfrm>
        </p:spPr>
        <p:txBody>
          <a:bodyPr>
            <a:normAutofit/>
          </a:bodyPr>
          <a:lstStyle/>
          <a:p>
            <a:pPr marL="0" indent="0" eaLnBrk="1" hangingPunct="1">
              <a:spcBef>
                <a:spcPts val="600"/>
              </a:spcBef>
              <a:spcAft>
                <a:spcPts val="0"/>
              </a:spcAft>
              <a:buNone/>
            </a:pPr>
            <a:r>
              <a:rPr lang="en-US" sz="1800" b="1" i="1" u="sng" dirty="0" smtClean="0">
                <a:solidFill>
                  <a:srgbClr val="3333FF"/>
                </a:solidFill>
              </a:rPr>
              <a:t>n</a:t>
            </a:r>
            <a:r>
              <a:rPr lang="en-US" sz="1800" b="1" u="sng" dirty="0" smtClean="0">
                <a:solidFill>
                  <a:srgbClr val="3333FF"/>
                </a:solidFill>
              </a:rPr>
              <a:t>-type doped semiconductor</a:t>
            </a:r>
          </a:p>
          <a:p>
            <a:pPr lvl="1" eaLnBrk="1" hangingPunct="1">
              <a:spcBef>
                <a:spcPts val="600"/>
              </a:spcBef>
              <a:spcAft>
                <a:spcPts val="0"/>
              </a:spcAft>
            </a:pPr>
            <a:r>
              <a:rPr lang="en-US" dirty="0" smtClean="0"/>
              <a:t>If </a:t>
            </a:r>
            <a:r>
              <a:rPr lang="en-US" i="1" dirty="0" smtClean="0">
                <a:solidFill>
                  <a:srgbClr val="FF0000"/>
                </a:solidFill>
              </a:rPr>
              <a:t>N</a:t>
            </a:r>
            <a:r>
              <a:rPr lang="en-US" i="1" baseline="-25000" dirty="0" smtClean="0">
                <a:solidFill>
                  <a:srgbClr val="FF0000"/>
                </a:solidFill>
              </a:rPr>
              <a:t>D</a:t>
            </a:r>
            <a:r>
              <a:rPr lang="en-US" dirty="0" smtClean="0">
                <a:solidFill>
                  <a:srgbClr val="FF0000"/>
                </a:solidFill>
              </a:rPr>
              <a:t> is much greater than </a:t>
            </a:r>
            <a:r>
              <a:rPr lang="en-US" i="1" dirty="0" err="1" smtClean="0">
                <a:solidFill>
                  <a:srgbClr val="FF0000"/>
                </a:solidFill>
              </a:rPr>
              <a:t>n</a:t>
            </a:r>
            <a:r>
              <a:rPr lang="en-US" i="1" baseline="-25000" dirty="0" err="1" smtClean="0">
                <a:solidFill>
                  <a:srgbClr val="FF0000"/>
                </a:solidFill>
              </a:rPr>
              <a:t>i</a:t>
            </a:r>
            <a:r>
              <a:rPr lang="en-US" i="1" baseline="-25000" dirty="0" smtClean="0">
                <a:solidFill>
                  <a:srgbClr val="FF0000"/>
                </a:solidFill>
              </a:rPr>
              <a:t> </a:t>
            </a:r>
            <a:r>
              <a:rPr lang="en-US" i="1" dirty="0" smtClean="0"/>
              <a:t>…</a:t>
            </a:r>
          </a:p>
          <a:p>
            <a:pPr lvl="2" eaLnBrk="1" hangingPunct="1">
              <a:spcBef>
                <a:spcPts val="600"/>
              </a:spcBef>
              <a:spcAft>
                <a:spcPts val="0"/>
              </a:spcAft>
            </a:pPr>
            <a:r>
              <a:rPr lang="en-US" sz="2000" dirty="0" smtClean="0"/>
              <a:t>concentration of donor atoms is </a:t>
            </a:r>
            <a:r>
              <a:rPr lang="en-US" sz="2000" i="1" dirty="0" smtClean="0"/>
              <a:t>N</a:t>
            </a:r>
            <a:r>
              <a:rPr lang="en-US" sz="2000" i="1" baseline="-25000" dirty="0" smtClean="0"/>
              <a:t>D</a:t>
            </a:r>
            <a:endParaRPr lang="en-US" sz="2000" dirty="0" smtClean="0"/>
          </a:p>
          <a:p>
            <a:pPr lvl="1" eaLnBrk="1" hangingPunct="1">
              <a:spcBef>
                <a:spcPts val="600"/>
              </a:spcBef>
              <a:spcAft>
                <a:spcPts val="0"/>
              </a:spcAft>
            </a:pPr>
            <a:r>
              <a:rPr lang="en-US" dirty="0" smtClean="0"/>
              <a:t>Then the </a:t>
            </a:r>
            <a:r>
              <a:rPr lang="en-US" dirty="0" smtClean="0">
                <a:solidFill>
                  <a:srgbClr val="FF0000"/>
                </a:solidFill>
              </a:rPr>
              <a:t>concentration of electrons </a:t>
            </a:r>
            <a:r>
              <a:rPr lang="en-US" dirty="0" smtClean="0"/>
              <a:t>in the </a:t>
            </a:r>
            <a:r>
              <a:rPr lang="en-US" i="1" dirty="0" smtClean="0"/>
              <a:t>n</a:t>
            </a:r>
            <a:r>
              <a:rPr lang="en-US" dirty="0" smtClean="0"/>
              <a:t>-type is defined as below.</a:t>
            </a:r>
            <a:endParaRPr lang="en-US" baseline="-25000" dirty="0" smtClean="0"/>
          </a:p>
        </p:txBody>
      </p:sp>
      <p:sp>
        <p:nvSpPr>
          <p:cNvPr id="2" name="Date Placeholder 1"/>
          <p:cNvSpPr>
            <a:spLocks noGrp="1"/>
          </p:cNvSpPr>
          <p:nvPr>
            <p:ph type="dt" sz="half" idx="10"/>
          </p:nvPr>
        </p:nvSpPr>
        <p:spPr/>
        <p:txBody>
          <a:bodyPr/>
          <a:lstStyle/>
          <a:p>
            <a:fld id="{9D65858F-463E-4A26-B54C-7AB92777FF83}"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19462" name="Object 5"/>
          <p:cNvGraphicFramePr>
            <a:graphicFrameLocks noChangeAspect="1"/>
          </p:cNvGraphicFramePr>
          <p:nvPr>
            <p:extLst>
              <p:ext uri="{D42A27DB-BD31-4B8C-83A1-F6EECF244321}">
                <p14:modId xmlns:p14="http://schemas.microsoft.com/office/powerpoint/2010/main" val="1944763961"/>
              </p:ext>
            </p:extLst>
          </p:nvPr>
        </p:nvGraphicFramePr>
        <p:xfrm>
          <a:off x="2854646" y="4041245"/>
          <a:ext cx="3019425" cy="1919288"/>
        </p:xfrm>
        <a:graphic>
          <a:graphicData uri="http://schemas.openxmlformats.org/presentationml/2006/ole">
            <mc:AlternateContent xmlns:mc="http://schemas.openxmlformats.org/markup-compatibility/2006">
              <mc:Choice xmlns:v="urn:schemas-microsoft-com:vml" Requires="v">
                <p:oleObj spid="_x0000_s6249" name="Equation" r:id="rId3" imgW="1079500" imgH="685800" progId="Equation.DSMT4">
                  <p:embed/>
                </p:oleObj>
              </mc:Choice>
              <mc:Fallback>
                <p:oleObj name="Equation" r:id="rId3" imgW="1079500" imgH="685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646" y="4041245"/>
                        <a:ext cx="3019425" cy="19192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96489" name="Text Box 9"/>
          <p:cNvSpPr txBox="1">
            <a:spLocks noChangeArrowheads="1"/>
          </p:cNvSpPr>
          <p:nvPr/>
        </p:nvSpPr>
        <p:spPr bwMode="auto">
          <a:xfrm>
            <a:off x="609600" y="5562600"/>
            <a:ext cx="7848600" cy="707886"/>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000" dirty="0">
                <a:solidFill>
                  <a:srgbClr val="FF0000"/>
                </a:solidFill>
              </a:rPr>
              <a:t>The key here is that number of free electrons </a:t>
            </a:r>
            <a:r>
              <a:rPr lang="en-US" sz="2000" dirty="0" smtClean="0">
                <a:solidFill>
                  <a:srgbClr val="FF0000"/>
                </a:solidFill>
              </a:rPr>
              <a:t>(conductivity</a:t>
            </a:r>
            <a:r>
              <a:rPr lang="en-US" sz="2000" dirty="0">
                <a:solidFill>
                  <a:srgbClr val="FF0000"/>
                </a:solidFill>
              </a:rPr>
              <a:t>) is dependent on doping concentration, not temperature…</a:t>
            </a:r>
          </a:p>
        </p:txBody>
      </p:sp>
      <p:sp>
        <p:nvSpPr>
          <p:cNvPr id="4" name="Footer Placeholder 3"/>
          <p:cNvSpPr>
            <a:spLocks noGrp="1"/>
          </p:cNvSpPr>
          <p:nvPr>
            <p:ph type="ftr" sz="quarter" idx="11"/>
          </p:nvPr>
        </p:nvSpPr>
        <p:spPr/>
        <p:txBody>
          <a:bodyPr/>
          <a:lstStyle/>
          <a:p>
            <a:r>
              <a:rPr lang="en-US" smtClean="0"/>
              <a:t>Lecture 03</a:t>
            </a:r>
            <a:endParaRPr lang="en-US"/>
          </a:p>
        </p:txBody>
      </p:sp>
      <p:sp>
        <p:nvSpPr>
          <p:cNvPr id="10" name="Rectangle 9"/>
          <p:cNvSpPr/>
          <p:nvPr/>
        </p:nvSpPr>
        <p:spPr>
          <a:xfrm>
            <a:off x="2667000" y="4312847"/>
            <a:ext cx="1371600" cy="12192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7214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96489"/>
                                        </p:tgtEl>
                                        <p:attrNameLst>
                                          <p:attrName>style.visibility</p:attrName>
                                        </p:attrNameLst>
                                      </p:cBhvr>
                                      <p:to>
                                        <p:strVal val="visible"/>
                                      </p:to>
                                    </p:set>
                                    <p:animEffect transition="in" filter="fade">
                                      <p:cBhvr>
                                        <p:cTn id="7" dur="1000"/>
                                        <p:tgtEl>
                                          <p:spTgt spid="2196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648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dirty="0" smtClean="0"/>
              <a:t>5.3 </a:t>
            </a:r>
            <a:r>
              <a:rPr lang="en-US" sz="4000" dirty="0"/>
              <a:t>Reverse Breakdown</a:t>
            </a:r>
          </a:p>
        </p:txBody>
      </p:sp>
      <p:sp>
        <p:nvSpPr>
          <p:cNvPr id="3" name="Content Placeholder 2"/>
          <p:cNvSpPr>
            <a:spLocks noGrp="1"/>
          </p:cNvSpPr>
          <p:nvPr>
            <p:ph idx="1"/>
          </p:nvPr>
        </p:nvSpPr>
        <p:spPr/>
        <p:txBody>
          <a:bodyPr/>
          <a:lstStyle/>
          <a:p>
            <a:r>
              <a:rPr lang="en-US" dirty="0"/>
              <a:t>The maximum reverse-bias potential that can be applied before entering the </a:t>
            </a:r>
            <a:r>
              <a:rPr lang="en-US" dirty="0" smtClean="0"/>
              <a:t>breakdown region </a:t>
            </a:r>
            <a:r>
              <a:rPr lang="en-US" dirty="0"/>
              <a:t>is called </a:t>
            </a:r>
            <a:r>
              <a:rPr lang="en-US" dirty="0">
                <a:solidFill>
                  <a:srgbClr val="FF0000"/>
                </a:solidFill>
              </a:rPr>
              <a:t>the peak inverse voltage </a:t>
            </a:r>
            <a:r>
              <a:rPr lang="en-US" dirty="0"/>
              <a:t>(referred to simply as the </a:t>
            </a:r>
            <a:r>
              <a:rPr lang="en-US" dirty="0">
                <a:solidFill>
                  <a:srgbClr val="FF0000"/>
                </a:solidFill>
              </a:rPr>
              <a:t>PIV</a:t>
            </a:r>
            <a:r>
              <a:rPr lang="en-US" dirty="0"/>
              <a:t> rating) </a:t>
            </a:r>
            <a:r>
              <a:rPr lang="en-US" dirty="0" smtClean="0"/>
              <a:t>or the </a:t>
            </a:r>
            <a:r>
              <a:rPr lang="en-US" dirty="0"/>
              <a:t>peak reverse voltage (denoted the PRV rating).</a:t>
            </a:r>
          </a:p>
        </p:txBody>
      </p:sp>
      <p:sp>
        <p:nvSpPr>
          <p:cNvPr id="4" name="Date Placeholder 3"/>
          <p:cNvSpPr>
            <a:spLocks noGrp="1"/>
          </p:cNvSpPr>
          <p:nvPr>
            <p:ph type="dt" sz="half" idx="10"/>
          </p:nvPr>
        </p:nvSpPr>
        <p:spPr/>
        <p:txBody>
          <a:bodyPr/>
          <a:lstStyle/>
          <a:p>
            <a:fld id="{6DBF32D3-86E4-436D-A0B7-FA5AADCF47A5}" type="datetime1">
              <a:rPr lang="en-US" smtClean="0"/>
              <a:t>10/30/2017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90</a:t>
            </a:fld>
            <a:endParaRPr lang="en-US"/>
          </a:p>
        </p:txBody>
      </p:sp>
      <p:sp>
        <p:nvSpPr>
          <p:cNvPr id="2" name="Footer Placeholder 1"/>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1019295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6. </a:t>
            </a:r>
            <a:r>
              <a:rPr lang="en-US" sz="3600" b="1" dirty="0"/>
              <a:t>Capacitive Effects in the </a:t>
            </a:r>
            <a:r>
              <a:rPr lang="en-US" sz="3600" b="1" i="1" dirty="0" err="1"/>
              <a:t>pn</a:t>
            </a:r>
            <a:r>
              <a:rPr lang="en-US" sz="3600" b="1" i="1" dirty="0"/>
              <a:t> </a:t>
            </a:r>
            <a:r>
              <a:rPr lang="en-US" sz="3600" b="1" dirty="0"/>
              <a:t>Junction</a:t>
            </a:r>
            <a:endParaRPr lang="en-US" sz="36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solidFill>
                  <a:srgbClr val="FF0000"/>
                </a:solidFill>
              </a:rPr>
              <a:t>Depletion </a:t>
            </a:r>
            <a:r>
              <a:rPr lang="en-US" sz="2800" dirty="0">
                <a:solidFill>
                  <a:srgbClr val="FF0000"/>
                </a:solidFill>
              </a:rPr>
              <a:t>or Junction </a:t>
            </a:r>
            <a:r>
              <a:rPr lang="en-US" sz="2800" dirty="0" smtClean="0">
                <a:solidFill>
                  <a:srgbClr val="FF0000"/>
                </a:solidFill>
              </a:rPr>
              <a:t>Capacitance</a:t>
            </a:r>
          </a:p>
          <a:p>
            <a:pPr marL="0" indent="0">
              <a:buNone/>
            </a:pPr>
            <a:r>
              <a:rPr lang="en-US" sz="2800" dirty="0" smtClean="0"/>
              <a:t>       </a:t>
            </a:r>
            <a:r>
              <a:rPr lang="en-US" sz="2400" dirty="0" smtClean="0"/>
              <a:t>When </a:t>
            </a:r>
            <a:r>
              <a:rPr lang="en-US" sz="2400" dirty="0"/>
              <a:t>a </a:t>
            </a:r>
            <a:r>
              <a:rPr lang="en-US" sz="2400" i="1" dirty="0" err="1"/>
              <a:t>pn</a:t>
            </a:r>
            <a:r>
              <a:rPr lang="en-US" sz="2400" i="1" dirty="0"/>
              <a:t> </a:t>
            </a:r>
            <a:r>
              <a:rPr lang="en-US" sz="2400" dirty="0"/>
              <a:t>junction is reverse </a:t>
            </a:r>
            <a:r>
              <a:rPr lang="en-US" sz="2400" dirty="0" smtClean="0"/>
              <a:t>biased</a:t>
            </a:r>
            <a:endParaRPr lang="en-US" sz="2800" dirty="0" smtClean="0"/>
          </a:p>
          <a:p>
            <a:pPr marL="514350" indent="-514350">
              <a:buFont typeface="+mj-lt"/>
              <a:buAutoNum type="arabicPeriod"/>
            </a:pPr>
            <a:endParaRPr lang="en-US" sz="2800" dirty="0" smtClean="0"/>
          </a:p>
          <a:p>
            <a:pPr marL="514350" indent="-514350">
              <a:buFont typeface="+mj-lt"/>
              <a:buAutoNum type="arabicPeriod" startAt="2"/>
            </a:pPr>
            <a:r>
              <a:rPr lang="en-US" sz="2800" dirty="0">
                <a:solidFill>
                  <a:srgbClr val="FF0000"/>
                </a:solidFill>
              </a:rPr>
              <a:t>Diffusion Capacitance</a:t>
            </a:r>
            <a:endParaRPr lang="en-US" sz="2800" dirty="0" smtClean="0">
              <a:solidFill>
                <a:srgbClr val="FF0000"/>
              </a:solidFill>
            </a:endParaRPr>
          </a:p>
          <a:p>
            <a:pPr marL="0" indent="0">
              <a:buNone/>
            </a:pPr>
            <a:r>
              <a:rPr lang="en-US" sz="2000" dirty="0" smtClean="0"/>
              <a:t>      </a:t>
            </a:r>
            <a:r>
              <a:rPr lang="en-US" sz="2400" dirty="0"/>
              <a:t>When a </a:t>
            </a:r>
            <a:r>
              <a:rPr lang="en-US" sz="2400" i="1" dirty="0" err="1"/>
              <a:t>pn</a:t>
            </a:r>
            <a:r>
              <a:rPr lang="en-US" sz="2400" i="1" dirty="0"/>
              <a:t> </a:t>
            </a:r>
            <a:r>
              <a:rPr lang="en-US" sz="2400" dirty="0"/>
              <a:t>junction is </a:t>
            </a:r>
            <a:r>
              <a:rPr lang="en-US" sz="2400" dirty="0" smtClean="0"/>
              <a:t>forward biased</a:t>
            </a:r>
            <a:endParaRPr lang="en-US" sz="2400" dirty="0"/>
          </a:p>
          <a:p>
            <a:pPr marL="0" indent="0">
              <a:buNone/>
            </a:pPr>
            <a:endParaRPr lang="en-US" sz="2400" dirty="0"/>
          </a:p>
        </p:txBody>
      </p:sp>
      <p:sp>
        <p:nvSpPr>
          <p:cNvPr id="4" name="Date Placeholder 3"/>
          <p:cNvSpPr>
            <a:spLocks noGrp="1"/>
          </p:cNvSpPr>
          <p:nvPr>
            <p:ph type="dt" sz="half" idx="10"/>
          </p:nvPr>
        </p:nvSpPr>
        <p:spPr/>
        <p:txBody>
          <a:bodyPr/>
          <a:lstStyle/>
          <a:p>
            <a:fld id="{E95E4997-60C9-4AB7-B26C-C93B199D164D}" type="datetime1">
              <a:rPr lang="en-US" smtClean="0"/>
              <a:t>10/30/2017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91</a:t>
            </a:fld>
            <a:endParaRPr lang="en-US"/>
          </a:p>
        </p:txBody>
      </p:sp>
      <p:sp>
        <p:nvSpPr>
          <p:cNvPr id="6" name="Footer Placeholder 5"/>
          <p:cNvSpPr>
            <a:spLocks noGrp="1"/>
          </p:cNvSpPr>
          <p:nvPr>
            <p:ph type="ftr" sz="quarter" idx="11"/>
          </p:nvPr>
        </p:nvSpPr>
        <p:spPr/>
        <p:txBody>
          <a:bodyPr/>
          <a:lstStyle/>
          <a:p>
            <a:r>
              <a:rPr lang="en-US" smtClean="0"/>
              <a:t>Lecture 03</a:t>
            </a:r>
            <a:endParaRPr lang="en-US"/>
          </a:p>
        </p:txBody>
      </p:sp>
      <p:pic>
        <p:nvPicPr>
          <p:cNvPr id="8" name="Picture 7"/>
          <p:cNvPicPr>
            <a:picLocks noChangeAspect="1"/>
          </p:cNvPicPr>
          <p:nvPr/>
        </p:nvPicPr>
        <p:blipFill>
          <a:blip r:embed="rId2"/>
          <a:stretch>
            <a:fillRect/>
          </a:stretch>
        </p:blipFill>
        <p:spPr>
          <a:xfrm>
            <a:off x="2438399" y="3609975"/>
            <a:ext cx="1111109" cy="766665"/>
          </a:xfrm>
          <a:prstGeom prst="rect">
            <a:avLst/>
          </a:prstGeom>
        </p:spPr>
      </p:pic>
      <p:sp>
        <p:nvSpPr>
          <p:cNvPr id="9" name="TextBox 8"/>
          <p:cNvSpPr txBox="1"/>
          <p:nvPr/>
        </p:nvSpPr>
        <p:spPr>
          <a:xfrm>
            <a:off x="3875619" y="3808641"/>
            <a:ext cx="776816" cy="369332"/>
          </a:xfrm>
          <a:prstGeom prst="rect">
            <a:avLst/>
          </a:prstGeom>
          <a:noFill/>
        </p:spPr>
        <p:txBody>
          <a:bodyPr wrap="none" rtlCol="0">
            <a:spAutoFit/>
          </a:bodyPr>
          <a:lstStyle/>
          <a:p>
            <a:r>
              <a:rPr lang="en-US" dirty="0" smtClean="0"/>
              <a:t>Where</a:t>
            </a:r>
            <a:endParaRPr lang="en-US" dirty="0"/>
          </a:p>
        </p:txBody>
      </p:sp>
      <p:pic>
        <p:nvPicPr>
          <p:cNvPr id="10" name="Picture 9"/>
          <p:cNvPicPr>
            <a:picLocks noChangeAspect="1"/>
          </p:cNvPicPr>
          <p:nvPr/>
        </p:nvPicPr>
        <p:blipFill>
          <a:blip r:embed="rId3"/>
          <a:stretch>
            <a:fillRect/>
          </a:stretch>
        </p:blipFill>
        <p:spPr>
          <a:xfrm>
            <a:off x="4978545" y="3712319"/>
            <a:ext cx="2328186" cy="561976"/>
          </a:xfrm>
          <a:prstGeom prst="rect">
            <a:avLst/>
          </a:prstGeom>
        </p:spPr>
      </p:pic>
      <p:pic>
        <p:nvPicPr>
          <p:cNvPr id="11" name="Picture 10"/>
          <p:cNvPicPr>
            <a:picLocks noChangeAspect="1"/>
          </p:cNvPicPr>
          <p:nvPr/>
        </p:nvPicPr>
        <p:blipFill>
          <a:blip r:embed="rId4"/>
          <a:stretch>
            <a:fillRect/>
          </a:stretch>
        </p:blipFill>
        <p:spPr>
          <a:xfrm>
            <a:off x="2212592" y="5391173"/>
            <a:ext cx="1457325" cy="666750"/>
          </a:xfrm>
          <a:prstGeom prst="rect">
            <a:avLst/>
          </a:prstGeom>
        </p:spPr>
      </p:pic>
      <p:sp>
        <p:nvSpPr>
          <p:cNvPr id="12" name="Rectangle 11"/>
          <p:cNvSpPr/>
          <p:nvPr/>
        </p:nvSpPr>
        <p:spPr>
          <a:xfrm>
            <a:off x="4270777" y="5638800"/>
            <a:ext cx="2820003"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I </a:t>
            </a:r>
            <a:r>
              <a:rPr lang="en-US" dirty="0">
                <a:latin typeface="Times New Roman" panose="02020603050405020304" pitchFamily="18" charset="0"/>
                <a:cs typeface="Times New Roman" panose="02020603050405020304" pitchFamily="18" charset="0"/>
              </a:rPr>
              <a:t>is the forward-bias current.</a:t>
            </a:r>
          </a:p>
        </p:txBody>
      </p:sp>
      <mc:AlternateContent xmlns:mc="http://schemas.openxmlformats.org/markup-compatibility/2006" xmlns:a14="http://schemas.microsoft.com/office/drawing/2010/main">
        <mc:Choice Requires="a14">
          <p:sp>
            <p:nvSpPr>
              <p:cNvPr id="13" name="Rectangle 12"/>
              <p:cNvSpPr/>
              <p:nvPr/>
            </p:nvSpPr>
            <p:spPr>
              <a:xfrm>
                <a:off x="4084401" y="5269468"/>
                <a:ext cx="4174925"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𝑇</m:t>
                        </m:r>
                      </m:sub>
                    </m:sSub>
                  </m:oMath>
                </a14:m>
                <a:r>
                  <a:rPr lang="en-US" dirty="0" smtClean="0">
                    <a:latin typeface="Times New Roman" panose="02020603050405020304" pitchFamily="18" charset="0"/>
                    <a:cs typeface="Times New Roman" panose="02020603050405020304" pitchFamily="18" charset="0"/>
                  </a:rPr>
                  <a:t>is the </a:t>
                </a:r>
                <a:r>
                  <a:rPr lang="en-US" b="1" dirty="0">
                    <a:latin typeface="Times New Roman" panose="02020603050405020304" pitchFamily="18" charset="0"/>
                    <a:cs typeface="Times New Roman" panose="02020603050405020304" pitchFamily="18" charset="0"/>
                  </a:rPr>
                  <a:t>mean transit time </a:t>
                </a:r>
                <a:r>
                  <a:rPr lang="en-US" dirty="0">
                    <a:latin typeface="Times New Roman" panose="02020603050405020304" pitchFamily="18" charset="0"/>
                    <a:cs typeface="Times New Roman" panose="02020603050405020304" pitchFamily="18" charset="0"/>
                  </a:rPr>
                  <a:t>of the junction.</a:t>
                </a:r>
              </a:p>
            </p:txBody>
          </p:sp>
        </mc:Choice>
        <mc:Fallback xmlns="">
          <p:sp>
            <p:nvSpPr>
              <p:cNvPr id="13" name="Rectangle 12"/>
              <p:cNvSpPr>
                <a:spLocks noRot="1" noChangeAspect="1" noMove="1" noResize="1" noEditPoints="1" noAdjustHandles="1" noChangeArrowheads="1" noChangeShapeType="1" noTextEdit="1"/>
              </p:cNvSpPr>
              <p:nvPr/>
            </p:nvSpPr>
            <p:spPr>
              <a:xfrm>
                <a:off x="4084401" y="5269468"/>
                <a:ext cx="4174925" cy="369332"/>
              </a:xfrm>
              <a:prstGeom prst="rect">
                <a:avLst/>
              </a:prstGeom>
              <a:blipFill rotWithShape="0">
                <a:blip r:embed="rId5"/>
                <a:stretch>
                  <a:fillRect t="-8197" r="-584" b="-24590"/>
                </a:stretch>
              </a:blipFill>
            </p:spPr>
            <p:txBody>
              <a:bodyPr/>
              <a:lstStyle/>
              <a:p>
                <a:r>
                  <a:rPr lang="en-US">
                    <a:noFill/>
                  </a:rPr>
                  <a:t> </a:t>
                </a:r>
              </a:p>
            </p:txBody>
          </p:sp>
        </mc:Fallback>
      </mc:AlternateContent>
    </p:spTree>
    <p:extLst>
      <p:ext uri="{BB962C8B-B14F-4D97-AF65-F5344CB8AC3E}">
        <p14:creationId xmlns:p14="http://schemas.microsoft.com/office/powerpoint/2010/main" val="29604251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Capacitive Effects in the </a:t>
            </a:r>
            <a:r>
              <a:rPr lang="en-US" b="1" i="1" dirty="0" err="1"/>
              <a:t>pn</a:t>
            </a:r>
            <a:r>
              <a:rPr lang="en-US" b="1" i="1" dirty="0"/>
              <a:t> </a:t>
            </a:r>
            <a:r>
              <a:rPr lang="en-US" b="1" dirty="0"/>
              <a:t>Junction</a:t>
            </a:r>
            <a:endParaRPr lang="en-US" dirty="0"/>
          </a:p>
        </p:txBody>
      </p:sp>
      <p:sp>
        <p:nvSpPr>
          <p:cNvPr id="3" name="Content Placeholder 2"/>
          <p:cNvSpPr>
            <a:spLocks noGrp="1"/>
          </p:cNvSpPr>
          <p:nvPr>
            <p:ph idx="1"/>
          </p:nvPr>
        </p:nvSpPr>
        <p:spPr>
          <a:xfrm>
            <a:off x="838200" y="2490135"/>
            <a:ext cx="7543800" cy="3444997"/>
          </a:xfrm>
        </p:spPr>
        <p:txBody>
          <a:bodyPr>
            <a:noAutofit/>
          </a:bodyPr>
          <a:lstStyle/>
          <a:p>
            <a:pPr algn="just">
              <a:spcBef>
                <a:spcPts val="600"/>
              </a:spcBef>
              <a:spcAft>
                <a:spcPts val="0"/>
              </a:spcAft>
            </a:pPr>
            <a:r>
              <a:rPr lang="en-US" sz="1800" b="1" u="sng" dirty="0" smtClean="0">
                <a:solidFill>
                  <a:srgbClr val="FF0000"/>
                </a:solidFill>
                <a:latin typeface="Times New Roman" panose="02020603050405020304" pitchFamily="18" charset="0"/>
                <a:cs typeface="Times New Roman" panose="02020603050405020304" pitchFamily="18" charset="0"/>
              </a:rPr>
              <a:t>junction </a:t>
            </a:r>
            <a:r>
              <a:rPr lang="en-US" sz="1800" b="1" u="sng" dirty="0">
                <a:solidFill>
                  <a:srgbClr val="FF0000"/>
                </a:solidFill>
                <a:latin typeface="Times New Roman" panose="02020603050405020304" pitchFamily="18" charset="0"/>
                <a:cs typeface="Times New Roman" panose="02020603050405020304" pitchFamily="18" charset="0"/>
              </a:rPr>
              <a:t>capacitance: </a:t>
            </a:r>
            <a:endParaRPr lang="en-US" sz="1800" b="1" u="sng" dirty="0" smtClean="0">
              <a:solidFill>
                <a:srgbClr val="FF0000"/>
              </a:solidFill>
              <a:latin typeface="Times New Roman" panose="02020603050405020304" pitchFamily="18" charset="0"/>
              <a:cs typeface="Times New Roman" panose="02020603050405020304" pitchFamily="18" charset="0"/>
            </a:endParaRPr>
          </a:p>
          <a:p>
            <a:pPr marL="620713" algn="just">
              <a:spcBef>
                <a:spcPts val="600"/>
              </a:spcBef>
              <a:spcAft>
                <a:spcPts val="0"/>
              </a:spcAf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due to the dipole in the transition region (associated with the charge stored in the depletion region). </a:t>
            </a:r>
          </a:p>
          <a:p>
            <a:pPr marL="620713" algn="just">
              <a:spcBef>
                <a:spcPts val="600"/>
              </a:spcBef>
              <a:spcAft>
                <a:spcPts val="0"/>
              </a:spcAft>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Also </a:t>
            </a:r>
            <a:r>
              <a:rPr lang="en-US" sz="1800" dirty="0">
                <a:latin typeface="Times New Roman" panose="02020603050405020304" pitchFamily="18" charset="0"/>
                <a:cs typeface="Times New Roman" panose="02020603050405020304" pitchFamily="18" charset="0"/>
              </a:rPr>
              <a:t>called transition region capacitance or depletion layer capacitance. </a:t>
            </a:r>
            <a:endParaRPr lang="en-US" sz="1800" dirty="0" smtClean="0">
              <a:latin typeface="Times New Roman" panose="02020603050405020304" pitchFamily="18" charset="0"/>
              <a:cs typeface="Times New Roman" panose="02020603050405020304" pitchFamily="18" charset="0"/>
            </a:endParaRPr>
          </a:p>
          <a:p>
            <a:pPr marL="620713" algn="just">
              <a:spcBef>
                <a:spcPts val="600"/>
              </a:spcBef>
              <a:spcAft>
                <a:spcPts val="0"/>
              </a:spcAft>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Dominates </a:t>
            </a:r>
            <a:r>
              <a:rPr lang="en-US" sz="1800" dirty="0">
                <a:latin typeface="Times New Roman" panose="02020603050405020304" pitchFamily="18" charset="0"/>
                <a:cs typeface="Times New Roman" panose="02020603050405020304" pitchFamily="18" charset="0"/>
              </a:rPr>
              <a:t>under reverse bias conditions. </a:t>
            </a:r>
            <a:endParaRPr lang="en-US" sz="1800" dirty="0" smtClean="0">
              <a:latin typeface="Times New Roman" panose="02020603050405020304" pitchFamily="18" charset="0"/>
              <a:cs typeface="Times New Roman" panose="02020603050405020304" pitchFamily="18" charset="0"/>
            </a:endParaRPr>
          </a:p>
          <a:p>
            <a:pPr algn="just">
              <a:spcBef>
                <a:spcPts val="600"/>
              </a:spcBef>
              <a:spcAft>
                <a:spcPts val="0"/>
              </a:spcAft>
            </a:pPr>
            <a:r>
              <a:rPr lang="en-US" sz="1800" b="1" u="sng" dirty="0" smtClean="0">
                <a:solidFill>
                  <a:srgbClr val="FF0000"/>
                </a:solidFill>
                <a:latin typeface="Times New Roman" panose="02020603050405020304" pitchFamily="18" charset="0"/>
                <a:cs typeface="Times New Roman" panose="02020603050405020304" pitchFamily="18" charset="0"/>
              </a:rPr>
              <a:t>Charge </a:t>
            </a:r>
            <a:r>
              <a:rPr lang="en-US" sz="1800" b="1" u="sng" dirty="0">
                <a:solidFill>
                  <a:srgbClr val="FF0000"/>
                </a:solidFill>
                <a:latin typeface="Times New Roman" panose="02020603050405020304" pitchFamily="18" charset="0"/>
                <a:cs typeface="Times New Roman" panose="02020603050405020304" pitchFamily="18" charset="0"/>
              </a:rPr>
              <a:t>storage </a:t>
            </a:r>
            <a:r>
              <a:rPr lang="en-US" sz="1800" b="1" u="sng" dirty="0" smtClean="0">
                <a:solidFill>
                  <a:srgbClr val="FF0000"/>
                </a:solidFill>
                <a:latin typeface="Times New Roman" panose="02020603050405020304" pitchFamily="18" charset="0"/>
                <a:cs typeface="Times New Roman" panose="02020603050405020304" pitchFamily="18" charset="0"/>
              </a:rPr>
              <a:t>(Diffusion) capacitance</a:t>
            </a:r>
            <a:r>
              <a:rPr lang="en-US" sz="1800" b="1" u="sng" dirty="0">
                <a:solidFill>
                  <a:srgbClr val="FF0000"/>
                </a:solidFill>
                <a:latin typeface="Times New Roman" panose="02020603050405020304" pitchFamily="18" charset="0"/>
                <a:cs typeface="Times New Roman" panose="02020603050405020304" pitchFamily="18" charset="0"/>
              </a:rPr>
              <a:t>: </a:t>
            </a:r>
            <a:endParaRPr lang="en-US" sz="1800" b="1" u="sng" dirty="0" smtClean="0">
              <a:solidFill>
                <a:srgbClr val="FF0000"/>
              </a:solidFill>
              <a:latin typeface="Times New Roman" panose="02020603050405020304" pitchFamily="18" charset="0"/>
              <a:cs typeface="Times New Roman" panose="02020603050405020304" pitchFamily="18" charset="0"/>
            </a:endParaRPr>
          </a:p>
          <a:p>
            <a:pPr marL="620713" algn="just">
              <a:spcBef>
                <a:spcPts val="600"/>
              </a:spcBef>
              <a:spcAft>
                <a:spcPts val="0"/>
              </a:spcAft>
              <a:buFont typeface="Wingdings" panose="05000000000000000000" pitchFamily="2" charset="2"/>
              <a:buChar char="ü"/>
              <a:tabLst>
                <a:tab pos="741363" algn="l"/>
                <a:tab pos="914400" algn="l"/>
              </a:tabLst>
            </a:pPr>
            <a:r>
              <a:rPr lang="en-US" sz="1800" dirty="0">
                <a:latin typeface="Times New Roman" panose="02020603050405020304" pitchFamily="18" charset="0"/>
                <a:cs typeface="Times New Roman" panose="02020603050405020304" pitchFamily="18" charset="0"/>
              </a:rPr>
              <a:t>associated with the minority carrier charge stored in the n and p materials as a result of the concentration profiles established by carrier injection. </a:t>
            </a:r>
          </a:p>
          <a:p>
            <a:pPr marL="620713" algn="just">
              <a:spcBef>
                <a:spcPts val="600"/>
              </a:spcBef>
              <a:spcAft>
                <a:spcPts val="0"/>
              </a:spcAft>
              <a:buFont typeface="Wingdings" panose="05000000000000000000" pitchFamily="2" charset="2"/>
              <a:buChar char="ü"/>
              <a:tabLst>
                <a:tab pos="741363" algn="l"/>
                <a:tab pos="914400" algn="l"/>
              </a:tabLst>
            </a:pPr>
            <a:r>
              <a:rPr lang="en-US" sz="1800" dirty="0" smtClean="0">
                <a:latin typeface="Times New Roman" panose="02020603050405020304" pitchFamily="18" charset="0"/>
                <a:cs typeface="Times New Roman" panose="02020603050405020304" pitchFamily="18" charset="0"/>
              </a:rPr>
              <a:t>Also </a:t>
            </a:r>
            <a:r>
              <a:rPr lang="en-US" sz="1800" dirty="0">
                <a:latin typeface="Times New Roman" panose="02020603050405020304" pitchFamily="18" charset="0"/>
                <a:cs typeface="Times New Roman" panose="02020603050405020304" pitchFamily="18" charset="0"/>
              </a:rPr>
              <a:t>referred to as diffusion capacitance. </a:t>
            </a:r>
            <a:endParaRPr lang="en-US" sz="1800" dirty="0" smtClean="0">
              <a:latin typeface="Times New Roman" panose="02020603050405020304" pitchFamily="18" charset="0"/>
              <a:cs typeface="Times New Roman" panose="02020603050405020304" pitchFamily="18" charset="0"/>
            </a:endParaRPr>
          </a:p>
          <a:p>
            <a:pPr marL="620713" algn="just">
              <a:spcBef>
                <a:spcPts val="600"/>
              </a:spcBef>
              <a:spcAft>
                <a:spcPts val="0"/>
              </a:spcAft>
              <a:buFont typeface="Wingdings" panose="05000000000000000000" pitchFamily="2" charset="2"/>
              <a:buChar char="ü"/>
              <a:tabLst>
                <a:tab pos="741363" algn="l"/>
                <a:tab pos="914400" algn="l"/>
              </a:tabLst>
            </a:pPr>
            <a:r>
              <a:rPr lang="en-US" sz="1800" dirty="0" smtClean="0">
                <a:latin typeface="Times New Roman" panose="02020603050405020304" pitchFamily="18" charset="0"/>
                <a:cs typeface="Times New Roman" panose="02020603050405020304" pitchFamily="18" charset="0"/>
              </a:rPr>
              <a:t>Dominant </a:t>
            </a:r>
            <a:r>
              <a:rPr lang="en-US" sz="1800" dirty="0">
                <a:latin typeface="Times New Roman" panose="02020603050405020304" pitchFamily="18" charset="0"/>
                <a:cs typeface="Times New Roman" panose="02020603050405020304" pitchFamily="18" charset="0"/>
              </a:rPr>
              <a:t>when the junction is forward biased. </a:t>
            </a:r>
          </a:p>
        </p:txBody>
      </p:sp>
      <p:sp>
        <p:nvSpPr>
          <p:cNvPr id="4" name="Date Placeholder 3"/>
          <p:cNvSpPr>
            <a:spLocks noGrp="1"/>
          </p:cNvSpPr>
          <p:nvPr>
            <p:ph type="dt" sz="half" idx="10"/>
          </p:nvPr>
        </p:nvSpPr>
        <p:spPr/>
        <p:txBody>
          <a:bodyPr/>
          <a:lstStyle/>
          <a:p>
            <a:fld id="{73BF12DE-3D67-42CC-BC51-8A38E0AD25FC}"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8195913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BF12DE-3D67-42CC-BC51-8A38E0AD25FC}"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Lecture 03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93</a:t>
            </a:fld>
            <a:endParaRPr lang="en-US"/>
          </a:p>
        </p:txBody>
      </p:sp>
      <p:pic>
        <p:nvPicPr>
          <p:cNvPr id="7" name="Picture 6"/>
          <p:cNvPicPr>
            <a:picLocks noChangeAspect="1"/>
          </p:cNvPicPr>
          <p:nvPr/>
        </p:nvPicPr>
        <p:blipFill>
          <a:blip r:embed="rId2"/>
          <a:stretch>
            <a:fillRect/>
          </a:stretch>
        </p:blipFill>
        <p:spPr>
          <a:xfrm>
            <a:off x="1176865" y="1066799"/>
            <a:ext cx="6845032" cy="4893733"/>
          </a:xfrm>
          <a:prstGeom prst="rect">
            <a:avLst/>
          </a:prstGeom>
        </p:spPr>
      </p:pic>
      <p:sp>
        <p:nvSpPr>
          <p:cNvPr id="8" name="Rectangle 7"/>
          <p:cNvSpPr/>
          <p:nvPr/>
        </p:nvSpPr>
        <p:spPr>
          <a:xfrm>
            <a:off x="2820689" y="697467"/>
            <a:ext cx="3557384" cy="369332"/>
          </a:xfrm>
          <a:prstGeom prst="rect">
            <a:avLst/>
          </a:prstGeom>
        </p:spPr>
        <p:txBody>
          <a:bodyPr wrap="none">
            <a:spAutoFit/>
          </a:bodyPr>
          <a:lstStyle/>
          <a:p>
            <a:r>
              <a:rPr lang="en-US" dirty="0">
                <a:latin typeface="Frutiger-55Roman"/>
              </a:rPr>
              <a:t>Summary of Important Equations</a:t>
            </a:r>
            <a:endParaRPr lang="en-US" dirty="0"/>
          </a:p>
        </p:txBody>
      </p:sp>
    </p:spTree>
    <p:extLst>
      <p:ext uri="{BB962C8B-B14F-4D97-AF65-F5344CB8AC3E}">
        <p14:creationId xmlns:p14="http://schemas.microsoft.com/office/powerpoint/2010/main" val="31182314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5523D-AF8A-4CA9-B3B0-EFC7F092A46A}" type="datetime1">
              <a:rPr lang="en-US" smtClean="0"/>
              <a:t>10/30/2017</a:t>
            </a:fld>
            <a:endParaRPr lang="en-US"/>
          </a:p>
        </p:txBody>
      </p:sp>
      <p:sp>
        <p:nvSpPr>
          <p:cNvPr id="3" name="Footer Placeholder 2"/>
          <p:cNvSpPr>
            <a:spLocks noGrp="1"/>
          </p:cNvSpPr>
          <p:nvPr>
            <p:ph type="ftr" sz="quarter" idx="11"/>
          </p:nvPr>
        </p:nvSpPr>
        <p:spPr/>
        <p:txBody>
          <a:bodyPr/>
          <a:lstStyle/>
          <a:p>
            <a:r>
              <a:rPr lang="en-US" smtClean="0"/>
              <a:t>Lecture 03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
        <p:nvSpPr>
          <p:cNvPr id="5" name="Rectangle 4"/>
          <p:cNvSpPr/>
          <p:nvPr/>
        </p:nvSpPr>
        <p:spPr>
          <a:xfrm>
            <a:off x="2820689" y="697467"/>
            <a:ext cx="3557384" cy="369332"/>
          </a:xfrm>
          <a:prstGeom prst="rect">
            <a:avLst/>
          </a:prstGeom>
        </p:spPr>
        <p:txBody>
          <a:bodyPr wrap="none">
            <a:spAutoFit/>
          </a:bodyPr>
          <a:lstStyle/>
          <a:p>
            <a:r>
              <a:rPr lang="en-US" dirty="0">
                <a:latin typeface="Frutiger-55Roman"/>
              </a:rPr>
              <a:t>Summary of Important Equations</a:t>
            </a:r>
            <a:endParaRPr lang="en-US" dirty="0"/>
          </a:p>
        </p:txBody>
      </p:sp>
      <p:pic>
        <p:nvPicPr>
          <p:cNvPr id="6" name="Picture 5"/>
          <p:cNvPicPr>
            <a:picLocks noChangeAspect="1"/>
          </p:cNvPicPr>
          <p:nvPr/>
        </p:nvPicPr>
        <p:blipFill>
          <a:blip r:embed="rId2"/>
          <a:stretch>
            <a:fillRect/>
          </a:stretch>
        </p:blipFill>
        <p:spPr>
          <a:xfrm>
            <a:off x="1063652" y="1381125"/>
            <a:ext cx="7071458" cy="4579408"/>
          </a:xfrm>
          <a:prstGeom prst="rect">
            <a:avLst/>
          </a:prstGeom>
        </p:spPr>
      </p:pic>
    </p:spTree>
    <p:extLst>
      <p:ext uri="{BB962C8B-B14F-4D97-AF65-F5344CB8AC3E}">
        <p14:creationId xmlns:p14="http://schemas.microsoft.com/office/powerpoint/2010/main" val="39406013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sz="3200" smtClean="0"/>
              <a:t>Summary </a:t>
            </a:r>
            <a:r>
              <a:rPr lang="en-US" sz="3200" b="0" smtClean="0"/>
              <a:t>(1)</a:t>
            </a:r>
          </a:p>
        </p:txBody>
      </p:sp>
      <p:sp>
        <p:nvSpPr>
          <p:cNvPr id="94212" name="Rectangle 3"/>
          <p:cNvSpPr>
            <a:spLocks noGrp="1" noChangeArrowheads="1"/>
          </p:cNvSpPr>
          <p:nvPr>
            <p:ph idx="1"/>
          </p:nvPr>
        </p:nvSpPr>
        <p:spPr>
          <a:xfrm>
            <a:off x="981242" y="2446644"/>
            <a:ext cx="7324558" cy="3657600"/>
          </a:xfrm>
          <a:solidFill>
            <a:schemeClr val="bg1"/>
          </a:solidFill>
        </p:spPr>
        <p:txBody>
          <a:bodyPr>
            <a:normAutofit lnSpcReduction="10000"/>
          </a:bodyPr>
          <a:lstStyle/>
          <a:p>
            <a:pPr eaLnBrk="1" hangingPunct="1"/>
            <a:r>
              <a:rPr lang="en-US" dirty="0" smtClean="0">
                <a:solidFill>
                  <a:srgbClr val="FF0000"/>
                </a:solidFill>
              </a:rPr>
              <a:t>Today’s microelectronics technology is almost entirely based on the semiconductor silicon.  </a:t>
            </a:r>
            <a:r>
              <a:rPr lang="en-US" dirty="0" smtClean="0"/>
              <a:t>If a circuit is to be fabricated as a monolithic integrated circuit (IC), it is made using a single silicon crystal, no matter how large the circuit is.  </a:t>
            </a:r>
          </a:p>
          <a:p>
            <a:pPr eaLnBrk="1" hangingPunct="1"/>
            <a:r>
              <a:rPr lang="en-US" dirty="0" smtClean="0">
                <a:solidFill>
                  <a:srgbClr val="FF0000"/>
                </a:solidFill>
              </a:rPr>
              <a:t>In a crystal of intrinsic or pure silicon, the atoms are held in position by covalent bonds.  </a:t>
            </a:r>
            <a:r>
              <a:rPr lang="en-US" dirty="0" smtClean="0"/>
              <a:t>At very low temperatures, all the bonds are intact; No charge carriers are available to conduct current.  As such, at these low temperatures, silicone acts as an insulator.</a:t>
            </a:r>
          </a:p>
        </p:txBody>
      </p:sp>
      <p:sp>
        <p:nvSpPr>
          <p:cNvPr id="2" name="Date Placeholder 1"/>
          <p:cNvSpPr>
            <a:spLocks noGrp="1"/>
          </p:cNvSpPr>
          <p:nvPr>
            <p:ph type="dt" sz="half" idx="10"/>
          </p:nvPr>
        </p:nvSpPr>
        <p:spPr/>
        <p:txBody>
          <a:bodyPr/>
          <a:lstStyle/>
          <a:p>
            <a:fld id="{5C5A4EF1-3EA5-4630-B4F7-45E858A19979}"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95</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687859944"/>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US" sz="3200" smtClean="0"/>
              <a:t>Summary </a:t>
            </a:r>
            <a:r>
              <a:rPr lang="en-US" sz="3200" b="0" smtClean="0"/>
              <a:t>(2)</a:t>
            </a:r>
          </a:p>
        </p:txBody>
      </p:sp>
      <p:sp>
        <p:nvSpPr>
          <p:cNvPr id="95236" name="Rectangle 3"/>
          <p:cNvSpPr>
            <a:spLocks noGrp="1" noChangeArrowheads="1"/>
          </p:cNvSpPr>
          <p:nvPr>
            <p:ph idx="1"/>
          </p:nvPr>
        </p:nvSpPr>
        <p:spPr>
          <a:xfrm>
            <a:off x="1032932" y="2570301"/>
            <a:ext cx="7272867" cy="3657600"/>
          </a:xfrm>
          <a:solidFill>
            <a:schemeClr val="bg1"/>
          </a:solidFill>
        </p:spPr>
        <p:txBody>
          <a:bodyPr>
            <a:normAutofit fontScale="92500" lnSpcReduction="20000"/>
          </a:bodyPr>
          <a:lstStyle/>
          <a:p>
            <a:pPr eaLnBrk="1" hangingPunct="1">
              <a:lnSpc>
                <a:spcPct val="90000"/>
              </a:lnSpc>
            </a:pPr>
            <a:r>
              <a:rPr lang="en-US" sz="2800" dirty="0" smtClean="0">
                <a:solidFill>
                  <a:srgbClr val="FF0000"/>
                </a:solidFill>
              </a:rPr>
              <a:t>At room temperature, thermal energy causes some of the covalent bonds to break, </a:t>
            </a:r>
            <a:r>
              <a:rPr lang="en-US" sz="2800" dirty="0" smtClean="0"/>
              <a:t>thus generating free electrons and holes that become available to conduct electricity.</a:t>
            </a:r>
          </a:p>
          <a:p>
            <a:pPr eaLnBrk="1" hangingPunct="1">
              <a:lnSpc>
                <a:spcPct val="90000"/>
              </a:lnSpc>
            </a:pPr>
            <a:r>
              <a:rPr lang="en-US" sz="2800" dirty="0" smtClean="0">
                <a:solidFill>
                  <a:srgbClr val="FF0000"/>
                </a:solidFill>
              </a:rPr>
              <a:t>Current in semiconductors is carried by free electrons and holes</a:t>
            </a:r>
            <a:r>
              <a:rPr lang="en-US" sz="2800" dirty="0" smtClean="0"/>
              <a:t>.  Their numbers are equal and relatively small in intrinsic silicon.</a:t>
            </a:r>
          </a:p>
          <a:p>
            <a:pPr eaLnBrk="1" hangingPunct="1">
              <a:lnSpc>
                <a:spcPct val="90000"/>
              </a:lnSpc>
            </a:pPr>
            <a:r>
              <a:rPr lang="en-US" sz="2800" dirty="0" smtClean="0"/>
              <a:t>The </a:t>
            </a:r>
            <a:r>
              <a:rPr lang="en-US" sz="2800" dirty="0" smtClean="0">
                <a:solidFill>
                  <a:srgbClr val="FF0000"/>
                </a:solidFill>
              </a:rPr>
              <a:t>conductivity of silicon may be increased drastically</a:t>
            </a:r>
            <a:r>
              <a:rPr lang="en-US" sz="2800" dirty="0" smtClean="0"/>
              <a:t> by introducing small amounts of appropriate impurity materials into the silicon crystal – via process called doping.</a:t>
            </a:r>
          </a:p>
        </p:txBody>
      </p:sp>
      <p:sp>
        <p:nvSpPr>
          <p:cNvPr id="2" name="Date Placeholder 1"/>
          <p:cNvSpPr>
            <a:spLocks noGrp="1"/>
          </p:cNvSpPr>
          <p:nvPr>
            <p:ph type="dt" sz="half" idx="10"/>
          </p:nvPr>
        </p:nvSpPr>
        <p:spPr/>
        <p:txBody>
          <a:bodyPr/>
          <a:lstStyle/>
          <a:p>
            <a:fld id="{8DC5012C-E5EB-4638-8629-F2A661BD7367}"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96</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823906039"/>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sz="3200" smtClean="0"/>
              <a:t>Summary </a:t>
            </a:r>
            <a:r>
              <a:rPr lang="en-US" sz="3200" b="0" smtClean="0"/>
              <a:t>(3)</a:t>
            </a:r>
          </a:p>
        </p:txBody>
      </p:sp>
      <p:sp>
        <p:nvSpPr>
          <p:cNvPr id="96260" name="Rectangle 3"/>
          <p:cNvSpPr>
            <a:spLocks noGrp="1" noChangeArrowheads="1"/>
          </p:cNvSpPr>
          <p:nvPr>
            <p:ph idx="1"/>
          </p:nvPr>
        </p:nvSpPr>
        <p:spPr>
          <a:xfrm>
            <a:off x="990600" y="2514600"/>
            <a:ext cx="7315200" cy="3657600"/>
          </a:xfrm>
          <a:solidFill>
            <a:schemeClr val="bg1"/>
          </a:solidFill>
        </p:spPr>
        <p:txBody>
          <a:bodyPr>
            <a:normAutofit fontScale="85000" lnSpcReduction="20000"/>
          </a:bodyPr>
          <a:lstStyle/>
          <a:p>
            <a:pPr eaLnBrk="1" hangingPunct="1"/>
            <a:r>
              <a:rPr lang="en-US" sz="2800" dirty="0" smtClean="0">
                <a:solidFill>
                  <a:srgbClr val="FF0000"/>
                </a:solidFill>
              </a:rPr>
              <a:t>There are two kinds of doped semiconductor: </a:t>
            </a:r>
            <a:r>
              <a:rPr lang="en-US" sz="2800" i="1" dirty="0" smtClean="0"/>
              <a:t>n</a:t>
            </a:r>
            <a:r>
              <a:rPr lang="en-US" sz="2800" dirty="0" smtClean="0"/>
              <a:t>-type in which electrons are abundant, </a:t>
            </a:r>
            <a:r>
              <a:rPr lang="en-US" sz="2800" i="1" dirty="0" smtClean="0"/>
              <a:t>p</a:t>
            </a:r>
            <a:r>
              <a:rPr lang="en-US" sz="2800" dirty="0" smtClean="0"/>
              <a:t>-type in which holes are abundant.</a:t>
            </a:r>
          </a:p>
          <a:p>
            <a:pPr eaLnBrk="1" hangingPunct="1"/>
            <a:r>
              <a:rPr lang="en-US" sz="2800" dirty="0" smtClean="0"/>
              <a:t>There are two mechanisms for the transport of charge carriers in a semiconductor: </a:t>
            </a:r>
            <a:r>
              <a:rPr lang="en-US" sz="2800" dirty="0" smtClean="0">
                <a:solidFill>
                  <a:srgbClr val="FF0000"/>
                </a:solidFill>
              </a:rPr>
              <a:t>drift and diffusion.</a:t>
            </a:r>
          </a:p>
          <a:p>
            <a:pPr eaLnBrk="1" hangingPunct="1"/>
            <a:r>
              <a:rPr lang="en-US" sz="2800" dirty="0" smtClean="0">
                <a:solidFill>
                  <a:srgbClr val="FF0000"/>
                </a:solidFill>
              </a:rPr>
              <a:t>Carrier drift results when an electric field (</a:t>
            </a:r>
            <a:r>
              <a:rPr lang="en-US" sz="2800" i="1" dirty="0" smtClean="0">
                <a:solidFill>
                  <a:srgbClr val="FF0000"/>
                </a:solidFill>
              </a:rPr>
              <a:t>E</a:t>
            </a:r>
            <a:r>
              <a:rPr lang="en-US" sz="2800" dirty="0" smtClean="0">
                <a:solidFill>
                  <a:srgbClr val="FF0000"/>
                </a:solidFill>
              </a:rPr>
              <a:t>) is applied across a piece of silicon.</a:t>
            </a:r>
            <a:r>
              <a:rPr lang="en-US" sz="2800" dirty="0" smtClean="0"/>
              <a:t>  The electric field accelerates the holes in the direction of </a:t>
            </a:r>
            <a:r>
              <a:rPr lang="en-US" sz="2800" i="1" dirty="0" smtClean="0"/>
              <a:t>E</a:t>
            </a:r>
            <a:r>
              <a:rPr lang="en-US" sz="2800" dirty="0" smtClean="0"/>
              <a:t> and electrons oppositely.  These two currents sum to produce drift current in the direction of </a:t>
            </a:r>
            <a:r>
              <a:rPr lang="en-US" sz="2800" i="1" dirty="0" smtClean="0"/>
              <a:t>E</a:t>
            </a:r>
            <a:r>
              <a:rPr lang="en-US" sz="2800" dirty="0" smtClean="0"/>
              <a:t>.</a:t>
            </a:r>
          </a:p>
        </p:txBody>
      </p:sp>
      <p:sp>
        <p:nvSpPr>
          <p:cNvPr id="2" name="Date Placeholder 1"/>
          <p:cNvSpPr>
            <a:spLocks noGrp="1"/>
          </p:cNvSpPr>
          <p:nvPr>
            <p:ph type="dt" sz="half" idx="10"/>
          </p:nvPr>
        </p:nvSpPr>
        <p:spPr/>
        <p:txBody>
          <a:bodyPr/>
          <a:lstStyle/>
          <a:p>
            <a:fld id="{FF30634A-EEC6-4960-9671-8F087A22D172}"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97</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368372770"/>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sz="3200" smtClean="0"/>
              <a:t>Summary </a:t>
            </a:r>
            <a:r>
              <a:rPr lang="en-US" sz="3200" b="0" smtClean="0"/>
              <a:t>(4)</a:t>
            </a:r>
          </a:p>
        </p:txBody>
      </p:sp>
      <p:sp>
        <p:nvSpPr>
          <p:cNvPr id="97284" name="Rectangle 3"/>
          <p:cNvSpPr>
            <a:spLocks noGrp="1" noChangeArrowheads="1"/>
          </p:cNvSpPr>
          <p:nvPr>
            <p:ph idx="1"/>
          </p:nvPr>
        </p:nvSpPr>
        <p:spPr>
          <a:xfrm>
            <a:off x="914400" y="2514600"/>
            <a:ext cx="7315200" cy="3725333"/>
          </a:xfrm>
          <a:solidFill>
            <a:schemeClr val="bg1"/>
          </a:solidFill>
        </p:spPr>
        <p:txBody>
          <a:bodyPr>
            <a:normAutofit fontScale="92500" lnSpcReduction="20000"/>
          </a:bodyPr>
          <a:lstStyle/>
          <a:p>
            <a:pPr eaLnBrk="1" hangingPunct="1"/>
            <a:r>
              <a:rPr lang="en-US" sz="2800" dirty="0" smtClean="0">
                <a:solidFill>
                  <a:srgbClr val="FF0000"/>
                </a:solidFill>
              </a:rPr>
              <a:t>Carrier diffusion occurs when the concentration of charge carriers is made higher in one part of a silicon crystal than others.  </a:t>
            </a:r>
            <a:r>
              <a:rPr lang="en-US" sz="2800" dirty="0" smtClean="0"/>
              <a:t>To establish a steady-state diffusion current, a carrier concentration must be maintained in the silicon crystal.</a:t>
            </a:r>
          </a:p>
          <a:p>
            <a:pPr eaLnBrk="1" hangingPunct="1"/>
            <a:r>
              <a:rPr lang="en-US" sz="2800" dirty="0" smtClean="0">
                <a:solidFill>
                  <a:srgbClr val="FF0000"/>
                </a:solidFill>
              </a:rPr>
              <a:t>A basic semiconductor structure is the </a:t>
            </a:r>
            <a:r>
              <a:rPr lang="en-US" sz="2800" i="1" dirty="0" err="1" smtClean="0">
                <a:solidFill>
                  <a:srgbClr val="FF0000"/>
                </a:solidFill>
              </a:rPr>
              <a:t>pn</a:t>
            </a:r>
            <a:r>
              <a:rPr lang="en-US" sz="2800" dirty="0" smtClean="0">
                <a:solidFill>
                  <a:srgbClr val="FF0000"/>
                </a:solidFill>
              </a:rPr>
              <a:t>-junction.  </a:t>
            </a:r>
            <a:r>
              <a:rPr lang="en-US" sz="2800" dirty="0" smtClean="0"/>
              <a:t>It is fabricated in a silicon crystal by creating a </a:t>
            </a:r>
            <a:r>
              <a:rPr lang="en-US" sz="2800" i="1" dirty="0" smtClean="0"/>
              <a:t>p</a:t>
            </a:r>
            <a:r>
              <a:rPr lang="en-US" sz="2800" dirty="0" smtClean="0"/>
              <a:t>-region in proximity to an </a:t>
            </a:r>
            <a:r>
              <a:rPr lang="en-US" sz="2800" i="1" dirty="0" smtClean="0"/>
              <a:t>n</a:t>
            </a:r>
            <a:r>
              <a:rPr lang="en-US" sz="2800" dirty="0" smtClean="0"/>
              <a:t>-region.  The </a:t>
            </a:r>
            <a:r>
              <a:rPr lang="en-US" sz="2800" i="1" dirty="0" err="1" smtClean="0"/>
              <a:t>pn</a:t>
            </a:r>
            <a:r>
              <a:rPr lang="en-US" sz="2800" dirty="0" smtClean="0"/>
              <a:t>-junction is a diode and plays a dominant role in the structure and operation of transistors.</a:t>
            </a:r>
          </a:p>
        </p:txBody>
      </p:sp>
      <p:sp>
        <p:nvSpPr>
          <p:cNvPr id="2" name="Date Placeholder 1"/>
          <p:cNvSpPr>
            <a:spLocks noGrp="1"/>
          </p:cNvSpPr>
          <p:nvPr>
            <p:ph type="dt" sz="half" idx="10"/>
          </p:nvPr>
        </p:nvSpPr>
        <p:spPr/>
        <p:txBody>
          <a:bodyPr/>
          <a:lstStyle/>
          <a:p>
            <a:fld id="{B5205E98-365A-408F-BCFC-97DF83126607}"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98</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1663482117"/>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US" sz="3200" smtClean="0"/>
              <a:t>Summary </a:t>
            </a:r>
            <a:r>
              <a:rPr lang="en-US" sz="3200" b="0" smtClean="0"/>
              <a:t>(5)</a:t>
            </a:r>
          </a:p>
        </p:txBody>
      </p:sp>
      <p:sp>
        <p:nvSpPr>
          <p:cNvPr id="98308" name="Rectangle 3"/>
          <p:cNvSpPr>
            <a:spLocks noGrp="1" noChangeArrowheads="1"/>
          </p:cNvSpPr>
          <p:nvPr>
            <p:ph idx="1"/>
          </p:nvPr>
        </p:nvSpPr>
        <p:spPr>
          <a:xfrm>
            <a:off x="844549" y="2683933"/>
            <a:ext cx="7463367" cy="3276600"/>
          </a:xfrm>
          <a:solidFill>
            <a:schemeClr val="bg1"/>
          </a:solidFill>
        </p:spPr>
        <p:txBody>
          <a:bodyPr>
            <a:normAutofit fontScale="85000" lnSpcReduction="10000"/>
          </a:bodyPr>
          <a:lstStyle/>
          <a:p>
            <a:pPr eaLnBrk="1" hangingPunct="1"/>
            <a:r>
              <a:rPr lang="en-US" sz="2800" dirty="0" smtClean="0">
                <a:solidFill>
                  <a:srgbClr val="FF0000"/>
                </a:solidFill>
              </a:rPr>
              <a:t>When the terminals of the </a:t>
            </a:r>
            <a:r>
              <a:rPr lang="en-US" sz="2800" i="1" dirty="0" err="1" smtClean="0">
                <a:solidFill>
                  <a:srgbClr val="FF0000"/>
                </a:solidFill>
              </a:rPr>
              <a:t>pn</a:t>
            </a:r>
            <a:r>
              <a:rPr lang="en-US" sz="2800" dirty="0" smtClean="0">
                <a:solidFill>
                  <a:srgbClr val="FF0000"/>
                </a:solidFill>
              </a:rPr>
              <a:t>-junction are left open, no current flows externally.  </a:t>
            </a:r>
            <a:r>
              <a:rPr lang="en-US" sz="2800" dirty="0" smtClean="0"/>
              <a:t>However, two equal and opposite currents (</a:t>
            </a:r>
            <a:r>
              <a:rPr lang="en-US" sz="2800" i="1" dirty="0" smtClean="0"/>
              <a:t>I</a:t>
            </a:r>
            <a:r>
              <a:rPr lang="en-US" sz="2800" i="1" baseline="-25000" dirty="0" smtClean="0"/>
              <a:t>D</a:t>
            </a:r>
            <a:r>
              <a:rPr lang="en-US" sz="2800" dirty="0" smtClean="0"/>
              <a:t> and </a:t>
            </a:r>
            <a:r>
              <a:rPr lang="en-US" sz="2800" i="1" dirty="0" smtClean="0"/>
              <a:t>I</a:t>
            </a:r>
            <a:r>
              <a:rPr lang="en-US" sz="2800" i="1" baseline="-25000" dirty="0" smtClean="0"/>
              <a:t>S</a:t>
            </a:r>
            <a:r>
              <a:rPr lang="en-US" sz="2800" dirty="0" smtClean="0"/>
              <a:t>) flow across the junction.  Equilibrium is maintained by a built-in voltage (</a:t>
            </a:r>
            <a:r>
              <a:rPr lang="en-US" sz="2800" i="1" dirty="0" smtClean="0"/>
              <a:t>V</a:t>
            </a:r>
            <a:r>
              <a:rPr lang="en-US" sz="2800" i="1" baseline="-25000" dirty="0" smtClean="0"/>
              <a:t>0</a:t>
            </a:r>
            <a:r>
              <a:rPr lang="en-US" sz="2800" dirty="0" smtClean="0"/>
              <a:t>).  Note, however, that the voltage across an open junction is 0</a:t>
            </a:r>
            <a:r>
              <a:rPr lang="en-US" sz="2800" i="1" dirty="0" smtClean="0"/>
              <a:t>V</a:t>
            </a:r>
            <a:r>
              <a:rPr lang="en-US" sz="2800" dirty="0" smtClean="0"/>
              <a:t>, since </a:t>
            </a:r>
            <a:r>
              <a:rPr lang="en-US" sz="2800" i="1" dirty="0" smtClean="0"/>
              <a:t>V</a:t>
            </a:r>
            <a:r>
              <a:rPr lang="en-US" sz="2800" i="1" baseline="-25000" dirty="0" smtClean="0"/>
              <a:t>0</a:t>
            </a:r>
            <a:r>
              <a:rPr lang="en-US" sz="2800" dirty="0" smtClean="0"/>
              <a:t> is cancelled by potentials appearing at the metal-to-semiconductor connection interfaces.</a:t>
            </a:r>
          </a:p>
          <a:p>
            <a:pPr eaLnBrk="1" hangingPunct="1"/>
            <a:r>
              <a:rPr lang="en-US" sz="2800" dirty="0" smtClean="0">
                <a:solidFill>
                  <a:srgbClr val="FF0000"/>
                </a:solidFill>
              </a:rPr>
              <a:t>The voltage </a:t>
            </a:r>
            <a:r>
              <a:rPr lang="en-US" sz="2800" i="1" dirty="0" smtClean="0">
                <a:solidFill>
                  <a:srgbClr val="FF0000"/>
                </a:solidFill>
              </a:rPr>
              <a:t>V</a:t>
            </a:r>
            <a:r>
              <a:rPr lang="en-US" sz="2800" baseline="-25000" dirty="0" smtClean="0">
                <a:solidFill>
                  <a:srgbClr val="FF0000"/>
                </a:solidFill>
              </a:rPr>
              <a:t>0</a:t>
            </a:r>
            <a:r>
              <a:rPr lang="en-US" sz="2800" dirty="0" smtClean="0">
                <a:solidFill>
                  <a:srgbClr val="FF0000"/>
                </a:solidFill>
              </a:rPr>
              <a:t> appears across the depletion region, which extends on both sides of the junction.</a:t>
            </a:r>
            <a:endParaRPr lang="en-US" sz="2800" dirty="0" smtClean="0"/>
          </a:p>
        </p:txBody>
      </p:sp>
      <p:sp>
        <p:nvSpPr>
          <p:cNvPr id="2" name="Date Placeholder 1"/>
          <p:cNvSpPr>
            <a:spLocks noGrp="1"/>
          </p:cNvSpPr>
          <p:nvPr>
            <p:ph type="dt" sz="half" idx="10"/>
          </p:nvPr>
        </p:nvSpPr>
        <p:spPr/>
        <p:txBody>
          <a:bodyPr/>
          <a:lstStyle/>
          <a:p>
            <a:fld id="{82B4B344-8DEE-4756-93D5-7469BCA66FD0}" type="datetime1">
              <a:rPr lang="en-US" smtClean="0"/>
              <a:t>10/30/2017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99</a:t>
            </a:fld>
            <a:endParaRPr lang="en-US"/>
          </a:p>
        </p:txBody>
      </p:sp>
      <p:sp>
        <p:nvSpPr>
          <p:cNvPr id="4" name="Footer Placeholder 3"/>
          <p:cNvSpPr>
            <a:spLocks noGrp="1"/>
          </p:cNvSpPr>
          <p:nvPr>
            <p:ph type="ftr" sz="quarter" idx="11"/>
          </p:nvPr>
        </p:nvSpPr>
        <p:spPr/>
        <p:txBody>
          <a:bodyPr/>
          <a:lstStyle/>
          <a:p>
            <a:r>
              <a:rPr lang="en-US" smtClean="0"/>
              <a:t>Lecture 03</a:t>
            </a:r>
            <a:endParaRPr lang="en-US"/>
          </a:p>
        </p:txBody>
      </p:sp>
    </p:spTree>
    <p:extLst>
      <p:ext uri="{BB962C8B-B14F-4D97-AF65-F5344CB8AC3E}">
        <p14:creationId xmlns:p14="http://schemas.microsoft.com/office/powerpoint/2010/main" val="208685827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14613</TotalTime>
  <Words>6492</Words>
  <Application>Microsoft Office PowerPoint</Application>
  <PresentationFormat>On-screen Show (4:3)</PresentationFormat>
  <Paragraphs>826</Paragraphs>
  <Slides>100</Slides>
  <Notes>25</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10" baseType="lpstr">
      <vt:lpstr>Arial</vt:lpstr>
      <vt:lpstr>Calibri</vt:lpstr>
      <vt:lpstr>Cambria Math</vt:lpstr>
      <vt:lpstr>Frutiger-55Roman</vt:lpstr>
      <vt:lpstr>Garamond</vt:lpstr>
      <vt:lpstr>Symbol</vt:lpstr>
      <vt:lpstr>Times New Roman</vt:lpstr>
      <vt:lpstr>Wingdings</vt:lpstr>
      <vt:lpstr>Organic</vt:lpstr>
      <vt:lpstr>Equation</vt:lpstr>
      <vt:lpstr>Lecture 03  Semiconductor Physics </vt:lpstr>
      <vt:lpstr>ILOS</vt:lpstr>
      <vt:lpstr>Agenda</vt:lpstr>
      <vt:lpstr>Intrinsic Semiconductors</vt:lpstr>
      <vt:lpstr>Doped Semiconductors</vt:lpstr>
      <vt:lpstr>Doped Semiconductors</vt:lpstr>
      <vt:lpstr>PowerPoint Presentation</vt:lpstr>
      <vt:lpstr>Doped Semiconductors</vt:lpstr>
      <vt:lpstr>Doped Semiconductors</vt:lpstr>
      <vt:lpstr>Doped Semiconductors</vt:lpstr>
      <vt:lpstr>Doped Semiconductors</vt:lpstr>
      <vt:lpstr>Doped Semiconductors</vt:lpstr>
      <vt:lpstr>Doped Semiconductors</vt:lpstr>
      <vt:lpstr>Doped Semiconductors</vt:lpstr>
      <vt:lpstr>Example 2: Doped Semiconductor</vt:lpstr>
      <vt:lpstr>Example 3 : Doped Semiconductor</vt:lpstr>
      <vt:lpstr>Current Flow in Semiconductors</vt:lpstr>
      <vt:lpstr>1. Drift Current</vt:lpstr>
      <vt:lpstr>1. Drift Current</vt:lpstr>
      <vt:lpstr>3.3.1. Drift Current</vt:lpstr>
      <vt:lpstr>Current and Current Density</vt:lpstr>
      <vt:lpstr>Current and Current Density</vt:lpstr>
      <vt:lpstr>1. Drift Current</vt:lpstr>
      <vt:lpstr>1. Drift Current</vt:lpstr>
      <vt:lpstr>1. Drift Current</vt:lpstr>
      <vt:lpstr>1. Drift Current</vt:lpstr>
      <vt:lpstr>1. Drift Current</vt:lpstr>
      <vt:lpstr>1. Drift Current</vt:lpstr>
      <vt:lpstr>Example 4: Drift current</vt:lpstr>
      <vt:lpstr>Example 5: Drift current</vt:lpstr>
      <vt:lpstr>Note…</vt:lpstr>
      <vt:lpstr>Example 6: Drift current</vt:lpstr>
      <vt:lpstr>Example 6: Drift current, contd.</vt:lpstr>
      <vt:lpstr>2. Diffusion Current</vt:lpstr>
      <vt:lpstr>2. Diffusion Current</vt:lpstr>
      <vt:lpstr>2. Diffusion Current</vt:lpstr>
      <vt:lpstr>2. Diffusion Current</vt:lpstr>
      <vt:lpstr>Example 7: Diffusion current</vt:lpstr>
      <vt:lpstr>Example 7: Diffusion current, contd.</vt:lpstr>
      <vt:lpstr>3. Relationship Between D and m.?</vt:lpstr>
      <vt:lpstr>Summary of Semiconductor currents</vt:lpstr>
      <vt:lpstr>4. The pn Junction with Open-Circuit Terminals 4.1. Physical Structure</vt:lpstr>
      <vt:lpstr>4.2. Operation with Open-Circuit Terminals</vt:lpstr>
      <vt:lpstr>4.2. Operation with Open-Circuit Terminals</vt:lpstr>
      <vt:lpstr>4.2. Operation with Open-Circuit Terminals</vt:lpstr>
      <vt:lpstr>Step #1: The p-type and n-type semiconductors are joined at the junction.</vt:lpstr>
      <vt:lpstr>Step #2: Diffusion begins.  Those free electrons and holes which are closest to the junction will recombine and, essentially, eliminate one another.</vt:lpstr>
      <vt:lpstr>Step #3: The depletion region begins to form – as diffusion occurs and free electrons recombine with holes.</vt:lpstr>
      <vt:lpstr>Step #4: The “uncovered” bound charges affect a voltage differential across the depletion region.  The magnitude of this barrier voltage (V0) differential grows, as diffusion continues.</vt:lpstr>
      <vt:lpstr>Step #5: The barrier voltage (V0) is an electric field whose polarity opposes the direction of diffusion current (ID).  As the magnitude of V0 increases, the magnitude of ID decreases.</vt:lpstr>
      <vt:lpstr>Step #6: Equilibrium is reached, and diffusion ceases, once the magnitudes of diffusion and drift currents equal one another – resulting in no net flow. </vt:lpstr>
      <vt:lpstr>4.2. Operation with Open-Circuit Terminals</vt:lpstr>
      <vt:lpstr>Report 1</vt:lpstr>
      <vt:lpstr>The Drift Current IS and Equilibrium</vt:lpstr>
      <vt:lpstr>4.2. Operation with Open-Circuit Terminals</vt:lpstr>
      <vt:lpstr>Note that the magnitude of drift current (IS) is unaffected by level of diffusion and / or V0.  It will be, however, affected by temperature.</vt:lpstr>
      <vt:lpstr>4.2. Operation with Open-Circuit Terminals</vt:lpstr>
      <vt:lpstr>4.2. Operation with Open-Circuit Terminals</vt:lpstr>
      <vt:lpstr>4.2. Operation with Open-Circuit Terminals</vt:lpstr>
      <vt:lpstr>4.2. Operation with Open-Circuit Terminals</vt:lpstr>
      <vt:lpstr>4.2. Operation with Open-Circuit Terminals</vt:lpstr>
      <vt:lpstr>3.4.2. Operation with Open-Circuit Terminals</vt:lpstr>
      <vt:lpstr>4.2. Operation with Open-Circuit Terminals</vt:lpstr>
      <vt:lpstr>4.2. Operation with Open-Circuit Terminals</vt:lpstr>
      <vt:lpstr>5. The pn Junction with an Applied Voltage 5.1. Qualitative Description of Junction Operation</vt:lpstr>
      <vt:lpstr>PowerPoint Presentation</vt:lpstr>
      <vt:lpstr>5.1. Qualitative Description of Junction Operation</vt:lpstr>
      <vt:lpstr>5.1. Qualitative Description of Junction Operation</vt:lpstr>
      <vt:lpstr>Forward-Bias Case</vt:lpstr>
      <vt:lpstr>Reverse-Bias Case</vt:lpstr>
      <vt:lpstr>Reverse Biased Diode’s Application:  Voltage-Dependent Capacitor</vt:lpstr>
      <vt:lpstr>PowerPoint Presentation</vt:lpstr>
      <vt:lpstr>PowerPoint Presentation</vt:lpstr>
      <vt:lpstr>5.2. The Current-Voltage Relationship of the Junction</vt:lpstr>
      <vt:lpstr>step #1: Initially, a small forward-bias voltage (VF) is applied.  It, because of its polarity, pushes majority (holes in p-region and electrons in n-region) toward the junction and reduces width of the depletion zone.</vt:lpstr>
      <vt:lpstr>step #2: As the magnitude of VF increases, the depletion zone becomes thin enough such that the barrier voltage (V0 – VF) cannot stop diffusion current – as described in previous slides.</vt:lpstr>
      <vt:lpstr>step #3: Majority carriers (free electrons in n-region and holes in p-region) cross the junction and become minority charge carriers in the near-neutral region.</vt:lpstr>
      <vt:lpstr>step #4: The concentration of minority charge carriers increases on either side of the junction.  A steady-state gradient is reached as rate of majority carriers crossing the junction equals that of recombination.</vt:lpstr>
      <vt:lpstr>step #4: The concentration of minority charge carriers increases on either side of the junction.  A steady-state gradient is reached as rate of majority carriers crossing the junction equals that of recombination.</vt:lpstr>
      <vt:lpstr>step #5+: Diffusion current is maintained – in spite low diffusion lengths (e.g. microns) and recombination – by constant flow of both free electrons and holes towards the junction.</vt:lpstr>
      <vt:lpstr>PN junction Characteristics </vt:lpstr>
      <vt:lpstr>5.2. The Current-Voltage Relationship of the Junction</vt:lpstr>
      <vt:lpstr>5.2. The Current-Voltage Relationship of the Junction</vt:lpstr>
      <vt:lpstr>Example 6: pn-Junction</vt:lpstr>
      <vt:lpstr>PowerPoint Presentation</vt:lpstr>
      <vt:lpstr>PowerPoint Presentation</vt:lpstr>
      <vt:lpstr>5.3 Reverse Breakdown</vt:lpstr>
      <vt:lpstr>Zener breakdown </vt:lpstr>
      <vt:lpstr>Avalanche breakdown</vt:lpstr>
      <vt:lpstr>5.3 Reverse Breakdown</vt:lpstr>
      <vt:lpstr>6. Capacitive Effects in the pn Junction</vt:lpstr>
      <vt:lpstr>6. Capacitive Effects in the pn Junction</vt:lpstr>
      <vt:lpstr>PowerPoint Presentation</vt:lpstr>
      <vt:lpstr>PowerPoint Presentation</vt:lpstr>
      <vt:lpstr>Summary (1)</vt:lpstr>
      <vt:lpstr>Summary (2)</vt:lpstr>
      <vt:lpstr>Summary (3)</vt:lpstr>
      <vt:lpstr>Summary (4)</vt:lpstr>
      <vt:lpstr>Summary (5)</vt:lpstr>
      <vt:lpstr>Summary (6)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Dr.Sherif Hekal</cp:lastModifiedBy>
  <cp:revision>226</cp:revision>
  <dcterms:created xsi:type="dcterms:W3CDTF">2006-08-16T00:00:00Z</dcterms:created>
  <dcterms:modified xsi:type="dcterms:W3CDTF">2017-10-30T00:54:41Z</dcterms:modified>
</cp:coreProperties>
</file>